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9" r:id="rId1"/>
  </p:sldMasterIdLst>
  <p:notesMasterIdLst>
    <p:notesMasterId r:id="rId146"/>
  </p:notesMasterIdLst>
  <p:sldIdLst>
    <p:sldId id="426" r:id="rId2"/>
    <p:sldId id="520" r:id="rId3"/>
    <p:sldId id="652" r:id="rId4"/>
    <p:sldId id="640" r:id="rId5"/>
    <p:sldId id="653" r:id="rId6"/>
    <p:sldId id="654" r:id="rId7"/>
    <p:sldId id="275" r:id="rId8"/>
    <p:sldId id="655" r:id="rId9"/>
    <p:sldId id="657" r:id="rId10"/>
    <p:sldId id="658" r:id="rId11"/>
    <p:sldId id="659" r:id="rId12"/>
    <p:sldId id="660" r:id="rId13"/>
    <p:sldId id="661" r:id="rId14"/>
    <p:sldId id="662" r:id="rId15"/>
    <p:sldId id="663" r:id="rId16"/>
    <p:sldId id="664" r:id="rId17"/>
    <p:sldId id="665" r:id="rId18"/>
    <p:sldId id="666" r:id="rId19"/>
    <p:sldId id="667" r:id="rId20"/>
    <p:sldId id="901" r:id="rId21"/>
    <p:sldId id="685" r:id="rId22"/>
    <p:sldId id="875" r:id="rId23"/>
    <p:sldId id="902" r:id="rId24"/>
    <p:sldId id="876" r:id="rId25"/>
    <p:sldId id="694" r:id="rId26"/>
    <p:sldId id="695" r:id="rId27"/>
    <p:sldId id="879" r:id="rId28"/>
    <p:sldId id="881" r:id="rId29"/>
    <p:sldId id="882" r:id="rId30"/>
    <p:sldId id="883" r:id="rId31"/>
    <p:sldId id="884" r:id="rId32"/>
    <p:sldId id="885" r:id="rId33"/>
    <p:sldId id="886" r:id="rId34"/>
    <p:sldId id="726" r:id="rId35"/>
    <p:sldId id="727" r:id="rId36"/>
    <p:sldId id="732" r:id="rId37"/>
    <p:sldId id="731" r:id="rId38"/>
    <p:sldId id="873" r:id="rId39"/>
    <p:sldId id="703" r:id="rId40"/>
    <p:sldId id="704" r:id="rId41"/>
    <p:sldId id="705" r:id="rId42"/>
    <p:sldId id="706" r:id="rId43"/>
    <p:sldId id="707" r:id="rId44"/>
    <p:sldId id="708" r:id="rId45"/>
    <p:sldId id="709" r:id="rId46"/>
    <p:sldId id="710" r:id="rId47"/>
    <p:sldId id="711" r:id="rId48"/>
    <p:sldId id="896" r:id="rId49"/>
    <p:sldId id="897" r:id="rId50"/>
    <p:sldId id="738" r:id="rId51"/>
    <p:sldId id="743" r:id="rId52"/>
    <p:sldId id="891" r:id="rId53"/>
    <p:sldId id="745" r:id="rId54"/>
    <p:sldId id="746" r:id="rId55"/>
    <p:sldId id="747" r:id="rId56"/>
    <p:sldId id="749" r:id="rId57"/>
    <p:sldId id="750" r:id="rId58"/>
    <p:sldId id="892" r:id="rId59"/>
    <p:sldId id="893" r:id="rId60"/>
    <p:sldId id="895" r:id="rId61"/>
    <p:sldId id="755" r:id="rId62"/>
    <p:sldId id="756" r:id="rId63"/>
    <p:sldId id="757" r:id="rId64"/>
    <p:sldId id="758" r:id="rId65"/>
    <p:sldId id="759" r:id="rId66"/>
    <p:sldId id="760" r:id="rId67"/>
    <p:sldId id="762" r:id="rId68"/>
    <p:sldId id="788" r:id="rId69"/>
    <p:sldId id="789" r:id="rId70"/>
    <p:sldId id="790" r:id="rId71"/>
    <p:sldId id="792" r:id="rId72"/>
    <p:sldId id="793" r:id="rId73"/>
    <p:sldId id="770" r:id="rId74"/>
    <p:sldId id="771" r:id="rId75"/>
    <p:sldId id="772" r:id="rId76"/>
    <p:sldId id="773" r:id="rId77"/>
    <p:sldId id="774" r:id="rId78"/>
    <p:sldId id="775" r:id="rId79"/>
    <p:sldId id="776" r:id="rId80"/>
    <p:sldId id="918" r:id="rId81"/>
    <p:sldId id="919" r:id="rId82"/>
    <p:sldId id="794" r:id="rId83"/>
    <p:sldId id="908" r:id="rId84"/>
    <p:sldId id="921" r:id="rId85"/>
    <p:sldId id="913" r:id="rId86"/>
    <p:sldId id="922" r:id="rId87"/>
    <p:sldId id="778" r:id="rId88"/>
    <p:sldId id="779" r:id="rId89"/>
    <p:sldId id="782" r:id="rId90"/>
    <p:sldId id="904" r:id="rId91"/>
    <p:sldId id="783" r:id="rId92"/>
    <p:sldId id="905" r:id="rId93"/>
    <p:sldId id="907" r:id="rId94"/>
    <p:sldId id="903" r:id="rId95"/>
    <p:sldId id="906" r:id="rId96"/>
    <p:sldId id="920" r:id="rId97"/>
    <p:sldId id="909" r:id="rId98"/>
    <p:sldId id="915" r:id="rId99"/>
    <p:sldId id="916" r:id="rId100"/>
    <p:sldId id="917" r:id="rId101"/>
    <p:sldId id="887" r:id="rId102"/>
    <p:sldId id="889" r:id="rId103"/>
    <p:sldId id="800" r:id="rId104"/>
    <p:sldId id="801" r:id="rId105"/>
    <p:sldId id="862" r:id="rId106"/>
    <p:sldId id="863" r:id="rId107"/>
    <p:sldId id="865" r:id="rId108"/>
    <p:sldId id="866" r:id="rId109"/>
    <p:sldId id="867" r:id="rId110"/>
    <p:sldId id="868" r:id="rId111"/>
    <p:sldId id="802" r:id="rId112"/>
    <p:sldId id="857" r:id="rId113"/>
    <p:sldId id="858" r:id="rId114"/>
    <p:sldId id="804" r:id="rId115"/>
    <p:sldId id="860" r:id="rId116"/>
    <p:sldId id="859" r:id="rId117"/>
    <p:sldId id="805" r:id="rId118"/>
    <p:sldId id="846" r:id="rId119"/>
    <p:sldId id="847" r:id="rId120"/>
    <p:sldId id="829" r:id="rId121"/>
    <p:sldId id="834" r:id="rId122"/>
    <p:sldId id="831" r:id="rId123"/>
    <p:sldId id="832" r:id="rId124"/>
    <p:sldId id="833" r:id="rId125"/>
    <p:sldId id="835" r:id="rId126"/>
    <p:sldId id="836" r:id="rId127"/>
    <p:sldId id="837" r:id="rId128"/>
    <p:sldId id="840" r:id="rId129"/>
    <p:sldId id="841" r:id="rId130"/>
    <p:sldId id="838" r:id="rId131"/>
    <p:sldId id="839" r:id="rId132"/>
    <p:sldId id="842" r:id="rId133"/>
    <p:sldId id="843" r:id="rId134"/>
    <p:sldId id="821" r:id="rId135"/>
    <p:sldId id="822" r:id="rId136"/>
    <p:sldId id="823" r:id="rId137"/>
    <p:sldId id="849" r:id="rId138"/>
    <p:sldId id="890" r:id="rId139"/>
    <p:sldId id="850" r:id="rId140"/>
    <p:sldId id="852" r:id="rId141"/>
    <p:sldId id="853" r:id="rId142"/>
    <p:sldId id="854" r:id="rId143"/>
    <p:sldId id="899" r:id="rId144"/>
    <p:sldId id="856" r:id="rId1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320" userDrawn="1">
          <p15:clr>
            <a:srgbClr val="A4A3A4"/>
          </p15:clr>
        </p15:guide>
        <p15:guide id="2" pos="381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D730D"/>
    <a:srgbClr val="0070C0"/>
    <a:srgbClr val="FD7D00"/>
    <a:srgbClr val="D9D9D9"/>
    <a:srgbClr val="F8F8F8"/>
    <a:srgbClr val="A6A6A6"/>
    <a:srgbClr val="F237E0"/>
    <a:srgbClr val="FF4747"/>
    <a:srgbClr val="D37011"/>
    <a:srgbClr val="5B9B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843" autoAdjust="0"/>
    <p:restoredTop sz="64037" autoAdjust="0"/>
  </p:normalViewPr>
  <p:slideViewPr>
    <p:cSldViewPr snapToGrid="0">
      <p:cViewPr>
        <p:scale>
          <a:sx n="66" d="100"/>
          <a:sy n="66" d="100"/>
        </p:scale>
        <p:origin x="2400" y="894"/>
      </p:cViewPr>
      <p:guideLst>
        <p:guide orient="horz" pos="4320"/>
        <p:guide pos="3816"/>
      </p:guideLst>
    </p:cSldViewPr>
  </p:slideViewPr>
  <p:outlineViewPr>
    <p:cViewPr>
      <p:scale>
        <a:sx n="33" d="100"/>
        <a:sy n="33" d="100"/>
      </p:scale>
      <p:origin x="0" y="-172"/>
    </p:cViewPr>
  </p:outlin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theme" Target="theme/theme1.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tableStyles" Target="tableStyle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54A4886-B4AF-42F7-97BE-95CDF82A73E3}" type="datetimeFigureOut">
              <a:rPr lang="en-US" smtClean="0"/>
              <a:t>11/30/2023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029652-62E7-43D6-83B5-097D7B7AA5D8}" type="slidenum">
              <a:rPr lang="en-US" smtClean="0"/>
              <a:t>‹#›</a:t>
            </a:fld>
            <a:endParaRPr lang="en-US"/>
          </a:p>
        </p:txBody>
      </p:sp>
    </p:spTree>
    <p:extLst>
      <p:ext uri="{BB962C8B-B14F-4D97-AF65-F5344CB8AC3E}">
        <p14:creationId xmlns:p14="http://schemas.microsoft.com/office/powerpoint/2010/main" val="30767590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Welcome to "Practical Auth for Developers"</a:t>
            </a:r>
          </a:p>
          <a:p>
            <a:endParaRPr lang="en-US" dirty="0"/>
          </a:p>
          <a:p>
            <a:r>
              <a:rPr lang="en-US" dirty="0"/>
              <a:t>Over the next hour I'm going to take you on a guided tour of ten different authentication and authorization techniques. </a:t>
            </a:r>
          </a:p>
          <a:p>
            <a:endParaRPr lang="en-US" dirty="0"/>
          </a:p>
          <a:p>
            <a:r>
              <a:rPr lang="en-US" dirty="0"/>
              <a:t>During that time you’ll see how each of those things works at a fundamental level, and how they compare with each other. </a:t>
            </a:r>
          </a:p>
          <a:p>
            <a:endParaRPr lang="en-US" dirty="0"/>
          </a:p>
          <a:p>
            <a:r>
              <a:rPr lang="en-US" dirty="0"/>
              <a:t>TODO update </a:t>
            </a:r>
            <a:r>
              <a:rPr lang="en-US" dirty="0" err="1"/>
              <a:t>qrcode</a:t>
            </a:r>
            <a:endParaRPr lang="en-US" dirty="0"/>
          </a:p>
          <a:p>
            <a:endParaRPr lang="en-US" dirty="0"/>
          </a:p>
          <a:p>
            <a:r>
              <a:rPr lang="en-US" b="1" dirty="0"/>
              <a:t>TODO: </a:t>
            </a:r>
            <a:endParaRPr lang="en-US" b="0" dirty="0"/>
          </a:p>
          <a:p>
            <a:pPr marL="171450" indent="-171450">
              <a:buFont typeface="Arial" panose="020B0604020202020204" pitchFamily="34" charset="0"/>
              <a:buChar char="•"/>
            </a:pPr>
            <a:r>
              <a:rPr lang="en-US" b="0" dirty="0"/>
              <a:t>(x) Refresh tokens</a:t>
            </a:r>
          </a:p>
          <a:p>
            <a:pPr marL="171450" indent="-171450">
              <a:buFont typeface="Arial" panose="020B0604020202020204" pitchFamily="34" charset="0"/>
              <a:buChar char="•"/>
            </a:pPr>
            <a:r>
              <a:rPr lang="en-US" b="0" dirty="0"/>
              <a:t>(x) Split JWT into two portions (identity over cookie, claims in local storage)</a:t>
            </a:r>
          </a:p>
          <a:p>
            <a:pPr marL="171450" indent="-171450">
              <a:buFont typeface="Arial" panose="020B0604020202020204" pitchFamily="34" charset="0"/>
              <a:buChar char="•"/>
            </a:pPr>
            <a:r>
              <a:rPr lang="en-US" b="0" dirty="0"/>
              <a:t>Validate JWT using public key</a:t>
            </a:r>
          </a:p>
          <a:p>
            <a:pPr marL="171450" indent="-171450">
              <a:buFont typeface="Arial" panose="020B0604020202020204" pitchFamily="34" charset="0"/>
              <a:buChar char="•"/>
            </a:pPr>
            <a:r>
              <a:rPr lang="en-US" b="0" dirty="0"/>
              <a:t>Public key </a:t>
            </a:r>
            <a:r>
              <a:rPr lang="en-US" b="0" dirty="0" err="1"/>
              <a:t>cryprography</a:t>
            </a:r>
            <a:endParaRPr lang="en-US" b="0" dirty="0"/>
          </a:p>
          <a:p>
            <a:pPr marL="171450" indent="-171450">
              <a:buFont typeface="Arial" panose="020B0604020202020204" pitchFamily="34" charset="0"/>
              <a:buChar char="•"/>
            </a:pPr>
            <a:r>
              <a:rPr lang="en-US" b="0" dirty="0"/>
              <a:t>Passkeys</a:t>
            </a:r>
            <a:endParaRPr lang="en-US" b="1" dirty="0"/>
          </a:p>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1</a:t>
            </a:fld>
            <a:endParaRPr lang="en-US"/>
          </a:p>
        </p:txBody>
      </p:sp>
    </p:spTree>
    <p:extLst>
      <p:ext uri="{BB962C8B-B14F-4D97-AF65-F5344CB8AC3E}">
        <p14:creationId xmlns:p14="http://schemas.microsoft.com/office/powerpoint/2010/main" val="6368687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The </a:t>
            </a:r>
            <a:r>
              <a:rPr lang="en-US" sz="1200" b="1" kern="1200" baseline="0" dirty="0">
                <a:solidFill>
                  <a:schemeClr val="tx1"/>
                </a:solidFill>
                <a:effectLst/>
                <a:latin typeface="+mn-lt"/>
                <a:ea typeface="+mn-ea"/>
                <a:cs typeface="+mn-cs"/>
              </a:rPr>
              <a:t>identity</a:t>
            </a:r>
            <a:r>
              <a:rPr lang="en-US" sz="1200" b="0" kern="1200" baseline="0" dirty="0">
                <a:solidFill>
                  <a:schemeClr val="tx1"/>
                </a:solidFill>
                <a:effectLst/>
                <a:latin typeface="+mn-lt"/>
                <a:ea typeface="+mn-ea"/>
                <a:cs typeface="+mn-cs"/>
              </a:rPr>
              <a:t> associated with that request is the person or entity that is making it. </a:t>
            </a:r>
            <a:endParaRPr lang="en-US" sz="1200" kern="1200" baseline="0" dirty="0">
              <a:solidFill>
                <a:schemeClr val="tx1"/>
              </a:solidFill>
              <a:effectLst/>
              <a:latin typeface="+mn-lt"/>
              <a:ea typeface="+mn-ea"/>
              <a:cs typeface="+mn-cs"/>
            </a:endParaRPr>
          </a:p>
          <a:p>
            <a:pPr marL="0" indent="0">
              <a:buFont typeface="Arial" panose="020B0604020202020204" pitchFamily="34" charset="0"/>
              <a:buNone/>
            </a:pPr>
            <a:endParaRPr lang="en-US" sz="1200" b="0" kern="1200" baseline="0" dirty="0">
              <a:solidFill>
                <a:schemeClr val="tx1"/>
              </a:solidFill>
              <a:effectLst/>
              <a:latin typeface="+mn-lt"/>
              <a:ea typeface="+mn-ea"/>
              <a:cs typeface="+mn-cs"/>
            </a:endParaRPr>
          </a:p>
          <a:p>
            <a:pPr marL="0" indent="0">
              <a:buFont typeface="Arial" panose="020B0604020202020204" pitchFamily="34" charset="0"/>
              <a:buNone/>
            </a:pPr>
            <a:r>
              <a:rPr lang="en-US" sz="1200" b="0" kern="1200" baseline="0" dirty="0">
                <a:solidFill>
                  <a:schemeClr val="tx1"/>
                </a:solidFill>
                <a:effectLst/>
                <a:latin typeface="+mn-lt"/>
                <a:ea typeface="+mn-ea"/>
                <a:cs typeface="+mn-cs"/>
              </a:rPr>
              <a:t>In this case, it's our lovely user Alice making the request from her desktop computer.</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a:t>
            </a:fld>
            <a:endParaRPr lang="en-US"/>
          </a:p>
        </p:txBody>
      </p:sp>
    </p:spTree>
    <p:extLst>
      <p:ext uri="{BB962C8B-B14F-4D97-AF65-F5344CB8AC3E}">
        <p14:creationId xmlns:p14="http://schemas.microsoft.com/office/powerpoint/2010/main" val="3774882005"/>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If you manage multiple web applications, and they both have access to the same private key. Alice could</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login to server 1 and get a web token signed by that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She could then go to server 2…</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and pass the same token, which server 2 will validate and trust.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It's called "single sign-on" because she signed-on once but has access to multiple systems.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key here is that both of those websites need to be able to validate the signed token, which usually means they both know the private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100</a:t>
            </a:fld>
            <a:endParaRPr lang="en-US"/>
          </a:p>
        </p:txBody>
      </p:sp>
    </p:spTree>
    <p:extLst>
      <p:ext uri="{BB962C8B-B14F-4D97-AF65-F5344CB8AC3E}">
        <p14:creationId xmlns:p14="http://schemas.microsoft.com/office/powerpoint/2010/main" val="3017634977"/>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Let's pause for a second and peek back at the agenda. We've covered a lot of ground so far!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Passwords, Basic Auth, and API Keys are methods for doing </a:t>
            </a:r>
            <a:r>
              <a:rPr lang="en-US" sz="1200" b="1" i="0" kern="1200" dirty="0">
                <a:solidFill>
                  <a:schemeClr val="tx1"/>
                </a:solidFill>
                <a:effectLst/>
                <a:latin typeface="+mn-lt"/>
                <a:ea typeface="+mn-ea"/>
                <a:cs typeface="+mn-cs"/>
              </a:rPr>
              <a:t>authentication</a:t>
            </a:r>
            <a:r>
              <a:rPr lang="en-US" sz="1200" b="0" i="0" kern="1200" dirty="0">
                <a:solidFill>
                  <a:schemeClr val="tx1"/>
                </a:solidFill>
                <a:effectLst/>
                <a:latin typeface="+mn-lt"/>
                <a:ea typeface="+mn-ea"/>
                <a:cs typeface="+mn-cs"/>
              </a:rPr>
              <a:t> using </a:t>
            </a:r>
            <a:r>
              <a:rPr lang="en-US" sz="1200" b="1" i="0" kern="1200" dirty="0">
                <a:solidFill>
                  <a:schemeClr val="tx1"/>
                </a:solidFill>
                <a:effectLst/>
                <a:latin typeface="+mn-lt"/>
                <a:ea typeface="+mn-ea"/>
                <a:cs typeface="+mn-cs"/>
              </a:rPr>
              <a:t>user-owned credentials</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JSON Web Tokens are an example of a </a:t>
            </a:r>
            <a:r>
              <a:rPr lang="en-US" sz="1200" b="1" i="0" kern="1200" dirty="0">
                <a:solidFill>
                  <a:schemeClr val="tx1"/>
                </a:solidFill>
                <a:effectLst/>
                <a:latin typeface="+mn-lt"/>
                <a:ea typeface="+mn-ea"/>
                <a:cs typeface="+mn-cs"/>
              </a:rPr>
              <a:t>claims-based</a:t>
            </a:r>
            <a:r>
              <a:rPr lang="en-US" sz="1200" b="0" i="0" kern="1200" dirty="0">
                <a:solidFill>
                  <a:schemeClr val="tx1"/>
                </a:solidFill>
                <a:effectLst/>
                <a:latin typeface="+mn-lt"/>
                <a:ea typeface="+mn-ea"/>
                <a:cs typeface="+mn-cs"/>
              </a:rPr>
              <a:t> system that uses </a:t>
            </a:r>
            <a:r>
              <a:rPr lang="en-US" sz="1200" b="1" i="0" kern="1200" dirty="0">
                <a:solidFill>
                  <a:schemeClr val="tx1"/>
                </a:solidFill>
                <a:effectLst/>
                <a:latin typeface="+mn-lt"/>
                <a:ea typeface="+mn-ea"/>
                <a:cs typeface="+mn-cs"/>
              </a:rPr>
              <a:t>system-owned credentials</a:t>
            </a:r>
            <a:r>
              <a:rPr lang="en-US" sz="1200" b="0" i="0" kern="1200" dirty="0">
                <a:solidFill>
                  <a:schemeClr val="tx1"/>
                </a:solidFill>
                <a:effectLst/>
                <a:latin typeface="+mn-lt"/>
                <a:ea typeface="+mn-ea"/>
                <a:cs typeface="+mn-cs"/>
              </a:rPr>
              <a:t> to sign a token. It can be used for authentication </a:t>
            </a:r>
            <a:r>
              <a:rPr lang="en-US" sz="1200" b="0" i="1" kern="1200" dirty="0">
                <a:solidFill>
                  <a:schemeClr val="tx1"/>
                </a:solidFill>
                <a:effectLst/>
                <a:latin typeface="+mn-lt"/>
                <a:ea typeface="+mn-ea"/>
                <a:cs typeface="+mn-cs"/>
              </a:rPr>
              <a:t>and </a:t>
            </a:r>
            <a:r>
              <a:rPr lang="en-US" sz="1200" b="0" i="0" kern="1200" dirty="0">
                <a:solidFill>
                  <a:schemeClr val="tx1"/>
                </a:solidFill>
                <a:effectLst/>
                <a:latin typeface="+mn-lt"/>
                <a:ea typeface="+mn-ea"/>
                <a:cs typeface="+mn-cs"/>
              </a:rPr>
              <a:t>authorization, depending on how you implement it.</a:t>
            </a:r>
          </a:p>
        </p:txBody>
      </p:sp>
      <p:sp>
        <p:nvSpPr>
          <p:cNvPr id="4" name="Slide Number Placeholder 3"/>
          <p:cNvSpPr>
            <a:spLocks noGrp="1"/>
          </p:cNvSpPr>
          <p:nvPr>
            <p:ph type="sldNum" sz="quarter" idx="10"/>
          </p:nvPr>
        </p:nvSpPr>
        <p:spPr/>
        <p:txBody>
          <a:bodyPr/>
          <a:lstStyle/>
          <a:p>
            <a:fld id="{89029652-62E7-43D6-83B5-097D7B7AA5D8}" type="slidenum">
              <a:rPr lang="en-US" smtClean="0"/>
              <a:t>101</a:t>
            </a:fld>
            <a:endParaRPr lang="en-US"/>
          </a:p>
        </p:txBody>
      </p:sp>
    </p:spTree>
    <p:extLst>
      <p:ext uri="{BB962C8B-B14F-4D97-AF65-F5344CB8AC3E}">
        <p14:creationId xmlns:p14="http://schemas.microsoft.com/office/powerpoint/2010/main" val="1405480248"/>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next thing I want to talk about is SAML, which is similar to JSON Web Tokens and is often used for single-sign on like we just talked about.</a:t>
            </a:r>
          </a:p>
        </p:txBody>
      </p:sp>
      <p:sp>
        <p:nvSpPr>
          <p:cNvPr id="4" name="Slide Number Placeholder 3"/>
          <p:cNvSpPr>
            <a:spLocks noGrp="1"/>
          </p:cNvSpPr>
          <p:nvPr>
            <p:ph type="sldNum" sz="quarter" idx="10"/>
          </p:nvPr>
        </p:nvSpPr>
        <p:spPr/>
        <p:txBody>
          <a:bodyPr/>
          <a:lstStyle/>
          <a:p>
            <a:fld id="{89029652-62E7-43D6-83B5-097D7B7AA5D8}" type="slidenum">
              <a:rPr lang="en-US" smtClean="0"/>
              <a:t>102</a:t>
            </a:fld>
            <a:endParaRPr lang="en-US"/>
          </a:p>
        </p:txBody>
      </p:sp>
    </p:spTree>
    <p:extLst>
      <p:ext uri="{BB962C8B-B14F-4D97-AF65-F5344CB8AC3E}">
        <p14:creationId xmlns:p14="http://schemas.microsoft.com/office/powerpoint/2010/main" val="4288529132"/>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elevator pitch is this: it’s a souped up, enterprise-grade version of JSON Web Tokens that uses XML instead of JSON.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Now I know that XML is gross and outdated and all the cool kids are using JSON, but there are mature libraries that make it easy to implement without touching too much XML.</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And SAML is worth knowing about because it is still very widely used in single-sign-in scenarios, especially in enterprise use cases where it supports some complex scenarios that JWT doesn't. </a:t>
            </a:r>
          </a:p>
        </p:txBody>
      </p:sp>
      <p:sp>
        <p:nvSpPr>
          <p:cNvPr id="4" name="Slide Number Placeholder 3"/>
          <p:cNvSpPr>
            <a:spLocks noGrp="1"/>
          </p:cNvSpPr>
          <p:nvPr>
            <p:ph type="sldNum" sz="quarter" idx="10"/>
          </p:nvPr>
        </p:nvSpPr>
        <p:spPr/>
        <p:txBody>
          <a:bodyPr/>
          <a:lstStyle/>
          <a:p>
            <a:fld id="{89029652-62E7-43D6-83B5-097D7B7AA5D8}" type="slidenum">
              <a:rPr lang="en-US" smtClean="0"/>
              <a:t>103</a:t>
            </a:fld>
            <a:endParaRPr lang="en-US"/>
          </a:p>
        </p:txBody>
      </p:sp>
    </p:spTree>
    <p:extLst>
      <p:ext uri="{BB962C8B-B14F-4D97-AF65-F5344CB8AC3E}">
        <p14:creationId xmlns:p14="http://schemas.microsoft.com/office/powerpoint/2010/main" val="2718710869"/>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There are three parties in a SAML scenario. The first is the user that's trying to do something, we'll use Alice again.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second is the </a:t>
            </a:r>
            <a:r>
              <a:rPr lang="en-US" sz="1200" b="1" i="0" kern="1200" dirty="0">
                <a:solidFill>
                  <a:schemeClr val="tx1"/>
                </a:solidFill>
                <a:effectLst/>
                <a:latin typeface="+mn-lt"/>
                <a:ea typeface="+mn-ea"/>
                <a:cs typeface="+mn-cs"/>
              </a:rPr>
              <a:t>service provider</a:t>
            </a:r>
            <a:r>
              <a:rPr lang="en-US" sz="1200" b="0" i="0" kern="1200" dirty="0">
                <a:solidFill>
                  <a:schemeClr val="tx1"/>
                </a:solidFill>
                <a:effectLst/>
                <a:latin typeface="+mn-lt"/>
                <a:ea typeface="+mn-ea"/>
                <a:cs typeface="+mn-cs"/>
              </a:rPr>
              <a:t>, which is the website that Alice wants to use or log into.</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third party is the </a:t>
            </a:r>
            <a:r>
              <a:rPr lang="en-US" sz="1200" b="1" i="0" kern="1200" dirty="0">
                <a:solidFill>
                  <a:schemeClr val="tx1"/>
                </a:solidFill>
                <a:effectLst/>
                <a:latin typeface="+mn-lt"/>
                <a:ea typeface="+mn-ea"/>
                <a:cs typeface="+mn-cs"/>
              </a:rPr>
              <a:t>identity provider</a:t>
            </a:r>
            <a:r>
              <a:rPr lang="en-US" sz="1200" b="0" i="0" kern="1200" dirty="0">
                <a:solidFill>
                  <a:schemeClr val="tx1"/>
                </a:solidFill>
                <a:effectLst/>
                <a:latin typeface="+mn-lt"/>
                <a:ea typeface="+mn-ea"/>
                <a:cs typeface="+mn-cs"/>
              </a:rPr>
              <a:t>, which is the website that is responsible for authentication, such as Microsoft 365 or Google or whatever.</a:t>
            </a:r>
          </a:p>
        </p:txBody>
      </p:sp>
      <p:sp>
        <p:nvSpPr>
          <p:cNvPr id="4" name="Slide Number Placeholder 3"/>
          <p:cNvSpPr>
            <a:spLocks noGrp="1"/>
          </p:cNvSpPr>
          <p:nvPr>
            <p:ph type="sldNum" sz="quarter" idx="10"/>
          </p:nvPr>
        </p:nvSpPr>
        <p:spPr/>
        <p:txBody>
          <a:bodyPr/>
          <a:lstStyle/>
          <a:p>
            <a:fld id="{89029652-62E7-43D6-83B5-097D7B7AA5D8}" type="slidenum">
              <a:rPr lang="en-US" smtClean="0"/>
              <a:t>104</a:t>
            </a:fld>
            <a:endParaRPr lang="en-US"/>
          </a:p>
        </p:txBody>
      </p:sp>
    </p:spTree>
    <p:extLst>
      <p:ext uri="{BB962C8B-B14F-4D97-AF65-F5344CB8AC3E}">
        <p14:creationId xmlns:p14="http://schemas.microsoft.com/office/powerpoint/2010/main" val="2331369498"/>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 first navigates to the Service Provider.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She doesn't have an authenticated session yet, so…</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(transition)</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 she's redirected to the Identity Provider….</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105</a:t>
            </a:fld>
            <a:endParaRPr lang="en-US"/>
          </a:p>
        </p:txBody>
      </p:sp>
    </p:spTree>
    <p:extLst>
      <p:ext uri="{BB962C8B-B14F-4D97-AF65-F5344CB8AC3E}">
        <p14:creationId xmlns:p14="http://schemas.microsoft.com/office/powerpoint/2010/main" val="1093613207"/>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she's redirected to the Identity Provider, where she logs in.</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106</a:t>
            </a:fld>
            <a:endParaRPr lang="en-US"/>
          </a:p>
        </p:txBody>
      </p:sp>
    </p:spTree>
    <p:extLst>
      <p:ext uri="{BB962C8B-B14F-4D97-AF65-F5344CB8AC3E}">
        <p14:creationId xmlns:p14="http://schemas.microsoft.com/office/powerpoint/2010/main" val="2346123664"/>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identity provider confirms her identity using whatever mechanism they want and then creates a set of signed claims containing that identity information.</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107</a:t>
            </a:fld>
            <a:endParaRPr lang="en-US"/>
          </a:p>
        </p:txBody>
      </p:sp>
    </p:spTree>
    <p:extLst>
      <p:ext uri="{BB962C8B-B14F-4D97-AF65-F5344CB8AC3E}">
        <p14:creationId xmlns:p14="http://schemas.microsoft.com/office/powerpoint/2010/main" val="2004495061"/>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 then returns to the Service Provider, who validates the claims and then uses the information in them to authenticate her.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108</a:t>
            </a:fld>
            <a:endParaRPr lang="en-US"/>
          </a:p>
        </p:txBody>
      </p:sp>
    </p:spTree>
    <p:extLst>
      <p:ext uri="{BB962C8B-B14F-4D97-AF65-F5344CB8AC3E}">
        <p14:creationId xmlns:p14="http://schemas.microsoft.com/office/powerpoint/2010/main" val="1991847300"/>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For this to work, both the Service Provider and Identity Provider must use the same value to identify a user.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Microsoft says that Alice's email address is alice@outlook.com, then the service provider needs to be able to link alice@outlook.com to some record in their system.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Generally this means that if you're using SAML for SSO, you need to make sure that those identifier values are kept consistent between the two systems.</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109</a:t>
            </a:fld>
            <a:endParaRPr lang="en-US"/>
          </a:p>
        </p:txBody>
      </p:sp>
    </p:spTree>
    <p:extLst>
      <p:ext uri="{BB962C8B-B14F-4D97-AF65-F5344CB8AC3E}">
        <p14:creationId xmlns:p14="http://schemas.microsoft.com/office/powerpoint/2010/main" val="23261178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Authentication is the process through which we determine the identity. </a:t>
            </a:r>
          </a:p>
          <a:p>
            <a:pPr marL="0" indent="0">
              <a:buFont typeface="Arial" panose="020B0604020202020204" pitchFamily="34" charset="0"/>
              <a:buNone/>
            </a:pPr>
            <a:endParaRPr lang="en-US" sz="1200" kern="1200" baseline="0" dirty="0">
              <a:solidFill>
                <a:schemeClr val="tx1"/>
              </a:solidFill>
              <a:effectLst/>
              <a:latin typeface="+mn-lt"/>
              <a:ea typeface="+mn-ea"/>
              <a:cs typeface="+mn-cs"/>
            </a:endParaRPr>
          </a:p>
          <a:p>
            <a:pPr marL="0" indent="0">
              <a:buFont typeface="Arial" panose="020B0604020202020204" pitchFamily="34" charset="0"/>
              <a:buNone/>
            </a:pPr>
            <a:r>
              <a:rPr lang="en-US" sz="1200" kern="1200" baseline="0" dirty="0">
                <a:solidFill>
                  <a:schemeClr val="tx1"/>
                </a:solidFill>
                <a:effectLst/>
                <a:latin typeface="+mn-lt"/>
                <a:ea typeface="+mn-ea"/>
                <a:cs typeface="+mn-cs"/>
              </a:rPr>
              <a:t>It’s whatever our website does to confirm that it’s actually Alice making the request.</a:t>
            </a:r>
          </a:p>
          <a:p>
            <a:pPr marL="0" indent="0">
              <a:buFont typeface="Arial" panose="020B0604020202020204" pitchFamily="34" charset="0"/>
              <a:buNone/>
            </a:pPr>
            <a:endParaRPr lang="en-US" sz="1200" kern="1200" baseline="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11</a:t>
            </a:fld>
            <a:endParaRPr lang="en-US"/>
          </a:p>
        </p:txBody>
      </p:sp>
    </p:spTree>
    <p:extLst>
      <p:ext uri="{BB962C8B-B14F-4D97-AF65-F5344CB8AC3E}">
        <p14:creationId xmlns:p14="http://schemas.microsoft.com/office/powerpoint/2010/main" val="1609611222"/>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One really nice use case for SAML is outsourcing multi-factor authentication.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Some of my clients require MFA for security and regulatory compliance reasons, but building multiple authentication systems can be expensive. I'd rather my teams focus elsewhere.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With SAML we can push the authentication off to a third party that can implement whatever multi-layered security protocols are needed.</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All </a:t>
            </a:r>
            <a:r>
              <a:rPr lang="en-US" sz="1200" b="0" i="1" kern="1200" dirty="0">
                <a:solidFill>
                  <a:schemeClr val="tx1"/>
                </a:solidFill>
                <a:effectLst/>
                <a:latin typeface="+mn-lt"/>
                <a:ea typeface="+mn-ea"/>
                <a:cs typeface="+mn-cs"/>
              </a:rPr>
              <a:t>my </a:t>
            </a:r>
            <a:r>
              <a:rPr lang="en-US" sz="1200" b="0" i="0" kern="1200" dirty="0">
                <a:solidFill>
                  <a:schemeClr val="tx1"/>
                </a:solidFill>
                <a:effectLst/>
                <a:latin typeface="+mn-lt"/>
                <a:ea typeface="+mn-ea"/>
                <a:cs typeface="+mn-cs"/>
              </a:rPr>
              <a:t>app has to do is match the signed claims to a user account.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110</a:t>
            </a:fld>
            <a:endParaRPr lang="en-US"/>
          </a:p>
        </p:txBody>
      </p:sp>
    </p:spTree>
    <p:extLst>
      <p:ext uri="{BB962C8B-B14F-4D97-AF65-F5344CB8AC3E}">
        <p14:creationId xmlns:p14="http://schemas.microsoft.com/office/powerpoint/2010/main" val="480467133"/>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Let's move on to </a:t>
            </a: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which also deals with a 3-party scenario.</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Let's assume there's this website called Totally Trustworthy Fotos that competes with Shutterfly and offers custom greeting cards using your pictures.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TTF, as we'll call them, is very user friendly because they will pull pictures directly from your Facebook account so that you don't have to upload separate copies of your photos to their app.</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Fairly standard use case, right?</a:t>
            </a:r>
          </a:p>
        </p:txBody>
      </p:sp>
      <p:sp>
        <p:nvSpPr>
          <p:cNvPr id="4" name="Slide Number Placeholder 3"/>
          <p:cNvSpPr>
            <a:spLocks noGrp="1"/>
          </p:cNvSpPr>
          <p:nvPr>
            <p:ph type="sldNum" sz="quarter" idx="10"/>
          </p:nvPr>
        </p:nvSpPr>
        <p:spPr/>
        <p:txBody>
          <a:bodyPr/>
          <a:lstStyle/>
          <a:p>
            <a:fld id="{89029652-62E7-43D6-83B5-097D7B7AA5D8}" type="slidenum">
              <a:rPr lang="en-US" smtClean="0"/>
              <a:t>111</a:t>
            </a:fld>
            <a:endParaRPr lang="en-US"/>
          </a:p>
        </p:txBody>
      </p:sp>
    </p:spTree>
    <p:extLst>
      <p:ext uri="{BB962C8B-B14F-4D97-AF65-F5344CB8AC3E}">
        <p14:creationId xmlns:p14="http://schemas.microsoft.com/office/powerpoint/2010/main" val="3020220099"/>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naïve way to do this is for Alice to give her Facebook credentials directly to Totally Trustworthy </a:t>
            </a:r>
            <a:r>
              <a:rPr lang="en-US" sz="1200" b="0" i="0" kern="1200" dirty="0" err="1">
                <a:solidFill>
                  <a:schemeClr val="tx1"/>
                </a:solidFill>
                <a:effectLst/>
                <a:latin typeface="+mn-lt"/>
                <a:ea typeface="+mn-ea"/>
                <a:cs typeface="+mn-cs"/>
              </a:rPr>
              <a:t>Fotos</a:t>
            </a:r>
            <a:r>
              <a:rPr lang="en-US" sz="1200" b="0" i="0" kern="1200" dirty="0">
                <a:solidFill>
                  <a:schemeClr val="tx1"/>
                </a:solidFill>
                <a:effectLst/>
                <a:latin typeface="+mn-lt"/>
                <a:ea typeface="+mn-ea"/>
                <a:cs typeface="+mn-cs"/>
              </a:rPr>
              <a:t>, so that…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 they can access her Facebook data using her credentials.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In this scenario, TTF would be </a:t>
            </a:r>
            <a:r>
              <a:rPr lang="en-US" sz="1200" b="1" i="0" kern="1200" dirty="0">
                <a:solidFill>
                  <a:schemeClr val="tx1"/>
                </a:solidFill>
                <a:effectLst/>
                <a:latin typeface="+mn-lt"/>
                <a:ea typeface="+mn-ea"/>
                <a:cs typeface="+mn-cs"/>
              </a:rPr>
              <a:t>authenticated </a:t>
            </a:r>
            <a:r>
              <a:rPr lang="en-US" sz="1200" b="0" i="0" kern="1200" dirty="0">
                <a:solidFill>
                  <a:schemeClr val="tx1"/>
                </a:solidFill>
                <a:effectLst/>
                <a:latin typeface="+mn-lt"/>
                <a:ea typeface="+mn-ea"/>
                <a:cs typeface="+mn-cs"/>
              </a:rPr>
              <a:t>to Facebook as Alice, because as far as they can tell it’s Alice on the other end of the request.</a:t>
            </a:r>
          </a:p>
        </p:txBody>
      </p:sp>
      <p:sp>
        <p:nvSpPr>
          <p:cNvPr id="4" name="Slide Number Placeholder 3"/>
          <p:cNvSpPr>
            <a:spLocks noGrp="1"/>
          </p:cNvSpPr>
          <p:nvPr>
            <p:ph type="sldNum" sz="quarter" idx="10"/>
          </p:nvPr>
        </p:nvSpPr>
        <p:spPr/>
        <p:txBody>
          <a:bodyPr/>
          <a:lstStyle/>
          <a:p>
            <a:fld id="{89029652-62E7-43D6-83B5-097D7B7AA5D8}" type="slidenum">
              <a:rPr lang="en-US" smtClean="0"/>
              <a:t>112</a:t>
            </a:fld>
            <a:endParaRPr lang="en-US"/>
          </a:p>
        </p:txBody>
      </p:sp>
    </p:spTree>
    <p:extLst>
      <p:ext uri="{BB962C8B-B14F-4D97-AF65-F5344CB8AC3E}">
        <p14:creationId xmlns:p14="http://schemas.microsoft.com/office/powerpoint/2010/main" val="2077677045"/>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But what if TTF </a:t>
            </a:r>
            <a:r>
              <a:rPr lang="en-US" sz="1200" b="0" i="1" kern="1200" dirty="0">
                <a:solidFill>
                  <a:schemeClr val="tx1"/>
                </a:solidFill>
                <a:effectLst/>
                <a:latin typeface="+mn-lt"/>
                <a:ea typeface="+mn-ea"/>
                <a:cs typeface="+mn-cs"/>
              </a:rPr>
              <a:t>isn't </a:t>
            </a:r>
            <a:r>
              <a:rPr lang="en-US" sz="1200" b="0" i="0" kern="1200" dirty="0" err="1">
                <a:solidFill>
                  <a:schemeClr val="tx1"/>
                </a:solidFill>
                <a:effectLst/>
                <a:latin typeface="+mn-lt"/>
                <a:ea typeface="+mn-ea"/>
                <a:cs typeface="+mn-cs"/>
              </a:rPr>
              <a:t>trustyworthy</a:t>
            </a:r>
            <a:r>
              <a:rPr lang="en-US" sz="1200" b="0" i="0" kern="1200" dirty="0">
                <a:solidFill>
                  <a:schemeClr val="tx1"/>
                </a:solidFill>
                <a:effectLst/>
                <a:latin typeface="+mn-lt"/>
                <a:ea typeface="+mn-ea"/>
                <a:cs typeface="+mn-cs"/>
              </a:rPr>
              <a:t>? They now have her primary Facebook password and can do all sorts of bad things.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Obviously, we don't want a 3</a:t>
            </a:r>
            <a:r>
              <a:rPr lang="en-US" sz="1200" b="0" i="0" kern="1200" baseline="30000" dirty="0">
                <a:solidFill>
                  <a:schemeClr val="tx1"/>
                </a:solidFill>
                <a:effectLst/>
                <a:latin typeface="+mn-lt"/>
                <a:ea typeface="+mn-ea"/>
                <a:cs typeface="+mn-cs"/>
              </a:rPr>
              <a:t>rd</a:t>
            </a:r>
            <a:r>
              <a:rPr lang="en-US" sz="1200" b="0" i="0" kern="1200" dirty="0">
                <a:solidFill>
                  <a:schemeClr val="tx1"/>
                </a:solidFill>
                <a:effectLst/>
                <a:latin typeface="+mn-lt"/>
                <a:ea typeface="+mn-ea"/>
                <a:cs typeface="+mn-cs"/>
              </a:rPr>
              <a:t> party making an </a:t>
            </a:r>
            <a:r>
              <a:rPr lang="en-US" sz="1200" b="1" i="0" kern="1200" dirty="0">
                <a:solidFill>
                  <a:schemeClr val="tx1"/>
                </a:solidFill>
                <a:effectLst/>
                <a:latin typeface="+mn-lt"/>
                <a:ea typeface="+mn-ea"/>
                <a:cs typeface="+mn-cs"/>
              </a:rPr>
              <a:t>authenticated request</a:t>
            </a:r>
            <a:r>
              <a:rPr lang="en-US" sz="1200" b="0" i="0" kern="1200" dirty="0">
                <a:solidFill>
                  <a:schemeClr val="tx1"/>
                </a:solidFill>
                <a:effectLst/>
                <a:latin typeface="+mn-lt"/>
                <a:ea typeface="+mn-ea"/>
                <a:cs typeface="+mn-cs"/>
              </a:rPr>
              <a:t> as Alice.</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113</a:t>
            </a:fld>
            <a:endParaRPr lang="en-US"/>
          </a:p>
        </p:txBody>
      </p:sp>
    </p:spTree>
    <p:extLst>
      <p:ext uri="{BB962C8B-B14F-4D97-AF65-F5344CB8AC3E}">
        <p14:creationId xmlns:p14="http://schemas.microsoft.com/office/powerpoint/2010/main" val="539615915"/>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OAuth addresses that scenario by providing a system for </a:t>
            </a:r>
            <a:r>
              <a:rPr lang="en-US" sz="1200" b="1" i="0" kern="1200" dirty="0">
                <a:solidFill>
                  <a:schemeClr val="tx1"/>
                </a:solidFill>
                <a:effectLst/>
                <a:latin typeface="+mn-lt"/>
                <a:ea typeface="+mn-ea"/>
                <a:cs typeface="+mn-cs"/>
              </a:rPr>
              <a:t>delegating</a:t>
            </a:r>
            <a:r>
              <a:rPr lang="en-US" sz="1200" b="0" i="0" kern="1200" dirty="0">
                <a:solidFill>
                  <a:schemeClr val="tx1"/>
                </a:solidFill>
                <a:effectLst/>
                <a:latin typeface="+mn-lt"/>
                <a:ea typeface="+mn-ea"/>
                <a:cs typeface="+mn-cs"/>
              </a:rPr>
              <a:t> </a:t>
            </a:r>
            <a:r>
              <a:rPr lang="en-US" sz="1200" b="1" i="0" u="sng" kern="1200" dirty="0">
                <a:solidFill>
                  <a:schemeClr val="tx1"/>
                </a:solidFill>
                <a:effectLst/>
                <a:latin typeface="+mn-lt"/>
                <a:ea typeface="+mn-ea"/>
                <a:cs typeface="+mn-cs"/>
              </a:rPr>
              <a:t>authorization</a:t>
            </a:r>
            <a:r>
              <a:rPr lang="en-US" sz="1200" b="1" i="0" kern="1200" dirty="0">
                <a:solidFill>
                  <a:schemeClr val="tx1"/>
                </a:solidFill>
                <a:effectLst/>
                <a:latin typeface="+mn-lt"/>
                <a:ea typeface="+mn-ea"/>
                <a:cs typeface="+mn-cs"/>
              </a:rPr>
              <a:t> to a third party</a:t>
            </a:r>
            <a:r>
              <a:rPr lang="en-US" sz="1200" b="0" i="0" kern="1200" dirty="0">
                <a:solidFill>
                  <a:schemeClr val="tx1"/>
                </a:solidFill>
                <a:effectLst/>
                <a:latin typeface="+mn-lt"/>
                <a:ea typeface="+mn-ea"/>
                <a:cs typeface="+mn-cs"/>
              </a:rPr>
              <a: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Basically, Alice authenticates into Facebook, which is where her data is stored, and tells them that TTF is allowed to </a:t>
            </a:r>
            <a:r>
              <a:rPr lang="en-US" sz="1200" b="0" i="1" kern="1200" dirty="0">
                <a:solidFill>
                  <a:schemeClr val="tx1"/>
                </a:solidFill>
                <a:effectLst/>
                <a:latin typeface="+mn-lt"/>
                <a:ea typeface="+mn-ea"/>
                <a:cs typeface="+mn-cs"/>
              </a:rPr>
              <a:t>view </a:t>
            </a:r>
            <a:r>
              <a:rPr lang="en-US" sz="1200" b="0" i="0" kern="1200" dirty="0">
                <a:solidFill>
                  <a:schemeClr val="tx1"/>
                </a:solidFill>
                <a:effectLst/>
                <a:latin typeface="+mn-lt"/>
                <a:ea typeface="+mn-ea"/>
                <a:cs typeface="+mn-cs"/>
              </a:rPr>
              <a:t>her pictures, but can't do anything else.</a:t>
            </a:r>
          </a:p>
        </p:txBody>
      </p:sp>
      <p:sp>
        <p:nvSpPr>
          <p:cNvPr id="4" name="Slide Number Placeholder 3"/>
          <p:cNvSpPr>
            <a:spLocks noGrp="1"/>
          </p:cNvSpPr>
          <p:nvPr>
            <p:ph type="sldNum" sz="quarter" idx="10"/>
          </p:nvPr>
        </p:nvSpPr>
        <p:spPr/>
        <p:txBody>
          <a:bodyPr/>
          <a:lstStyle/>
          <a:p>
            <a:fld id="{89029652-62E7-43D6-83B5-097D7B7AA5D8}" type="slidenum">
              <a:rPr lang="en-US" smtClean="0"/>
              <a:t>114</a:t>
            </a:fld>
            <a:endParaRPr lang="en-US"/>
          </a:p>
        </p:txBody>
      </p:sp>
    </p:spTree>
    <p:extLst>
      <p:ext uri="{BB962C8B-B14F-4D97-AF65-F5344CB8AC3E}">
        <p14:creationId xmlns:p14="http://schemas.microsoft.com/office/powerpoint/2010/main" val="4203851511"/>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You’ve all seen this before, where you get redirected to Facebook or Google or whatever and get a message like this right?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is </a:t>
            </a: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115</a:t>
            </a:fld>
            <a:endParaRPr lang="en-US"/>
          </a:p>
        </p:txBody>
      </p:sp>
    </p:spTree>
    <p:extLst>
      <p:ext uri="{BB962C8B-B14F-4D97-AF65-F5344CB8AC3E}">
        <p14:creationId xmlns:p14="http://schemas.microsoft.com/office/powerpoint/2010/main" val="940130207"/>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 then logs into TTF, which now makes an </a:t>
            </a:r>
            <a:r>
              <a:rPr lang="en-US" sz="1200" b="1" i="0" kern="1200" dirty="0">
                <a:solidFill>
                  <a:schemeClr val="tx1"/>
                </a:solidFill>
                <a:effectLst/>
                <a:latin typeface="+mn-lt"/>
                <a:ea typeface="+mn-ea"/>
                <a:cs typeface="+mn-cs"/>
              </a:rPr>
              <a:t>authorized</a:t>
            </a:r>
            <a:r>
              <a:rPr lang="en-US" sz="1200" b="0" i="0" kern="1200" dirty="0">
                <a:solidFill>
                  <a:schemeClr val="tx1"/>
                </a:solidFill>
                <a:effectLst/>
                <a:latin typeface="+mn-lt"/>
                <a:ea typeface="+mn-ea"/>
                <a:cs typeface="+mn-cs"/>
              </a:rPr>
              <a:t> request to FB's APIs to get her data.</a:t>
            </a:r>
          </a:p>
        </p:txBody>
      </p:sp>
      <p:sp>
        <p:nvSpPr>
          <p:cNvPr id="4" name="Slide Number Placeholder 3"/>
          <p:cNvSpPr>
            <a:spLocks noGrp="1"/>
          </p:cNvSpPr>
          <p:nvPr>
            <p:ph type="sldNum" sz="quarter" idx="10"/>
          </p:nvPr>
        </p:nvSpPr>
        <p:spPr/>
        <p:txBody>
          <a:bodyPr/>
          <a:lstStyle/>
          <a:p>
            <a:fld id="{89029652-62E7-43D6-83B5-097D7B7AA5D8}" type="slidenum">
              <a:rPr lang="en-US" smtClean="0"/>
              <a:t>116</a:t>
            </a:fld>
            <a:endParaRPr lang="en-US"/>
          </a:p>
        </p:txBody>
      </p:sp>
    </p:spTree>
    <p:extLst>
      <p:ext uri="{BB962C8B-B14F-4D97-AF65-F5344CB8AC3E}">
        <p14:creationId xmlns:p14="http://schemas.microsoft.com/office/powerpoint/2010/main" val="2253769194"/>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key is that Facebook can separate </a:t>
            </a:r>
            <a:r>
              <a:rPr lang="en-US" sz="1200" b="0" i="1" kern="1200" dirty="0">
                <a:solidFill>
                  <a:schemeClr val="tx1"/>
                </a:solidFill>
                <a:effectLst/>
                <a:latin typeface="+mn-lt"/>
                <a:ea typeface="+mn-ea"/>
                <a:cs typeface="+mn-cs"/>
              </a:rPr>
              <a:t>who </a:t>
            </a:r>
            <a:r>
              <a:rPr lang="en-US" sz="1200" b="0" i="0" kern="1200" dirty="0">
                <a:solidFill>
                  <a:schemeClr val="tx1"/>
                </a:solidFill>
                <a:effectLst/>
                <a:latin typeface="+mn-lt"/>
                <a:ea typeface="+mn-ea"/>
                <a:cs typeface="+mn-cs"/>
              </a:rPr>
              <a:t>is making the request from the </a:t>
            </a:r>
            <a:r>
              <a:rPr lang="en-US" sz="1200" b="0" i="1" kern="1200" dirty="0">
                <a:solidFill>
                  <a:schemeClr val="tx1"/>
                </a:solidFill>
                <a:effectLst/>
                <a:latin typeface="+mn-lt"/>
                <a:ea typeface="+mn-ea"/>
                <a:cs typeface="+mn-cs"/>
              </a:rPr>
              <a:t>permissions </a:t>
            </a:r>
            <a:r>
              <a:rPr lang="en-US" sz="1200" b="0" i="0" kern="1200" dirty="0">
                <a:solidFill>
                  <a:schemeClr val="tx1"/>
                </a:solidFill>
                <a:effectLst/>
                <a:latin typeface="+mn-lt"/>
                <a:ea typeface="+mn-ea"/>
                <a:cs typeface="+mn-cs"/>
              </a:rPr>
              <a:t>granted to it.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They know it's TTF making the call to get Alice's data, with her permission, and they only have access to the data that she granted.</a:t>
            </a:r>
          </a:p>
        </p:txBody>
      </p:sp>
      <p:sp>
        <p:nvSpPr>
          <p:cNvPr id="4" name="Slide Number Placeholder 3"/>
          <p:cNvSpPr>
            <a:spLocks noGrp="1"/>
          </p:cNvSpPr>
          <p:nvPr>
            <p:ph type="sldNum" sz="quarter" idx="10"/>
          </p:nvPr>
        </p:nvSpPr>
        <p:spPr/>
        <p:txBody>
          <a:bodyPr/>
          <a:lstStyle/>
          <a:p>
            <a:fld id="{89029652-62E7-43D6-83B5-097D7B7AA5D8}" type="slidenum">
              <a:rPr lang="en-US" smtClean="0"/>
              <a:t>117</a:t>
            </a:fld>
            <a:endParaRPr lang="en-US"/>
          </a:p>
        </p:txBody>
      </p:sp>
    </p:spTree>
    <p:extLst>
      <p:ext uri="{BB962C8B-B14F-4D97-AF65-F5344CB8AC3E}">
        <p14:creationId xmlns:p14="http://schemas.microsoft.com/office/powerpoint/2010/main" val="3753916620"/>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There are two different versions of </a:t>
            </a: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They solve the same problem, but they use two different approaches.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1.0 uses signed requests, which is very secure because the client and server know who they are communicating with and that their messages aren't being changed in transit.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However, signing requests can be complex because the server and client have to perform the process exactly the same. In practice this can be difficult to get right.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other drawback to 1.0 is that it is really only designed for web-based clients. This whole intermediate redirect thing is very specific to how browsers work.</a:t>
            </a:r>
          </a:p>
        </p:txBody>
      </p:sp>
      <p:sp>
        <p:nvSpPr>
          <p:cNvPr id="4" name="Slide Number Placeholder 3"/>
          <p:cNvSpPr>
            <a:spLocks noGrp="1"/>
          </p:cNvSpPr>
          <p:nvPr>
            <p:ph type="sldNum" sz="quarter" idx="10"/>
          </p:nvPr>
        </p:nvSpPr>
        <p:spPr/>
        <p:txBody>
          <a:bodyPr/>
          <a:lstStyle/>
          <a:p>
            <a:fld id="{89029652-62E7-43D6-83B5-097D7B7AA5D8}" type="slidenum">
              <a:rPr lang="en-US" smtClean="0"/>
              <a:t>118</a:t>
            </a:fld>
            <a:endParaRPr lang="en-US"/>
          </a:p>
        </p:txBody>
      </p:sp>
    </p:spTree>
    <p:extLst>
      <p:ext uri="{BB962C8B-B14F-4D97-AF65-F5344CB8AC3E}">
        <p14:creationId xmlns:p14="http://schemas.microsoft.com/office/powerpoint/2010/main" val="514770309"/>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2 was designed in an attempt to simplify things.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It gets rid of the signed requests in favor of bearer tokens, which are much easier to implement, and it also provides more support for enterprise and non-web clients.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When I wrote the first version of this talk there was still a lot of debate in the industry around which version to use. As far as I can tell these days, version 2 has largely won out, presumably because of ease of use.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Just keep in mind that if you're working on highly sensitive systems then the extra complexity around signed requests might be worth it.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119</a:t>
            </a:fld>
            <a:endParaRPr lang="en-US"/>
          </a:p>
        </p:txBody>
      </p:sp>
    </p:spTree>
    <p:extLst>
      <p:ext uri="{BB962C8B-B14F-4D97-AF65-F5344CB8AC3E}">
        <p14:creationId xmlns:p14="http://schemas.microsoft.com/office/powerpoint/2010/main" val="10482676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Authorization is the process of ensuring that the identity is </a:t>
            </a:r>
            <a:r>
              <a:rPr lang="en-US" sz="1200" i="1" kern="1200" baseline="0" dirty="0">
                <a:solidFill>
                  <a:schemeClr val="tx1"/>
                </a:solidFill>
                <a:effectLst/>
                <a:latin typeface="+mn-lt"/>
                <a:ea typeface="+mn-ea"/>
                <a:cs typeface="+mn-cs"/>
              </a:rPr>
              <a:t>allowed</a:t>
            </a:r>
            <a:r>
              <a:rPr lang="en-US" sz="1200" kern="1200" baseline="0" dirty="0">
                <a:solidFill>
                  <a:schemeClr val="tx1"/>
                </a:solidFill>
                <a:effectLst/>
                <a:latin typeface="+mn-lt"/>
                <a:ea typeface="+mn-ea"/>
                <a:cs typeface="+mn-cs"/>
              </a:rPr>
              <a:t> to make the request.</a:t>
            </a:r>
          </a:p>
          <a:p>
            <a:pPr marL="0" indent="0">
              <a:buFont typeface="Arial" panose="020B0604020202020204" pitchFamily="34" charset="0"/>
              <a:buNone/>
            </a:pPr>
            <a:endParaRPr lang="en-US" sz="1200" kern="1200" baseline="0" dirty="0">
              <a:solidFill>
                <a:schemeClr val="tx1"/>
              </a:solidFill>
              <a:effectLst/>
              <a:latin typeface="+mn-lt"/>
              <a:ea typeface="+mn-ea"/>
              <a:cs typeface="+mn-cs"/>
            </a:endParaRPr>
          </a:p>
          <a:p>
            <a:pPr marL="0" indent="0">
              <a:buFont typeface="Arial" panose="020B0604020202020204" pitchFamily="34" charset="0"/>
              <a:buNone/>
            </a:pPr>
            <a:r>
              <a:rPr lang="en-US" sz="1200" kern="1200" baseline="0" dirty="0">
                <a:solidFill>
                  <a:schemeClr val="tx1"/>
                </a:solidFill>
                <a:effectLst/>
                <a:latin typeface="+mn-lt"/>
                <a:ea typeface="+mn-ea"/>
                <a:cs typeface="+mn-cs"/>
              </a:rPr>
              <a:t>In this case, it would be whatever business rules govern whether or not Alice is allowed to access Foo 42.</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12</a:t>
            </a:fld>
            <a:endParaRPr lang="en-US"/>
          </a:p>
        </p:txBody>
      </p:sp>
    </p:spTree>
    <p:extLst>
      <p:ext uri="{BB962C8B-B14F-4D97-AF65-F5344CB8AC3E}">
        <p14:creationId xmlns:p14="http://schemas.microsoft.com/office/powerpoint/2010/main" val="247659138"/>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There's an important point that I want to make, but it will make more sense if we go through that OAuth process in a little more detail first.</a:t>
            </a:r>
          </a:p>
        </p:txBody>
      </p:sp>
      <p:sp>
        <p:nvSpPr>
          <p:cNvPr id="4" name="Slide Number Placeholder 3"/>
          <p:cNvSpPr>
            <a:spLocks noGrp="1"/>
          </p:cNvSpPr>
          <p:nvPr>
            <p:ph type="sldNum" sz="quarter" idx="10"/>
          </p:nvPr>
        </p:nvSpPr>
        <p:spPr/>
        <p:txBody>
          <a:bodyPr/>
          <a:lstStyle/>
          <a:p>
            <a:fld id="{89029652-62E7-43D6-83B5-097D7B7AA5D8}" type="slidenum">
              <a:rPr lang="en-US" smtClean="0"/>
              <a:t>120</a:t>
            </a:fld>
            <a:endParaRPr lang="en-US"/>
          </a:p>
        </p:txBody>
      </p:sp>
    </p:spTree>
    <p:extLst>
      <p:ext uri="{BB962C8B-B14F-4D97-AF65-F5344CB8AC3E}">
        <p14:creationId xmlns:p14="http://schemas.microsoft.com/office/powerpoint/2010/main" val="638691272"/>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 goes to Totally Trustworthy </a:t>
            </a:r>
            <a:r>
              <a:rPr lang="en-US" sz="1200" b="0" i="0" kern="1200" dirty="0" err="1">
                <a:solidFill>
                  <a:schemeClr val="tx1"/>
                </a:solidFill>
                <a:effectLst/>
                <a:latin typeface="+mn-lt"/>
                <a:ea typeface="+mn-ea"/>
                <a:cs typeface="+mn-cs"/>
              </a:rPr>
              <a:t>Fotos</a:t>
            </a:r>
            <a:r>
              <a:rPr lang="en-US" sz="1200" b="0" i="0" kern="1200" dirty="0">
                <a:solidFill>
                  <a:schemeClr val="tx1"/>
                </a:solidFill>
                <a:effectLst/>
                <a:latin typeface="+mn-lt"/>
                <a:ea typeface="+mn-ea"/>
                <a:cs typeface="+mn-cs"/>
              </a:rPr>
              <a:t> to make a greeting card using her pictures from Facebook.</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TTF doesn't recognize her, so they send back a 302 redirect to Facebook's OAuth endpoint</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121</a:t>
            </a:fld>
            <a:endParaRPr lang="en-US"/>
          </a:p>
        </p:txBody>
      </p:sp>
    </p:spTree>
    <p:extLst>
      <p:ext uri="{BB962C8B-B14F-4D97-AF65-F5344CB8AC3E}">
        <p14:creationId xmlns:p14="http://schemas.microsoft.com/office/powerpoint/2010/main" val="656989279"/>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Alice's browser follows the redirect URL which contains parameters identifying the service provider as TTF, the scope that's being requested, and where to redirect if the authorization is granted.</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Facebook uses that information to display the authorization screen to Alice.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Alice agrees that she wants to give TTF read access to her photos, so she approves the authorization.</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122</a:t>
            </a:fld>
            <a:endParaRPr lang="en-US"/>
          </a:p>
        </p:txBody>
      </p:sp>
    </p:spTree>
    <p:extLst>
      <p:ext uri="{BB962C8B-B14F-4D97-AF65-F5344CB8AC3E}">
        <p14:creationId xmlns:p14="http://schemas.microsoft.com/office/powerpoint/2010/main" val="3551873830"/>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Facebook generates an access token, appends it to the redirect URL that was part of the authorization request, and sends a 302 redirect back to Alice's browser.</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123</a:t>
            </a:fld>
            <a:endParaRPr lang="en-US"/>
          </a:p>
        </p:txBody>
      </p:sp>
    </p:spTree>
    <p:extLst>
      <p:ext uri="{BB962C8B-B14F-4D97-AF65-F5344CB8AC3E}">
        <p14:creationId xmlns:p14="http://schemas.microsoft.com/office/powerpoint/2010/main" val="2490646813"/>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Alice's browser follows that redirect and returns to Totally </a:t>
            </a:r>
            <a:r>
              <a:rPr lang="en-US" sz="1200" b="0" i="0" kern="1200" dirty="0" err="1">
                <a:solidFill>
                  <a:schemeClr val="tx1"/>
                </a:solidFill>
                <a:effectLst/>
                <a:latin typeface="+mn-lt"/>
                <a:ea typeface="+mn-ea"/>
                <a:cs typeface="+mn-cs"/>
              </a:rPr>
              <a:t>Trustyworthy</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Fotos</a:t>
            </a:r>
            <a:r>
              <a:rPr lang="en-US" sz="1200" b="0" i="0" kern="1200" dirty="0">
                <a:solidFill>
                  <a:schemeClr val="tx1"/>
                </a:solidFill>
                <a:effectLst/>
                <a:latin typeface="+mn-lt"/>
                <a:ea typeface="+mn-ea"/>
                <a:cs typeface="+mn-cs"/>
              </a:rPr>
              <a:t>, but this time her request includes the OAuth access token.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TTF accepts that token and lets Alice access their app.</a:t>
            </a:r>
          </a:p>
        </p:txBody>
      </p:sp>
      <p:sp>
        <p:nvSpPr>
          <p:cNvPr id="4" name="Slide Number Placeholder 3"/>
          <p:cNvSpPr>
            <a:spLocks noGrp="1"/>
          </p:cNvSpPr>
          <p:nvPr>
            <p:ph type="sldNum" sz="quarter" idx="10"/>
          </p:nvPr>
        </p:nvSpPr>
        <p:spPr/>
        <p:txBody>
          <a:bodyPr/>
          <a:lstStyle/>
          <a:p>
            <a:fld id="{89029652-62E7-43D6-83B5-097D7B7AA5D8}" type="slidenum">
              <a:rPr lang="en-US" smtClean="0"/>
              <a:t>124</a:t>
            </a:fld>
            <a:endParaRPr lang="en-US"/>
          </a:p>
        </p:txBody>
      </p:sp>
    </p:spTree>
    <p:extLst>
      <p:ext uri="{BB962C8B-B14F-4D97-AF65-F5344CB8AC3E}">
        <p14:creationId xmlns:p14="http://schemas.microsoft.com/office/powerpoint/2010/main" val="2698710502"/>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TTF then passes that access token to Facebook whenever it needs Alice's data.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 API call is both </a:t>
            </a:r>
            <a:r>
              <a:rPr lang="en-US" sz="1200" b="1" i="0" kern="1200" dirty="0">
                <a:solidFill>
                  <a:schemeClr val="tx1"/>
                </a:solidFill>
                <a:effectLst/>
                <a:latin typeface="+mn-lt"/>
                <a:ea typeface="+mn-ea"/>
                <a:cs typeface="+mn-cs"/>
              </a:rPr>
              <a:t>authenticated AND authorized</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It's authenticated because Facebook knows it's TTF, not Alice, that's making the request, and it's authorized because Facebook knows that Alice has delegated access to her data to TTF. </a:t>
            </a:r>
          </a:p>
        </p:txBody>
      </p:sp>
      <p:sp>
        <p:nvSpPr>
          <p:cNvPr id="4" name="Slide Number Placeholder 3"/>
          <p:cNvSpPr>
            <a:spLocks noGrp="1"/>
          </p:cNvSpPr>
          <p:nvPr>
            <p:ph type="sldNum" sz="quarter" idx="10"/>
          </p:nvPr>
        </p:nvSpPr>
        <p:spPr/>
        <p:txBody>
          <a:bodyPr/>
          <a:lstStyle/>
          <a:p>
            <a:fld id="{89029652-62E7-43D6-83B5-097D7B7AA5D8}" type="slidenum">
              <a:rPr lang="en-US" smtClean="0"/>
              <a:t>125</a:t>
            </a:fld>
            <a:endParaRPr lang="en-US"/>
          </a:p>
        </p:txBody>
      </p:sp>
    </p:spTree>
    <p:extLst>
      <p:ext uri="{BB962C8B-B14F-4D97-AF65-F5344CB8AC3E}">
        <p14:creationId xmlns:p14="http://schemas.microsoft.com/office/powerpoint/2010/main" val="4170123275"/>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But what about Alice's interaction with Totally Trustworthy Fotos?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Can they </a:t>
            </a:r>
            <a:r>
              <a:rPr lang="en-US" sz="1200" b="1" i="0" kern="1200" dirty="0">
                <a:solidFill>
                  <a:schemeClr val="tx1"/>
                </a:solidFill>
                <a:effectLst/>
                <a:latin typeface="+mn-lt"/>
                <a:ea typeface="+mn-ea"/>
                <a:cs typeface="+mn-cs"/>
              </a:rPr>
              <a:t>authenticate this user as Alice</a:t>
            </a:r>
            <a:r>
              <a:rPr lang="en-US" sz="1200" b="0" i="0" kern="1200" dirty="0">
                <a:solidFill>
                  <a:schemeClr val="tx1"/>
                </a:solidFill>
                <a:effectLst/>
                <a:latin typeface="+mn-lt"/>
                <a:ea typeface="+mn-ea"/>
                <a:cs typeface="+mn-cs"/>
              </a:rPr>
              <a:t>, and give them access to Alice's account at TTF, based on the fact that they have an access token to her FB data?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answer is NO. </a:t>
            </a: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is NOT an authentication protocol, and shouldn't be used as one.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It allows Alice to delegate access to her data, but </a:t>
            </a:r>
            <a:r>
              <a:rPr lang="en-US" sz="1200" b="0" i="1" kern="1200" dirty="0">
                <a:solidFill>
                  <a:schemeClr val="tx1"/>
                </a:solidFill>
                <a:effectLst/>
                <a:latin typeface="+mn-lt"/>
                <a:ea typeface="+mn-ea"/>
                <a:cs typeface="+mn-cs"/>
              </a:rPr>
              <a:t>shouldn't </a:t>
            </a:r>
            <a:r>
              <a:rPr lang="en-US" sz="1200" b="0" i="0" kern="1200" dirty="0">
                <a:solidFill>
                  <a:schemeClr val="tx1"/>
                </a:solidFill>
                <a:effectLst/>
                <a:latin typeface="+mn-lt"/>
                <a:ea typeface="+mn-ea"/>
                <a:cs typeface="+mn-cs"/>
              </a:rPr>
              <a:t>be used</a:t>
            </a:r>
            <a:r>
              <a:rPr lang="en-US" sz="1200" b="0" i="1"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to actually </a:t>
            </a:r>
            <a:r>
              <a:rPr lang="en-US" sz="1200" b="0" i="1" kern="1200" dirty="0">
                <a:solidFill>
                  <a:schemeClr val="tx1"/>
                </a:solidFill>
                <a:effectLst/>
                <a:latin typeface="+mn-lt"/>
                <a:ea typeface="+mn-ea"/>
                <a:cs typeface="+mn-cs"/>
              </a:rPr>
              <a:t>log in as Alice </a:t>
            </a:r>
            <a:r>
              <a:rPr lang="en-US" sz="1200" b="0" i="0" kern="1200" dirty="0">
                <a:solidFill>
                  <a:schemeClr val="tx1"/>
                </a:solidFill>
                <a:effectLst/>
                <a:latin typeface="+mn-lt"/>
                <a:ea typeface="+mn-ea"/>
                <a:cs typeface="+mn-cs"/>
              </a:rPr>
              <a:t>to any website.</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126</a:t>
            </a:fld>
            <a:endParaRPr lang="en-US"/>
          </a:p>
        </p:txBody>
      </p:sp>
    </p:spTree>
    <p:extLst>
      <p:ext uri="{BB962C8B-B14F-4D97-AF65-F5344CB8AC3E}">
        <p14:creationId xmlns:p14="http://schemas.microsoft.com/office/powerpoint/2010/main" val="4035895321"/>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whole point of authentication is to </a:t>
            </a:r>
            <a:r>
              <a:rPr lang="en-US" sz="1200" b="1" i="0" kern="1200" dirty="0">
                <a:solidFill>
                  <a:schemeClr val="tx1"/>
                </a:solidFill>
                <a:effectLst/>
                <a:latin typeface="+mn-lt"/>
                <a:ea typeface="+mn-ea"/>
                <a:cs typeface="+mn-cs"/>
              </a:rPr>
              <a:t>securely associate a request to an identity</a:t>
            </a:r>
            <a:r>
              <a:rPr lang="en-US" sz="1200" b="0" i="0" kern="1200" dirty="0">
                <a:solidFill>
                  <a:schemeClr val="tx1"/>
                </a:solidFill>
                <a:effectLst/>
                <a:latin typeface="+mn-lt"/>
                <a:ea typeface="+mn-ea"/>
                <a:cs typeface="+mn-cs"/>
              </a:rPr>
              <a:t>, but </a:t>
            </a: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access tokens don't tell the client anything about user identity.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token is something that the client can use to get data, but the </a:t>
            </a: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token itself is a black box. Clients can't extract any data from that token.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And if the token can't tell us anything about user identity, it can't serve as proof of authentication.</a:t>
            </a:r>
          </a:p>
        </p:txBody>
      </p:sp>
      <p:sp>
        <p:nvSpPr>
          <p:cNvPr id="4" name="Slide Number Placeholder 3"/>
          <p:cNvSpPr>
            <a:spLocks noGrp="1"/>
          </p:cNvSpPr>
          <p:nvPr>
            <p:ph type="sldNum" sz="quarter" idx="10"/>
          </p:nvPr>
        </p:nvSpPr>
        <p:spPr/>
        <p:txBody>
          <a:bodyPr/>
          <a:lstStyle/>
          <a:p>
            <a:fld id="{89029652-62E7-43D6-83B5-097D7B7AA5D8}" type="slidenum">
              <a:rPr lang="en-US" smtClean="0"/>
              <a:t>127</a:t>
            </a:fld>
            <a:endParaRPr lang="en-US"/>
          </a:p>
        </p:txBody>
      </p:sp>
    </p:spTree>
    <p:extLst>
      <p:ext uri="{BB962C8B-B14F-4D97-AF65-F5344CB8AC3E}">
        <p14:creationId xmlns:p14="http://schemas.microsoft.com/office/powerpoint/2010/main" val="2631360889"/>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But what if that access token allowed TTF to call an API that returned the FB identity associated with that token?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Let's say TTF calls that API… </a:t>
            </a: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 passes it </a:t>
            </a:r>
            <a:r>
              <a:rPr lang="en-US" sz="1200" b="1" i="0" kern="1200" dirty="0">
                <a:solidFill>
                  <a:schemeClr val="tx1"/>
                </a:solidFill>
                <a:effectLst/>
                <a:latin typeface="+mn-lt"/>
                <a:ea typeface="+mn-ea"/>
                <a:cs typeface="+mn-cs"/>
              </a:rPr>
              <a:t>Alice's access token</a:t>
            </a:r>
            <a:r>
              <a:rPr lang="en-US" sz="1200" b="0" i="0" kern="1200" dirty="0">
                <a:solidFill>
                  <a:schemeClr val="tx1"/>
                </a:solidFill>
                <a:effectLst/>
                <a:latin typeface="+mn-lt"/>
                <a:ea typeface="+mn-ea"/>
                <a:cs typeface="+mn-cs"/>
              </a:rPr>
              <a:t>, and gets Alice's email address back in response.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b="1" dirty="0"/>
              <a:t>(click)</a:t>
            </a:r>
            <a:endParaRPr lang="en-US" b="0" dirty="0"/>
          </a:p>
          <a:p>
            <a:pPr marL="0" indent="0">
              <a:buFont typeface="Arial" panose="020B0604020202020204" pitchFamily="34" charset="0"/>
              <a:buNone/>
            </a:pPr>
            <a:r>
              <a:rPr lang="en-US" b="0" dirty="0"/>
              <a:t>TTF then checks its local user database and finds an account with the same email. </a:t>
            </a:r>
          </a:p>
          <a:p>
            <a:pPr marL="0" indent="0">
              <a:buFont typeface="Arial" panose="020B0604020202020204" pitchFamily="34" charset="0"/>
              <a:buNone/>
            </a:pPr>
            <a:endParaRPr lang="en-US" b="0" dirty="0"/>
          </a:p>
          <a:p>
            <a:pPr marL="0" indent="0">
              <a:buFont typeface="Arial" panose="020B0604020202020204" pitchFamily="34" charset="0"/>
              <a:buNone/>
            </a:pPr>
            <a:r>
              <a:rPr lang="en-US" b="1" dirty="0"/>
              <a:t>(click)</a:t>
            </a:r>
            <a:endParaRPr lang="en-US" b="0" dirty="0"/>
          </a:p>
          <a:p>
            <a:pPr marL="0" indent="0">
              <a:buFont typeface="Arial" panose="020B0604020202020204" pitchFamily="34" charset="0"/>
              <a:buNone/>
            </a:pPr>
            <a:r>
              <a:rPr lang="en-US" b="0" dirty="0"/>
              <a:t>Since the access token allowed us to obtain identity information, can we use that information to grant access to Alice's account?</a:t>
            </a:r>
            <a:endParaRPr lang="en-US" b="1" dirty="0"/>
          </a:p>
        </p:txBody>
      </p:sp>
      <p:sp>
        <p:nvSpPr>
          <p:cNvPr id="4" name="Slide Number Placeholder 3"/>
          <p:cNvSpPr>
            <a:spLocks noGrp="1"/>
          </p:cNvSpPr>
          <p:nvPr>
            <p:ph type="sldNum" sz="quarter" idx="10"/>
          </p:nvPr>
        </p:nvSpPr>
        <p:spPr/>
        <p:txBody>
          <a:bodyPr/>
          <a:lstStyle/>
          <a:p>
            <a:fld id="{89029652-62E7-43D6-83B5-097D7B7AA5D8}" type="slidenum">
              <a:rPr lang="en-US" smtClean="0"/>
              <a:t>128</a:t>
            </a:fld>
            <a:endParaRPr lang="en-US"/>
          </a:p>
        </p:txBody>
      </p:sp>
    </p:spTree>
    <p:extLst>
      <p:ext uri="{BB962C8B-B14F-4D97-AF65-F5344CB8AC3E}">
        <p14:creationId xmlns:p14="http://schemas.microsoft.com/office/powerpoint/2010/main" val="2167742097"/>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answer again is no, because the access tokens do not support audience restriction.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Before I explain that, note that nothing is wrong </a:t>
            </a:r>
            <a:r>
              <a:rPr lang="en-US" sz="1200" b="0" i="1" kern="1200" dirty="0">
                <a:solidFill>
                  <a:schemeClr val="tx1"/>
                </a:solidFill>
                <a:effectLst/>
                <a:latin typeface="+mn-lt"/>
                <a:ea typeface="+mn-ea"/>
                <a:cs typeface="+mn-cs"/>
              </a:rPr>
              <a:t>so far, </a:t>
            </a:r>
            <a:r>
              <a:rPr lang="en-US" sz="1200" b="0" i="0" kern="1200" dirty="0">
                <a:solidFill>
                  <a:schemeClr val="tx1"/>
                </a:solidFill>
                <a:effectLst/>
                <a:latin typeface="+mn-lt"/>
                <a:ea typeface="+mn-ea"/>
                <a:cs typeface="+mn-cs"/>
              </a:rPr>
              <a:t>because it really is Alice on the other end of the request. </a:t>
            </a:r>
            <a:endParaRPr lang="en-US" b="1" dirty="0"/>
          </a:p>
        </p:txBody>
      </p:sp>
      <p:sp>
        <p:nvSpPr>
          <p:cNvPr id="4" name="Slide Number Placeholder 3"/>
          <p:cNvSpPr>
            <a:spLocks noGrp="1"/>
          </p:cNvSpPr>
          <p:nvPr>
            <p:ph type="sldNum" sz="quarter" idx="10"/>
          </p:nvPr>
        </p:nvSpPr>
        <p:spPr/>
        <p:txBody>
          <a:bodyPr/>
          <a:lstStyle/>
          <a:p>
            <a:fld id="{89029652-62E7-43D6-83B5-097D7B7AA5D8}" type="slidenum">
              <a:rPr lang="en-US" smtClean="0"/>
              <a:t>129</a:t>
            </a:fld>
            <a:endParaRPr lang="en-US"/>
          </a:p>
        </p:txBody>
      </p:sp>
    </p:spTree>
    <p:extLst>
      <p:ext uri="{BB962C8B-B14F-4D97-AF65-F5344CB8AC3E}">
        <p14:creationId xmlns:p14="http://schemas.microsoft.com/office/powerpoint/2010/main" val="36439426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When we're talking about authentication, it's </a:t>
            </a:r>
            <a:r>
              <a:rPr lang="en-US" sz="1200" b="0" kern="1200" baseline="0" dirty="0">
                <a:solidFill>
                  <a:schemeClr val="tx1"/>
                </a:solidFill>
                <a:effectLst/>
                <a:latin typeface="+mn-lt"/>
                <a:ea typeface="+mn-ea"/>
                <a:cs typeface="+mn-cs"/>
              </a:rPr>
              <a:t>generally considered bad practice to blindly trust the client when they tell you who they are.</a:t>
            </a:r>
          </a:p>
          <a:p>
            <a:pPr marL="0" indent="0">
              <a:buFont typeface="Arial" panose="020B0604020202020204" pitchFamily="34" charset="0"/>
              <a:buNone/>
            </a:pPr>
            <a:endParaRPr lang="en-US" sz="1200" b="0" kern="1200" baseline="0" dirty="0">
              <a:solidFill>
                <a:schemeClr val="tx1"/>
              </a:solidFill>
              <a:effectLst/>
              <a:latin typeface="+mn-lt"/>
              <a:ea typeface="+mn-ea"/>
              <a:cs typeface="+mn-cs"/>
            </a:endParaRPr>
          </a:p>
          <a:p>
            <a:pPr marL="0" indent="0">
              <a:buFont typeface="Arial" panose="020B0604020202020204" pitchFamily="34" charset="0"/>
              <a:buNone/>
            </a:pPr>
            <a:r>
              <a:rPr lang="en-US" sz="1200" b="0" kern="1200" baseline="0" dirty="0">
                <a:solidFill>
                  <a:schemeClr val="tx1"/>
                </a:solidFill>
                <a:effectLst/>
                <a:latin typeface="+mn-lt"/>
                <a:ea typeface="+mn-ea"/>
                <a:cs typeface="+mn-cs"/>
              </a:rPr>
              <a:t>We need some reliable way of </a:t>
            </a:r>
            <a:r>
              <a:rPr lang="en-US" sz="1200" b="0" i="1" kern="1200" baseline="0" dirty="0">
                <a:solidFill>
                  <a:schemeClr val="tx1"/>
                </a:solidFill>
                <a:effectLst/>
                <a:latin typeface="+mn-lt"/>
                <a:ea typeface="+mn-ea"/>
                <a:cs typeface="+mn-cs"/>
              </a:rPr>
              <a:t>verifying </a:t>
            </a:r>
            <a:r>
              <a:rPr lang="en-US" sz="1200" b="0" i="0" kern="1200" baseline="0" dirty="0">
                <a:solidFill>
                  <a:schemeClr val="tx1"/>
                </a:solidFill>
                <a:effectLst/>
                <a:latin typeface="+mn-lt"/>
                <a:ea typeface="+mn-ea"/>
                <a:cs typeface="+mn-cs"/>
              </a:rPr>
              <a:t>their identity claims.</a:t>
            </a:r>
            <a:endParaRPr lang="en-US" sz="1200" b="0" kern="1200" baseline="0" dirty="0">
              <a:solidFill>
                <a:schemeClr val="tx1"/>
              </a:solidFill>
              <a:effectLst/>
              <a:latin typeface="+mn-lt"/>
              <a:ea typeface="+mn-ea"/>
              <a:cs typeface="+mn-cs"/>
            </a:endParaRPr>
          </a:p>
          <a:p>
            <a:pPr marL="0" indent="0">
              <a:buFont typeface="Arial" panose="020B0604020202020204" pitchFamily="34" charset="0"/>
              <a:buNone/>
            </a:pP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13</a:t>
            </a:fld>
            <a:endParaRPr lang="en-US"/>
          </a:p>
        </p:txBody>
      </p:sp>
    </p:spTree>
    <p:extLst>
      <p:ext uri="{BB962C8B-B14F-4D97-AF65-F5344CB8AC3E}">
        <p14:creationId xmlns:p14="http://schemas.microsoft.com/office/powerpoint/2010/main" val="4027223610"/>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But there's no </a:t>
            </a:r>
            <a:r>
              <a:rPr lang="en-US" sz="1200" b="0" i="1" kern="1200" dirty="0">
                <a:solidFill>
                  <a:schemeClr val="tx1"/>
                </a:solidFill>
                <a:effectLst/>
                <a:latin typeface="+mn-lt"/>
                <a:ea typeface="+mn-ea"/>
                <a:cs typeface="+mn-cs"/>
              </a:rPr>
              <a:t>guarantee</a:t>
            </a:r>
            <a:r>
              <a:rPr lang="en-US" sz="1200" b="0" i="0" kern="1200" dirty="0">
                <a:solidFill>
                  <a:schemeClr val="tx1"/>
                </a:solidFill>
                <a:effectLst/>
                <a:latin typeface="+mn-lt"/>
                <a:ea typeface="+mn-ea"/>
                <a:cs typeface="+mn-cs"/>
              </a:rPr>
              <a:t> that it's Alice.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For example, let's assume that Alice has already gone through the OAuth flow and has been redirected back to TTF with her access token.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But, again, Totally </a:t>
            </a:r>
            <a:r>
              <a:rPr lang="en-US" sz="1200" b="0" i="0" kern="1200" dirty="0" err="1">
                <a:solidFill>
                  <a:schemeClr val="tx1"/>
                </a:solidFill>
                <a:effectLst/>
                <a:latin typeface="+mn-lt"/>
                <a:ea typeface="+mn-ea"/>
                <a:cs typeface="+mn-cs"/>
              </a:rPr>
              <a:t>Trustyworthy</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Fotos</a:t>
            </a:r>
            <a:r>
              <a:rPr lang="en-US" sz="1200" b="0" i="0" kern="1200" dirty="0">
                <a:solidFill>
                  <a:schemeClr val="tx1"/>
                </a:solidFill>
                <a:effectLst/>
                <a:latin typeface="+mn-lt"/>
                <a:ea typeface="+mn-ea"/>
                <a:cs typeface="+mn-cs"/>
              </a:rPr>
              <a:t> isn't trustworthy at all.</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130</a:t>
            </a:fld>
            <a:endParaRPr lang="en-US"/>
          </a:p>
        </p:txBody>
      </p:sp>
    </p:spTree>
    <p:extLst>
      <p:ext uri="{BB962C8B-B14F-4D97-AF65-F5344CB8AC3E}">
        <p14:creationId xmlns:p14="http://schemas.microsoft.com/office/powerpoint/2010/main" val="1402182266"/>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And they turn around and make a request against SuperSecretStuff.com, which also supports Facebook OAuth.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This initial request doesn't contain an access token, so Super Secret Stuff starts the OAuth flow by returning a 302 redirect to Facebook's OAuth page.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But instead of actually going through the Facebook authorization process,</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 transition)</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TTF </a:t>
            </a:r>
            <a:r>
              <a:rPr lang="en-US" sz="1200" b="1" i="0" kern="1200" dirty="0">
                <a:solidFill>
                  <a:schemeClr val="tx1"/>
                </a:solidFill>
                <a:effectLst/>
                <a:latin typeface="+mn-lt"/>
                <a:ea typeface="+mn-ea"/>
                <a:cs typeface="+mn-cs"/>
              </a:rPr>
              <a:t>reuses</a:t>
            </a:r>
            <a:r>
              <a:rPr lang="en-US" sz="1200" b="0" i="0" kern="1200" dirty="0">
                <a:solidFill>
                  <a:schemeClr val="tx1"/>
                </a:solidFill>
                <a:effectLst/>
                <a:latin typeface="+mn-lt"/>
                <a:ea typeface="+mn-ea"/>
                <a:cs typeface="+mn-cs"/>
              </a:rPr>
              <a:t> the access token they got from Alice.</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131</a:t>
            </a:fld>
            <a:endParaRPr lang="en-US"/>
          </a:p>
        </p:txBody>
      </p:sp>
    </p:spTree>
    <p:extLst>
      <p:ext uri="{BB962C8B-B14F-4D97-AF65-F5344CB8AC3E}">
        <p14:creationId xmlns:p14="http://schemas.microsoft.com/office/powerpoint/2010/main" val="962521943"/>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TTF </a:t>
            </a:r>
            <a:r>
              <a:rPr lang="en-US" sz="1200" b="1" i="0" kern="1200" dirty="0">
                <a:solidFill>
                  <a:schemeClr val="tx1"/>
                </a:solidFill>
                <a:effectLst/>
                <a:latin typeface="+mn-lt"/>
                <a:ea typeface="+mn-ea"/>
                <a:cs typeface="+mn-cs"/>
              </a:rPr>
              <a:t>reuses the access token they got from Alice</a:t>
            </a:r>
            <a:r>
              <a:rPr lang="en-US" sz="1200" b="0" i="0" kern="1200" dirty="0">
                <a:solidFill>
                  <a:schemeClr val="tx1"/>
                </a:solidFill>
                <a:effectLst/>
                <a:latin typeface="+mn-lt"/>
                <a:ea typeface="+mn-ea"/>
                <a:cs typeface="+mn-cs"/>
              </a:rPr>
              <a: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As a result, when </a:t>
            </a:r>
            <a:r>
              <a:rPr lang="en-US" sz="1200" b="0" i="0" kern="1200" dirty="0" err="1">
                <a:solidFill>
                  <a:schemeClr val="tx1"/>
                </a:solidFill>
                <a:effectLst/>
                <a:latin typeface="+mn-lt"/>
                <a:ea typeface="+mn-ea"/>
                <a:cs typeface="+mn-cs"/>
              </a:rPr>
              <a:t>SuperSecretStuff</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uses that token</a:t>
            </a:r>
            <a:r>
              <a:rPr lang="en-US" sz="1200" b="0" i="0" kern="1200" dirty="0">
                <a:solidFill>
                  <a:schemeClr val="tx1"/>
                </a:solidFill>
                <a:effectLst/>
                <a:latin typeface="+mn-lt"/>
                <a:ea typeface="+mn-ea"/>
                <a:cs typeface="+mn-cs"/>
              </a:rPr>
              <a:t> to call that Facebook API, it returns Alice's email address again.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Let's say Alice has an account at </a:t>
            </a:r>
            <a:r>
              <a:rPr lang="en-US" sz="1200" b="0" i="0" kern="1200" dirty="0" err="1">
                <a:solidFill>
                  <a:schemeClr val="tx1"/>
                </a:solidFill>
                <a:effectLst/>
                <a:latin typeface="+mn-lt"/>
                <a:ea typeface="+mn-ea"/>
                <a:cs typeface="+mn-cs"/>
              </a:rPr>
              <a:t>SuperSecretStuff</a:t>
            </a:r>
            <a:r>
              <a:rPr lang="en-US" sz="1200" b="0" i="0" kern="1200" dirty="0">
                <a:solidFill>
                  <a:schemeClr val="tx1"/>
                </a:solidFill>
                <a:effectLst/>
                <a:latin typeface="+mn-lt"/>
                <a:ea typeface="+mn-ea"/>
                <a:cs typeface="+mn-cs"/>
              </a:rPr>
              <a:t> using the same email address as her Facebook account.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132</a:t>
            </a:fld>
            <a:endParaRPr lang="en-US"/>
          </a:p>
        </p:txBody>
      </p:sp>
    </p:spTree>
    <p:extLst>
      <p:ext uri="{BB962C8B-B14F-4D97-AF65-F5344CB8AC3E}">
        <p14:creationId xmlns:p14="http://schemas.microsoft.com/office/powerpoint/2010/main" val="3690778969"/>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If </a:t>
            </a:r>
            <a:r>
              <a:rPr lang="en-US" sz="1200" b="0" i="0" kern="1200" dirty="0" err="1">
                <a:solidFill>
                  <a:schemeClr val="tx1"/>
                </a:solidFill>
                <a:effectLst/>
                <a:latin typeface="+mn-lt"/>
                <a:ea typeface="+mn-ea"/>
                <a:cs typeface="+mn-cs"/>
              </a:rPr>
              <a:t>SuperSecretStuff</a:t>
            </a:r>
            <a:r>
              <a:rPr lang="en-US" sz="1200" b="0" i="0" kern="1200" dirty="0">
                <a:solidFill>
                  <a:schemeClr val="tx1"/>
                </a:solidFill>
                <a:effectLst/>
                <a:latin typeface="+mn-lt"/>
                <a:ea typeface="+mn-ea"/>
                <a:cs typeface="+mn-cs"/>
              </a:rPr>
              <a:t> uses the result of that API to </a:t>
            </a:r>
            <a:r>
              <a:rPr lang="en-US" sz="1200" b="1" i="0" kern="1200" dirty="0">
                <a:solidFill>
                  <a:schemeClr val="tx1"/>
                </a:solidFill>
                <a:effectLst/>
                <a:latin typeface="+mn-lt"/>
                <a:ea typeface="+mn-ea"/>
                <a:cs typeface="+mn-cs"/>
              </a:rPr>
              <a:t>authenticate</a:t>
            </a:r>
            <a:r>
              <a:rPr lang="en-US" sz="1200" b="0" i="0" kern="1200" dirty="0">
                <a:solidFill>
                  <a:schemeClr val="tx1"/>
                </a:solidFill>
                <a:effectLst/>
                <a:latin typeface="+mn-lt"/>
                <a:ea typeface="+mn-ea"/>
                <a:cs typeface="+mn-cs"/>
              </a:rPr>
              <a:t> Alice, then they have actually given </a:t>
            </a:r>
            <a:r>
              <a:rPr lang="en-US" sz="1200" b="1" i="0" kern="1200" dirty="0">
                <a:solidFill>
                  <a:schemeClr val="tx1"/>
                </a:solidFill>
                <a:effectLst/>
                <a:latin typeface="+mn-lt"/>
                <a:ea typeface="+mn-ea"/>
                <a:cs typeface="+mn-cs"/>
              </a:rPr>
              <a:t>Totally </a:t>
            </a:r>
            <a:r>
              <a:rPr lang="en-US" sz="1200" b="1" i="0" kern="1200" dirty="0" err="1">
                <a:solidFill>
                  <a:schemeClr val="tx1"/>
                </a:solidFill>
                <a:effectLst/>
                <a:latin typeface="+mn-lt"/>
                <a:ea typeface="+mn-ea"/>
                <a:cs typeface="+mn-cs"/>
              </a:rPr>
              <a:t>Trustyworthy</a:t>
            </a:r>
            <a:r>
              <a:rPr lang="en-US" sz="1200" b="1" i="0" kern="1200" dirty="0">
                <a:solidFill>
                  <a:schemeClr val="tx1"/>
                </a:solidFill>
                <a:effectLst/>
                <a:latin typeface="+mn-lt"/>
                <a:ea typeface="+mn-ea"/>
                <a:cs typeface="+mn-cs"/>
              </a:rPr>
              <a:t> Fotos</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access to Alice's account at </a:t>
            </a:r>
            <a:r>
              <a:rPr lang="en-US" sz="1200" b="1" i="0" kern="1200" dirty="0" err="1">
                <a:solidFill>
                  <a:schemeClr val="tx1"/>
                </a:solidFill>
                <a:effectLst/>
                <a:latin typeface="+mn-lt"/>
                <a:ea typeface="+mn-ea"/>
                <a:cs typeface="+mn-cs"/>
              </a:rPr>
              <a:t>SuperSecretStuff</a:t>
            </a:r>
            <a:r>
              <a:rPr lang="en-US" sz="1200" b="0" i="0" kern="1200" dirty="0">
                <a:solidFill>
                  <a:schemeClr val="tx1"/>
                </a:solidFill>
                <a:effectLst/>
                <a:latin typeface="+mn-lt"/>
                <a:ea typeface="+mn-ea"/>
                <a:cs typeface="+mn-cs"/>
              </a:rPr>
              <a: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Neither of these two sites has any more access to her </a:t>
            </a:r>
            <a:r>
              <a:rPr lang="en-US" sz="1200" b="0" i="1" kern="1200" dirty="0">
                <a:solidFill>
                  <a:schemeClr val="tx1"/>
                </a:solidFill>
                <a:effectLst/>
                <a:latin typeface="+mn-lt"/>
                <a:ea typeface="+mn-ea"/>
                <a:cs typeface="+mn-cs"/>
              </a:rPr>
              <a:t>Facebook data</a:t>
            </a:r>
            <a:r>
              <a:rPr lang="en-US" sz="1200" b="0" i="0" kern="1200" dirty="0">
                <a:solidFill>
                  <a:schemeClr val="tx1"/>
                </a:solidFill>
                <a:effectLst/>
                <a:latin typeface="+mn-lt"/>
                <a:ea typeface="+mn-ea"/>
                <a:cs typeface="+mn-cs"/>
              </a:rPr>
              <a:t> than she originally authorized, but by </a:t>
            </a:r>
            <a:r>
              <a:rPr lang="en-US" sz="1200" b="0" i="1" kern="1200" dirty="0">
                <a:solidFill>
                  <a:schemeClr val="tx1"/>
                </a:solidFill>
                <a:effectLst/>
                <a:latin typeface="+mn-lt"/>
                <a:ea typeface="+mn-ea"/>
                <a:cs typeface="+mn-cs"/>
              </a:rPr>
              <a:t>misusing the access token </a:t>
            </a:r>
            <a:r>
              <a:rPr lang="en-US" sz="1200" b="0" i="0" kern="1200" dirty="0" err="1">
                <a:solidFill>
                  <a:schemeClr val="tx1"/>
                </a:solidFill>
                <a:effectLst/>
                <a:latin typeface="+mn-lt"/>
                <a:ea typeface="+mn-ea"/>
                <a:cs typeface="+mn-cs"/>
              </a:rPr>
              <a:t>SuperSecretStuff</a:t>
            </a:r>
            <a:r>
              <a:rPr lang="en-US" sz="1200" b="0" i="0" kern="1200" dirty="0">
                <a:solidFill>
                  <a:schemeClr val="tx1"/>
                </a:solidFill>
                <a:effectLst/>
                <a:latin typeface="+mn-lt"/>
                <a:ea typeface="+mn-ea"/>
                <a:cs typeface="+mn-cs"/>
              </a:rPr>
              <a:t> has failed to secure her data on </a:t>
            </a:r>
            <a:r>
              <a:rPr lang="en-US" sz="1200" b="0" i="1" kern="1200" dirty="0">
                <a:solidFill>
                  <a:schemeClr val="tx1"/>
                </a:solidFill>
                <a:effectLst/>
                <a:latin typeface="+mn-lt"/>
                <a:ea typeface="+mn-ea"/>
                <a:cs typeface="+mn-cs"/>
              </a:rPr>
              <a:t>their </a:t>
            </a:r>
            <a:r>
              <a:rPr lang="en-US" sz="1200" b="0" i="0" kern="1200" dirty="0">
                <a:solidFill>
                  <a:schemeClr val="tx1"/>
                </a:solidFill>
                <a:effectLst/>
                <a:latin typeface="+mn-lt"/>
                <a:ea typeface="+mn-ea"/>
                <a:cs typeface="+mn-cs"/>
              </a:rPr>
              <a:t>site.</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133</a:t>
            </a:fld>
            <a:endParaRPr lang="en-US"/>
          </a:p>
        </p:txBody>
      </p:sp>
    </p:spTree>
    <p:extLst>
      <p:ext uri="{BB962C8B-B14F-4D97-AF65-F5344CB8AC3E}">
        <p14:creationId xmlns:p14="http://schemas.microsoft.com/office/powerpoint/2010/main" val="3227634672"/>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This happens because </a:t>
            </a: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access tokens do not have audience restriction.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is a problem with bearer tokens in general; </a:t>
            </a:r>
            <a:r>
              <a:rPr lang="en-US" sz="1200" b="0" i="0" kern="1200" dirty="0" err="1">
                <a:solidFill>
                  <a:schemeClr val="tx1"/>
                </a:solidFill>
                <a:effectLst/>
                <a:latin typeface="+mn-lt"/>
                <a:ea typeface="+mn-ea"/>
                <a:cs typeface="+mn-cs"/>
              </a:rPr>
              <a:t>SuperSecretStuff</a:t>
            </a:r>
            <a:r>
              <a:rPr lang="en-US" sz="1200" b="0" i="0" kern="1200" dirty="0">
                <a:solidFill>
                  <a:schemeClr val="tx1"/>
                </a:solidFill>
                <a:effectLst/>
                <a:latin typeface="+mn-lt"/>
                <a:ea typeface="+mn-ea"/>
                <a:cs typeface="+mn-cs"/>
              </a:rPr>
              <a:t> had no way to know that they were being given a reused access token.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That's why you can't rely on an access token as proof of authentication, even if you can trade that token for information about the identity that authorized it.</a:t>
            </a:r>
          </a:p>
        </p:txBody>
      </p:sp>
      <p:sp>
        <p:nvSpPr>
          <p:cNvPr id="4" name="Slide Number Placeholder 3"/>
          <p:cNvSpPr>
            <a:spLocks noGrp="1"/>
          </p:cNvSpPr>
          <p:nvPr>
            <p:ph type="sldNum" sz="quarter" idx="10"/>
          </p:nvPr>
        </p:nvSpPr>
        <p:spPr/>
        <p:txBody>
          <a:bodyPr/>
          <a:lstStyle/>
          <a:p>
            <a:fld id="{89029652-62E7-43D6-83B5-097D7B7AA5D8}" type="slidenum">
              <a:rPr lang="en-US" smtClean="0"/>
              <a:t>134</a:t>
            </a:fld>
            <a:endParaRPr lang="en-US"/>
          </a:p>
        </p:txBody>
      </p:sp>
    </p:spTree>
    <p:extLst>
      <p:ext uri="{BB962C8B-B14F-4D97-AF65-F5344CB8AC3E}">
        <p14:creationId xmlns:p14="http://schemas.microsoft.com/office/powerpoint/2010/main" val="1325882418"/>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To solve this problem, the access token would need to include some additional stuff.</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They would need to indicate which client they were granted TO, and which identity granted them.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the access token provided those things, then Totally Trustworthy Fotos could have used it to authenticate Alice, but </a:t>
            </a:r>
            <a:r>
              <a:rPr lang="en-US" sz="1200" b="0" i="0" kern="1200" dirty="0" err="1">
                <a:solidFill>
                  <a:schemeClr val="tx1"/>
                </a:solidFill>
                <a:effectLst/>
                <a:latin typeface="+mn-lt"/>
                <a:ea typeface="+mn-ea"/>
                <a:cs typeface="+mn-cs"/>
              </a:rPr>
              <a:t>SuperSecretStuff</a:t>
            </a:r>
            <a:r>
              <a:rPr lang="en-US" sz="1200" b="0" i="0" kern="1200" dirty="0">
                <a:solidFill>
                  <a:schemeClr val="tx1"/>
                </a:solidFill>
                <a:effectLst/>
                <a:latin typeface="+mn-lt"/>
                <a:ea typeface="+mn-ea"/>
                <a:cs typeface="+mn-cs"/>
              </a:rPr>
              <a:t> would have been able to reject it and keep her data safe. </a:t>
            </a:r>
          </a:p>
        </p:txBody>
      </p:sp>
      <p:sp>
        <p:nvSpPr>
          <p:cNvPr id="4" name="Slide Number Placeholder 3"/>
          <p:cNvSpPr>
            <a:spLocks noGrp="1"/>
          </p:cNvSpPr>
          <p:nvPr>
            <p:ph type="sldNum" sz="quarter" idx="10"/>
          </p:nvPr>
        </p:nvSpPr>
        <p:spPr/>
        <p:txBody>
          <a:bodyPr/>
          <a:lstStyle/>
          <a:p>
            <a:fld id="{89029652-62E7-43D6-83B5-097D7B7AA5D8}" type="slidenum">
              <a:rPr lang="en-US" smtClean="0"/>
              <a:t>135</a:t>
            </a:fld>
            <a:endParaRPr lang="en-US"/>
          </a:p>
        </p:txBody>
      </p:sp>
    </p:spTree>
    <p:extLst>
      <p:ext uri="{BB962C8B-B14F-4D97-AF65-F5344CB8AC3E}">
        <p14:creationId xmlns:p14="http://schemas.microsoft.com/office/powerpoint/2010/main" val="2352358729"/>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And that's the basic concept behind OpenID Connect.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Normal </a:t>
            </a: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access tokens are a black box; clients can't get any data out of them.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ID Connect extends </a:t>
            </a: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2.0 and adds </a:t>
            </a:r>
            <a:r>
              <a:rPr lang="en-US" sz="1200" b="1" i="0" kern="1200" dirty="0">
                <a:solidFill>
                  <a:schemeClr val="tx1"/>
                </a:solidFill>
                <a:effectLst/>
                <a:latin typeface="+mn-lt"/>
                <a:ea typeface="+mn-ea"/>
                <a:cs typeface="+mn-cs"/>
              </a:rPr>
              <a:t>extra tokens</a:t>
            </a:r>
            <a:r>
              <a:rPr lang="en-US" sz="1200" b="0" i="0" kern="1200" dirty="0">
                <a:solidFill>
                  <a:schemeClr val="tx1"/>
                </a:solidFill>
                <a:effectLst/>
                <a:latin typeface="+mn-lt"/>
                <a:ea typeface="+mn-ea"/>
                <a:cs typeface="+mn-cs"/>
              </a:rPr>
              <a:t> that have a well-known format so the client CAN extract audience restrictions and identity claims directly from the token.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Normal </a:t>
            </a: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is for </a:t>
            </a:r>
            <a:r>
              <a:rPr lang="en-US" sz="1200" b="1" i="0" kern="1200" dirty="0">
                <a:solidFill>
                  <a:schemeClr val="tx1"/>
                </a:solidFill>
                <a:effectLst/>
                <a:latin typeface="+mn-lt"/>
                <a:ea typeface="+mn-ea"/>
                <a:cs typeface="+mn-cs"/>
              </a:rPr>
              <a:t>authorization only</a:t>
            </a:r>
            <a:r>
              <a:rPr lang="en-US" sz="1200" b="0" i="0" kern="1200" dirty="0">
                <a:solidFill>
                  <a:schemeClr val="tx1"/>
                </a:solidFill>
                <a:effectLst/>
                <a:latin typeface="+mn-lt"/>
                <a:ea typeface="+mn-ea"/>
                <a:cs typeface="+mn-cs"/>
              </a:rPr>
              <a:t>. If you need authentication too, then you should use OpenID Connect.</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136</a:t>
            </a:fld>
            <a:endParaRPr lang="en-US"/>
          </a:p>
        </p:txBody>
      </p:sp>
    </p:spTree>
    <p:extLst>
      <p:ext uri="{BB962C8B-B14F-4D97-AF65-F5344CB8AC3E}">
        <p14:creationId xmlns:p14="http://schemas.microsoft.com/office/powerpoint/2010/main" val="69505351"/>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We've made some great progress so far!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We've covered a lot of single-factor authentication methods, but to close out the session I want to explain how the Authenticator Apps work as well.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These apps are typically used in </a:t>
            </a:r>
            <a:r>
              <a:rPr lang="en-US" sz="1200" b="1" i="0" kern="1200" dirty="0">
                <a:solidFill>
                  <a:schemeClr val="tx1"/>
                </a:solidFill>
                <a:effectLst/>
                <a:latin typeface="+mn-lt"/>
                <a:ea typeface="+mn-ea"/>
                <a:cs typeface="+mn-cs"/>
              </a:rPr>
              <a:t>addition to</a:t>
            </a:r>
            <a:r>
              <a:rPr lang="en-US" sz="1200" b="0" i="0" kern="1200" dirty="0">
                <a:solidFill>
                  <a:schemeClr val="tx1"/>
                </a:solidFill>
                <a:effectLst/>
                <a:latin typeface="+mn-lt"/>
                <a:ea typeface="+mn-ea"/>
                <a:cs typeface="+mn-cs"/>
              </a:rPr>
              <a:t> one of these other forms of authentication and they are easier to implement them then you might think.</a:t>
            </a:r>
          </a:p>
        </p:txBody>
      </p:sp>
      <p:sp>
        <p:nvSpPr>
          <p:cNvPr id="4" name="Slide Number Placeholder 3"/>
          <p:cNvSpPr>
            <a:spLocks noGrp="1"/>
          </p:cNvSpPr>
          <p:nvPr>
            <p:ph type="sldNum" sz="quarter" idx="10"/>
          </p:nvPr>
        </p:nvSpPr>
        <p:spPr/>
        <p:txBody>
          <a:bodyPr/>
          <a:lstStyle/>
          <a:p>
            <a:fld id="{89029652-62E7-43D6-83B5-097D7B7AA5D8}" type="slidenum">
              <a:rPr lang="en-US" smtClean="0"/>
              <a:t>137</a:t>
            </a:fld>
            <a:endParaRPr lang="en-US"/>
          </a:p>
        </p:txBody>
      </p:sp>
    </p:spTree>
    <p:extLst>
      <p:ext uri="{BB962C8B-B14F-4D97-AF65-F5344CB8AC3E}">
        <p14:creationId xmlns:p14="http://schemas.microsoft.com/office/powerpoint/2010/main" val="658466589"/>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We've made some great progress so far!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We've covered a lot of single-factor authentication methods, but to close out the session I want to explain how  Authenticator Apps and Passkeys work as well. These represent multi-factor authentication and are more secure than single-factor methods.</a:t>
            </a:r>
          </a:p>
        </p:txBody>
      </p:sp>
      <p:sp>
        <p:nvSpPr>
          <p:cNvPr id="4" name="Slide Number Placeholder 3"/>
          <p:cNvSpPr>
            <a:spLocks noGrp="1"/>
          </p:cNvSpPr>
          <p:nvPr>
            <p:ph type="sldNum" sz="quarter" idx="10"/>
          </p:nvPr>
        </p:nvSpPr>
        <p:spPr/>
        <p:txBody>
          <a:bodyPr/>
          <a:lstStyle/>
          <a:p>
            <a:fld id="{89029652-62E7-43D6-83B5-097D7B7AA5D8}" type="slidenum">
              <a:rPr lang="en-US" smtClean="0"/>
              <a:t>138</a:t>
            </a:fld>
            <a:endParaRPr lang="en-US"/>
          </a:p>
        </p:txBody>
      </p:sp>
    </p:spTree>
    <p:extLst>
      <p:ext uri="{BB962C8B-B14F-4D97-AF65-F5344CB8AC3E}">
        <p14:creationId xmlns:p14="http://schemas.microsoft.com/office/powerpoint/2010/main" val="4146718989"/>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Let’s start with authenticator apps, which are easier to implement than you might think.</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I'm sure most of you have seen this sort of thing before. You log into some system using your password and then you have to open this app, retrieve the 6-digit code, and type it into a webform.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These are called "time-based one-time passwords", abbreviated as TOTP, and there's a standard way of implementing them.</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139</a:t>
            </a:fld>
            <a:endParaRPr lang="en-US"/>
          </a:p>
        </p:txBody>
      </p:sp>
    </p:spTree>
    <p:extLst>
      <p:ext uri="{BB962C8B-B14F-4D97-AF65-F5344CB8AC3E}">
        <p14:creationId xmlns:p14="http://schemas.microsoft.com/office/powerpoint/2010/main" val="17071095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Generally, there are three factors that can be used in authentication:</a:t>
            </a:r>
          </a:p>
          <a:p>
            <a:pPr marL="0" indent="0">
              <a:buFont typeface="Arial" panose="020B0604020202020204" pitchFamily="34" charset="0"/>
              <a:buNone/>
            </a:pPr>
            <a:endParaRPr lang="en-US" sz="1200" b="1" kern="1200" baseline="0" dirty="0">
              <a:solidFill>
                <a:schemeClr val="tx1"/>
              </a:solidFill>
              <a:effectLst/>
              <a:latin typeface="+mn-lt"/>
              <a:ea typeface="+mn-ea"/>
              <a:cs typeface="+mn-cs"/>
            </a:endParaRPr>
          </a:p>
          <a:p>
            <a:pPr marL="0" indent="0">
              <a:buFont typeface="Arial" panose="020B0604020202020204" pitchFamily="34" charset="0"/>
              <a:buNone/>
            </a:pPr>
            <a:r>
              <a:rPr lang="en-US" sz="1200" b="1" kern="1200" baseline="0" dirty="0">
                <a:solidFill>
                  <a:schemeClr val="tx1"/>
                </a:solidFill>
                <a:effectLst/>
                <a:latin typeface="+mn-lt"/>
                <a:ea typeface="+mn-ea"/>
                <a:cs typeface="+mn-cs"/>
              </a:rPr>
              <a:t>Something you know, something you have, and something you are</a:t>
            </a:r>
            <a:r>
              <a:rPr lang="en-US" sz="1200" b="0" kern="1200" baseline="0" dirty="0">
                <a:solidFill>
                  <a:schemeClr val="tx1"/>
                </a:solidFill>
                <a:effectLst/>
                <a:latin typeface="+mn-lt"/>
                <a:ea typeface="+mn-ea"/>
                <a:cs typeface="+mn-cs"/>
              </a:rPr>
              <a:t>.</a:t>
            </a: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14</a:t>
            </a:fld>
            <a:endParaRPr lang="en-US"/>
          </a:p>
        </p:txBody>
      </p:sp>
    </p:spTree>
    <p:extLst>
      <p:ext uri="{BB962C8B-B14F-4D97-AF65-F5344CB8AC3E}">
        <p14:creationId xmlns:p14="http://schemas.microsoft.com/office/powerpoint/2010/main" val="116665317"/>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Here's how it works.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Alice authenticates to a website through whatever mechanism they use and indicates she wants to set up multi-factor authentication.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r>
              <a:rPr lang="en-US" sz="1200" b="0" i="0" kern="1200" dirty="0">
                <a:solidFill>
                  <a:schemeClr val="tx1"/>
                </a:solidFill>
                <a:effectLst/>
                <a:latin typeface="+mn-lt"/>
                <a:ea typeface="+mn-ea"/>
                <a:cs typeface="+mn-cs"/>
              </a:rPr>
              <a:t>The website generates a random, secret key and stores it on her account, similar to an API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Typically, the website then…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 displays a QR code that Alice can scan to set up her authenticator app.</a:t>
            </a:r>
          </a:p>
        </p:txBody>
      </p:sp>
      <p:sp>
        <p:nvSpPr>
          <p:cNvPr id="4" name="Slide Number Placeholder 3"/>
          <p:cNvSpPr>
            <a:spLocks noGrp="1"/>
          </p:cNvSpPr>
          <p:nvPr>
            <p:ph type="sldNum" sz="quarter" idx="10"/>
          </p:nvPr>
        </p:nvSpPr>
        <p:spPr/>
        <p:txBody>
          <a:bodyPr/>
          <a:lstStyle/>
          <a:p>
            <a:fld id="{89029652-62E7-43D6-83B5-097D7B7AA5D8}" type="slidenum">
              <a:rPr lang="en-US" smtClean="0"/>
              <a:t>140</a:t>
            </a:fld>
            <a:endParaRPr lang="en-US"/>
          </a:p>
        </p:txBody>
      </p:sp>
    </p:spTree>
    <p:extLst>
      <p:ext uri="{BB962C8B-B14F-4D97-AF65-F5344CB8AC3E}">
        <p14:creationId xmlns:p14="http://schemas.microsoft.com/office/powerpoint/2010/main" val="223826102"/>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That QR code contains a specially formatted URI containing the website name, Alice's email, and Alice's secret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authenticator app on her phone recognizes this URI and adds an entry for Alice at this website.</a:t>
            </a:r>
          </a:p>
        </p:txBody>
      </p:sp>
      <p:sp>
        <p:nvSpPr>
          <p:cNvPr id="4" name="Slide Number Placeholder 3"/>
          <p:cNvSpPr>
            <a:spLocks noGrp="1"/>
          </p:cNvSpPr>
          <p:nvPr>
            <p:ph type="sldNum" sz="quarter" idx="10"/>
          </p:nvPr>
        </p:nvSpPr>
        <p:spPr/>
        <p:txBody>
          <a:bodyPr/>
          <a:lstStyle/>
          <a:p>
            <a:fld id="{89029652-62E7-43D6-83B5-097D7B7AA5D8}" type="slidenum">
              <a:rPr lang="en-US" smtClean="0"/>
              <a:t>141</a:t>
            </a:fld>
            <a:endParaRPr lang="en-US"/>
          </a:p>
        </p:txBody>
      </p:sp>
    </p:spTree>
    <p:extLst>
      <p:ext uri="{BB962C8B-B14F-4D97-AF65-F5344CB8AC3E}">
        <p14:creationId xmlns:p14="http://schemas.microsoft.com/office/powerpoint/2010/main" val="450986782"/>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In the future, to validate the authentication code, both the authenticator app AND the server run Alice's secret key plus sliding time window into the TOTP algorithm. This generates a multi-digit code that Alice types into a web form.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is the same concept as signing a request; if both the client and the server come up with the same result, that means they calculated it using the same secret key, and that acts as proof of identity.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thing that makes TOTP different from API keys is that the TOTP algorithm defines these sliding time windows so that the authentication code resets every 30 seconds or so.</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increases security, but it can also cause problems if your server and your client don't agree on the current time. If the clock on your server is slow, for instance, you'll have a lot of trouble getting this to work.</a:t>
            </a:r>
          </a:p>
        </p:txBody>
      </p:sp>
      <p:sp>
        <p:nvSpPr>
          <p:cNvPr id="4" name="Slide Number Placeholder 3"/>
          <p:cNvSpPr>
            <a:spLocks noGrp="1"/>
          </p:cNvSpPr>
          <p:nvPr>
            <p:ph type="sldNum" sz="quarter" idx="10"/>
          </p:nvPr>
        </p:nvSpPr>
        <p:spPr/>
        <p:txBody>
          <a:bodyPr/>
          <a:lstStyle/>
          <a:p>
            <a:fld id="{89029652-62E7-43D6-83B5-097D7B7AA5D8}" type="slidenum">
              <a:rPr lang="en-US" smtClean="0"/>
              <a:t>142</a:t>
            </a:fld>
            <a:endParaRPr lang="en-US"/>
          </a:p>
        </p:txBody>
      </p:sp>
    </p:spTree>
    <p:extLst>
      <p:ext uri="{BB962C8B-B14F-4D97-AF65-F5344CB8AC3E}">
        <p14:creationId xmlns:p14="http://schemas.microsoft.com/office/powerpoint/2010/main" val="1223745830"/>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Lastly, let’s talk about passkeys, which are also referred to as “</a:t>
            </a:r>
            <a:r>
              <a:rPr lang="en-US" sz="1200" b="0" i="0" kern="1200" dirty="0" err="1">
                <a:solidFill>
                  <a:schemeClr val="tx1"/>
                </a:solidFill>
                <a:effectLst/>
                <a:latin typeface="+mn-lt"/>
                <a:ea typeface="+mn-ea"/>
                <a:cs typeface="+mn-cs"/>
              </a:rPr>
              <a:t>passwordless</a:t>
            </a:r>
            <a:r>
              <a:rPr lang="en-US" sz="1200" b="0" i="0" kern="1200">
                <a:solidFill>
                  <a:schemeClr val="tx1"/>
                </a:solidFill>
                <a:effectLst/>
                <a:latin typeface="+mn-lt"/>
                <a:ea typeface="+mn-ea"/>
                <a:cs typeface="+mn-cs"/>
              </a:rPr>
              <a:t>” authentication.</a:t>
            </a: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143</a:t>
            </a:fld>
            <a:endParaRPr lang="en-US"/>
          </a:p>
        </p:txBody>
      </p:sp>
    </p:spTree>
    <p:extLst>
      <p:ext uri="{BB962C8B-B14F-4D97-AF65-F5344CB8AC3E}">
        <p14:creationId xmlns:p14="http://schemas.microsoft.com/office/powerpoint/2010/main" val="2542922628"/>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Here's the last hour in a single slide for your screen-shotting pleasure.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In the top right corner is a link to these slides on my GitHub repo, and at the bottom is my contact information in case you want to reach out with questions, comments, or stock tips.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Thank you very much for your time!</a:t>
            </a:r>
          </a:p>
        </p:txBody>
      </p:sp>
      <p:sp>
        <p:nvSpPr>
          <p:cNvPr id="4" name="Slide Number Placeholder 3"/>
          <p:cNvSpPr>
            <a:spLocks noGrp="1"/>
          </p:cNvSpPr>
          <p:nvPr>
            <p:ph type="sldNum" sz="quarter" idx="10"/>
          </p:nvPr>
        </p:nvSpPr>
        <p:spPr/>
        <p:txBody>
          <a:bodyPr/>
          <a:lstStyle/>
          <a:p>
            <a:fld id="{89029652-62E7-43D6-83B5-097D7B7AA5D8}" type="slidenum">
              <a:rPr lang="en-US" smtClean="0"/>
              <a:t>144</a:t>
            </a:fld>
            <a:endParaRPr lang="en-US"/>
          </a:p>
        </p:txBody>
      </p:sp>
    </p:spTree>
    <p:extLst>
      <p:ext uri="{BB962C8B-B14F-4D97-AF65-F5344CB8AC3E}">
        <p14:creationId xmlns:p14="http://schemas.microsoft.com/office/powerpoint/2010/main" val="30630980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Passwords are a good example of "something you know".</a:t>
            </a:r>
          </a:p>
          <a:p>
            <a:pPr marL="0" indent="0">
              <a:buFont typeface="Arial" panose="020B0604020202020204" pitchFamily="34" charset="0"/>
              <a:buNone/>
            </a:pPr>
            <a:endParaRPr lang="en-US" sz="1200" kern="1200" baseline="0" dirty="0">
              <a:solidFill>
                <a:schemeClr val="tx1"/>
              </a:solidFill>
              <a:effectLst/>
              <a:latin typeface="+mn-lt"/>
              <a:ea typeface="+mn-ea"/>
              <a:cs typeface="+mn-cs"/>
            </a:endParaRPr>
          </a:p>
          <a:p>
            <a:pPr marL="0" indent="0">
              <a:buFont typeface="Arial" panose="020B0604020202020204" pitchFamily="34" charset="0"/>
              <a:buNone/>
            </a:pPr>
            <a:r>
              <a:rPr lang="en-US" sz="1200" strike="sngStrike" kern="1200" baseline="0" dirty="0">
                <a:solidFill>
                  <a:schemeClr val="tx1"/>
                </a:solidFill>
                <a:effectLst/>
                <a:latin typeface="+mn-lt"/>
                <a:ea typeface="+mn-ea"/>
                <a:cs typeface="+mn-cs"/>
              </a:rPr>
              <a:t>Both parties know Alice's password, and that knowledge can be used as an authentication factor.</a:t>
            </a:r>
          </a:p>
        </p:txBody>
      </p:sp>
      <p:sp>
        <p:nvSpPr>
          <p:cNvPr id="4" name="Slide Number Placeholder 3"/>
          <p:cNvSpPr>
            <a:spLocks noGrp="1"/>
          </p:cNvSpPr>
          <p:nvPr>
            <p:ph type="sldNum" sz="quarter" idx="10"/>
          </p:nvPr>
        </p:nvSpPr>
        <p:spPr/>
        <p:txBody>
          <a:bodyPr/>
          <a:lstStyle/>
          <a:p>
            <a:fld id="{89029652-62E7-43D6-83B5-097D7B7AA5D8}" type="slidenum">
              <a:rPr lang="en-US" smtClean="0"/>
              <a:t>15</a:t>
            </a:fld>
            <a:endParaRPr lang="en-US"/>
          </a:p>
        </p:txBody>
      </p:sp>
    </p:spTree>
    <p:extLst>
      <p:ext uri="{BB962C8B-B14F-4D97-AF65-F5344CB8AC3E}">
        <p14:creationId xmlns:p14="http://schemas.microsoft.com/office/powerpoint/2010/main" val="12670514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Passkeys and authenticator apps are examples of something you have. </a:t>
            </a:r>
          </a:p>
          <a:p>
            <a:pPr marL="0" indent="0">
              <a:buFont typeface="Arial" panose="020B0604020202020204" pitchFamily="34" charset="0"/>
              <a:buNone/>
            </a:pPr>
            <a:endParaRPr lang="en-US" sz="1200" b="1" kern="1200" baseline="0" dirty="0">
              <a:solidFill>
                <a:schemeClr val="tx1"/>
              </a:solidFill>
              <a:effectLst/>
              <a:latin typeface="+mn-lt"/>
              <a:ea typeface="+mn-ea"/>
              <a:cs typeface="+mn-cs"/>
            </a:endParaRPr>
          </a:p>
          <a:p>
            <a:pPr marL="0" indent="0">
              <a:buFont typeface="Arial" panose="020B0604020202020204" pitchFamily="34" charset="0"/>
              <a:buNone/>
            </a:pPr>
            <a:r>
              <a:rPr lang="en-US" sz="1200" b="0" strike="sngStrike" kern="1200" baseline="0" dirty="0">
                <a:solidFill>
                  <a:schemeClr val="tx1"/>
                </a:solidFill>
                <a:effectLst/>
                <a:latin typeface="+mn-lt"/>
                <a:ea typeface="+mn-ea"/>
                <a:cs typeface="+mn-cs"/>
              </a:rPr>
              <a:t>These are given to or set up for specific users, so being in possession of that thing can be another authentication factor.</a:t>
            </a:r>
            <a:endParaRPr lang="en-US" sz="1200" b="0" strike="sngStrike"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16</a:t>
            </a:fld>
            <a:endParaRPr lang="en-US"/>
          </a:p>
        </p:txBody>
      </p:sp>
    </p:spTree>
    <p:extLst>
      <p:ext uri="{BB962C8B-B14F-4D97-AF65-F5344CB8AC3E}">
        <p14:creationId xmlns:p14="http://schemas.microsoft.com/office/powerpoint/2010/main" val="21033482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And biometrics are an example of something you are, such as fingerprints or retinal scans.</a:t>
            </a:r>
          </a:p>
          <a:p>
            <a:pPr marL="0" indent="0">
              <a:buFont typeface="Arial" panose="020B0604020202020204" pitchFamily="34" charset="0"/>
              <a:buNone/>
            </a:pPr>
            <a:endParaRPr lang="en-US" sz="1200" kern="1200" baseline="0" dirty="0">
              <a:solidFill>
                <a:schemeClr val="tx1"/>
              </a:solidFill>
              <a:effectLst/>
              <a:latin typeface="+mn-lt"/>
              <a:ea typeface="+mn-ea"/>
              <a:cs typeface="+mn-cs"/>
            </a:endParaRPr>
          </a:p>
          <a:p>
            <a:pPr marL="0" indent="0">
              <a:buFont typeface="Arial" panose="020B0604020202020204" pitchFamily="34" charset="0"/>
              <a:buNone/>
            </a:pPr>
            <a:r>
              <a:rPr lang="en-US" sz="1200" strike="sngStrike" kern="1200" baseline="0" dirty="0">
                <a:solidFill>
                  <a:schemeClr val="tx1"/>
                </a:solidFill>
                <a:effectLst/>
                <a:latin typeface="+mn-lt"/>
                <a:ea typeface="+mn-ea"/>
                <a:cs typeface="+mn-cs"/>
              </a:rPr>
              <a:t>These things are unique to a single human, so they can also be used as an authentication factor.</a:t>
            </a:r>
          </a:p>
          <a:p>
            <a:pPr marL="0" indent="0">
              <a:buFont typeface="Arial" panose="020B0604020202020204" pitchFamily="34" charset="0"/>
              <a:buNone/>
            </a:pPr>
            <a:endParaRPr lang="en-US" sz="1200" kern="1200" baseline="0" dirty="0">
              <a:solidFill>
                <a:schemeClr val="tx1"/>
              </a:solidFill>
              <a:effectLst/>
              <a:latin typeface="+mn-lt"/>
              <a:ea typeface="+mn-ea"/>
              <a:cs typeface="+mn-cs"/>
            </a:endParaRPr>
          </a:p>
          <a:p>
            <a:pPr marL="0" indent="0">
              <a:buFont typeface="Arial" panose="020B0604020202020204" pitchFamily="34" charset="0"/>
              <a:buNone/>
            </a:pPr>
            <a:endParaRPr lang="en-US" sz="1200" kern="1200" baseline="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17</a:t>
            </a:fld>
            <a:endParaRPr lang="en-US"/>
          </a:p>
        </p:txBody>
      </p:sp>
    </p:spTree>
    <p:extLst>
      <p:ext uri="{BB962C8B-B14F-4D97-AF65-F5344CB8AC3E}">
        <p14:creationId xmlns:p14="http://schemas.microsoft.com/office/powerpoint/2010/main" val="40856879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Everything we'll talk about today deals with the first two factors, but when you leave here today you should have everything you need to understand biometrics as well. </a:t>
            </a:r>
          </a:p>
          <a:p>
            <a:pPr marL="0" indent="0">
              <a:buFont typeface="Arial" panose="020B0604020202020204" pitchFamily="34" charset="0"/>
              <a:buNone/>
            </a:pPr>
            <a:endParaRPr lang="en-US" sz="1200" b="0" kern="1200" baseline="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18</a:t>
            </a:fld>
            <a:endParaRPr lang="en-US"/>
          </a:p>
        </p:txBody>
      </p:sp>
    </p:spTree>
    <p:extLst>
      <p:ext uri="{BB962C8B-B14F-4D97-AF65-F5344CB8AC3E}">
        <p14:creationId xmlns:p14="http://schemas.microsoft.com/office/powerpoint/2010/main" val="35828457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 most common authentication factor used on the internet is a password.</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You've all used passwords before, you know how they work, but I want to briefly discuss them because they </a:t>
            </a:r>
            <a:r>
              <a:rPr lang="en-US" sz="1200" b="0" i="0" kern="1200" dirty="0">
                <a:solidFill>
                  <a:schemeClr val="tx1"/>
                </a:solidFill>
                <a:effectLst/>
                <a:latin typeface="+mn-lt"/>
                <a:ea typeface="+mn-ea"/>
                <a:cs typeface="+mn-cs"/>
              </a:rPr>
              <a:t>demonstrate </a:t>
            </a:r>
            <a:r>
              <a:rPr lang="en-US" sz="1200" b="1" i="0" kern="1200" dirty="0">
                <a:solidFill>
                  <a:schemeClr val="tx1"/>
                </a:solidFill>
                <a:effectLst/>
                <a:latin typeface="+mn-lt"/>
                <a:ea typeface="+mn-ea"/>
                <a:cs typeface="+mn-cs"/>
              </a:rPr>
              <a:t>two fundamental concepts</a:t>
            </a:r>
            <a:r>
              <a:rPr lang="en-US" sz="1200" b="0" i="0" kern="1200" dirty="0">
                <a:solidFill>
                  <a:schemeClr val="tx1"/>
                </a:solidFill>
                <a:effectLst/>
                <a:latin typeface="+mn-lt"/>
                <a:ea typeface="+mn-ea"/>
                <a:cs typeface="+mn-cs"/>
              </a:rPr>
              <a:t> that you need to understand.</a:t>
            </a: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19</a:t>
            </a:fld>
            <a:endParaRPr lang="en-US"/>
          </a:p>
        </p:txBody>
      </p:sp>
    </p:spTree>
    <p:extLst>
      <p:ext uri="{BB962C8B-B14F-4D97-AF65-F5344CB8AC3E}">
        <p14:creationId xmlns:p14="http://schemas.microsoft.com/office/powerpoint/2010/main" val="6987266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Our journey begins with a confession. A few years ago, I made a huge rookie mistake.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 was writing a feature and I wanted a piece of JavaScript to make an API call back to my server. The server needed to know </a:t>
            </a:r>
            <a:r>
              <a:rPr lang="en-US" sz="1200" i="1" kern="1200" dirty="0">
                <a:solidFill>
                  <a:schemeClr val="tx1"/>
                </a:solidFill>
                <a:effectLst/>
                <a:latin typeface="+mn-lt"/>
                <a:ea typeface="+mn-ea"/>
                <a:cs typeface="+mn-cs"/>
              </a:rPr>
              <a:t>who </a:t>
            </a:r>
            <a:r>
              <a:rPr lang="en-US" sz="1200" i="0" kern="1200" dirty="0">
                <a:solidFill>
                  <a:schemeClr val="tx1"/>
                </a:solidFill>
                <a:effectLst/>
                <a:latin typeface="+mn-lt"/>
                <a:ea typeface="+mn-ea"/>
                <a:cs typeface="+mn-cs"/>
              </a:rPr>
              <a:t>was making that request, and I didn't know how to give it that information.</a:t>
            </a: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So I did a web search for “how to authenticate</a:t>
            </a:r>
            <a:r>
              <a:rPr lang="en-US" sz="1200" kern="1200" baseline="0" dirty="0">
                <a:solidFill>
                  <a:schemeClr val="tx1"/>
                </a:solidFill>
                <a:effectLst/>
                <a:latin typeface="+mn-lt"/>
                <a:ea typeface="+mn-ea"/>
                <a:cs typeface="+mn-cs"/>
              </a:rPr>
              <a:t> an API” a</a:t>
            </a:r>
            <a:r>
              <a:rPr lang="en-US" sz="1200" kern="1200" dirty="0">
                <a:solidFill>
                  <a:schemeClr val="tx1"/>
                </a:solidFill>
                <a:effectLst/>
                <a:latin typeface="+mn-lt"/>
                <a:ea typeface="+mn-ea"/>
                <a:cs typeface="+mn-cs"/>
              </a:rPr>
              <a:t>nd I found a </a:t>
            </a:r>
            <a:r>
              <a:rPr lang="en-US" sz="1200" b="1" kern="1200" dirty="0">
                <a:solidFill>
                  <a:schemeClr val="tx1"/>
                </a:solidFill>
                <a:effectLst/>
                <a:latin typeface="+mn-lt"/>
                <a:ea typeface="+mn-ea"/>
                <a:cs typeface="+mn-cs"/>
              </a:rPr>
              <a:t>pretty confusing mess:</a:t>
            </a:r>
          </a:p>
          <a:p>
            <a:pPr marL="171450" indent="-171450">
              <a:buFont typeface="Arial" panose="020B0604020202020204" pitchFamily="34" charset="0"/>
              <a:buChar char="•"/>
            </a:pPr>
            <a:r>
              <a:rPr lang="en-US" sz="1200" b="0" kern="1200" dirty="0">
                <a:solidFill>
                  <a:schemeClr val="tx1"/>
                </a:solidFill>
                <a:effectLst/>
                <a:latin typeface="+mn-lt"/>
                <a:ea typeface="+mn-ea"/>
                <a:cs typeface="+mn-cs"/>
              </a:rPr>
              <a:t>Bearer</a:t>
            </a:r>
            <a:r>
              <a:rPr lang="en-US" sz="1200" b="0" kern="1200" baseline="0" dirty="0">
                <a:solidFill>
                  <a:schemeClr val="tx1"/>
                </a:solidFill>
                <a:effectLst/>
                <a:latin typeface="+mn-lt"/>
                <a:ea typeface="+mn-ea"/>
                <a:cs typeface="+mn-cs"/>
              </a:rPr>
              <a:t> tokens</a:t>
            </a:r>
          </a:p>
          <a:p>
            <a:pPr marL="171450" indent="-171450">
              <a:buFont typeface="Arial" panose="020B0604020202020204" pitchFamily="34" charset="0"/>
              <a:buChar char="•"/>
            </a:pPr>
            <a:r>
              <a:rPr lang="en-US" sz="1200" b="0" kern="1200" baseline="0" dirty="0">
                <a:solidFill>
                  <a:schemeClr val="tx1"/>
                </a:solidFill>
                <a:effectLst/>
                <a:latin typeface="+mn-lt"/>
                <a:ea typeface="+mn-ea"/>
                <a:cs typeface="+mn-cs"/>
              </a:rPr>
              <a:t>Federated identity systems</a:t>
            </a:r>
          </a:p>
          <a:p>
            <a:pPr marL="171450" indent="-171450">
              <a:buFont typeface="Arial" panose="020B0604020202020204" pitchFamily="34" charset="0"/>
              <a:buChar char="•"/>
            </a:pPr>
            <a:r>
              <a:rPr lang="en-US" sz="1200" b="0" kern="1200" baseline="0" dirty="0">
                <a:solidFill>
                  <a:schemeClr val="tx1"/>
                </a:solidFill>
                <a:effectLst/>
                <a:latin typeface="+mn-lt"/>
                <a:ea typeface="+mn-ea"/>
                <a:cs typeface="+mn-cs"/>
              </a:rPr>
              <a:t>Cryptographic hash functions</a:t>
            </a:r>
          </a:p>
          <a:p>
            <a:pPr marL="171450" indent="-171450">
              <a:buFont typeface="Arial" panose="020B0604020202020204" pitchFamily="34" charset="0"/>
              <a:buChar char="•"/>
            </a:pPr>
            <a:r>
              <a:rPr lang="en-US" sz="1200" b="0" kern="1200" baseline="0" dirty="0">
                <a:solidFill>
                  <a:schemeClr val="tx1"/>
                </a:solidFill>
                <a:effectLst/>
                <a:latin typeface="+mn-lt"/>
                <a:ea typeface="+mn-ea"/>
                <a:cs typeface="+mn-cs"/>
              </a:rPr>
              <a:t>Two different versions of this thing called </a:t>
            </a:r>
            <a:r>
              <a:rPr lang="en-US" sz="1200" b="0" kern="1200" baseline="0" dirty="0" err="1">
                <a:solidFill>
                  <a:schemeClr val="tx1"/>
                </a:solidFill>
                <a:effectLst/>
                <a:latin typeface="+mn-lt"/>
                <a:ea typeface="+mn-ea"/>
                <a:cs typeface="+mn-cs"/>
              </a:rPr>
              <a:t>Oauth</a:t>
            </a:r>
            <a:r>
              <a:rPr lang="en-US" sz="1200" b="0" kern="1200" baseline="0" dirty="0">
                <a:solidFill>
                  <a:schemeClr val="tx1"/>
                </a:solidFill>
                <a:effectLst/>
                <a:latin typeface="+mn-lt"/>
                <a:ea typeface="+mn-ea"/>
                <a:cs typeface="+mn-cs"/>
              </a:rPr>
              <a:t> </a:t>
            </a:r>
          </a:p>
          <a:p>
            <a:pPr marL="171450" indent="-171450">
              <a:buFont typeface="Arial" panose="020B0604020202020204" pitchFamily="34" charset="0"/>
              <a:buChar char="•"/>
            </a:pPr>
            <a:r>
              <a:rPr lang="en-US" sz="1200" b="0" kern="1200" baseline="0" dirty="0">
                <a:solidFill>
                  <a:schemeClr val="tx1"/>
                </a:solidFill>
                <a:effectLst/>
                <a:latin typeface="+mn-lt"/>
                <a:ea typeface="+mn-ea"/>
                <a:cs typeface="+mn-cs"/>
              </a:rPr>
              <a:t>A new standard called JSON web tokens that looked too simple to actually be secure</a:t>
            </a:r>
          </a:p>
          <a:p>
            <a:pPr marL="171450" indent="-171450">
              <a:buFont typeface="Arial" panose="020B0604020202020204" pitchFamily="34" charset="0"/>
              <a:buChar char="•"/>
            </a:pPr>
            <a:endParaRPr lang="en-US" sz="1200" b="0" kern="1200" baseline="0" dirty="0">
              <a:solidFill>
                <a:schemeClr val="tx1"/>
              </a:solidFill>
              <a:effectLst/>
              <a:latin typeface="+mn-lt"/>
              <a:ea typeface="+mn-ea"/>
              <a:cs typeface="+mn-cs"/>
            </a:endParaRPr>
          </a:p>
          <a:p>
            <a:pPr marL="0" indent="0">
              <a:buFont typeface="Arial" panose="020B0604020202020204" pitchFamily="34" charset="0"/>
              <a:buNone/>
            </a:pPr>
            <a:r>
              <a:rPr lang="en-US" sz="1200" b="0" kern="1200" baseline="0" dirty="0">
                <a:solidFill>
                  <a:schemeClr val="tx1"/>
                </a:solidFill>
                <a:effectLst/>
                <a:latin typeface="+mn-lt"/>
                <a:ea typeface="+mn-ea"/>
                <a:cs typeface="+mn-cs"/>
              </a:rPr>
              <a:t>It was totally confusing and I was in a hurry, so I cobbled together some code from Stack Overflow and, spoiler alert, I shipped </a:t>
            </a:r>
            <a:r>
              <a:rPr lang="en-US" sz="1200" kern="1200" baseline="0" dirty="0">
                <a:solidFill>
                  <a:schemeClr val="tx1"/>
                </a:solidFill>
                <a:effectLst/>
                <a:latin typeface="+mn-lt"/>
                <a:ea typeface="+mn-ea"/>
                <a:cs typeface="+mn-cs"/>
              </a:rPr>
              <a:t>a security defect.</a:t>
            </a:r>
          </a:p>
          <a:p>
            <a:endParaRPr lang="en-US" sz="1200" kern="1200" baseline="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a:t>
            </a:fld>
            <a:endParaRPr lang="en-US"/>
          </a:p>
        </p:txBody>
      </p:sp>
    </p:spTree>
    <p:extLst>
      <p:ext uri="{BB962C8B-B14F-4D97-AF65-F5344CB8AC3E}">
        <p14:creationId xmlns:p14="http://schemas.microsoft.com/office/powerpoint/2010/main" val="25947175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Here's our lovely user Alice logging into our website.</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Even though her password is masked on the screen…</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It's submitted to the server in the form post as plain text…</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(transition)</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 which means it's sent out over the network…</a:t>
            </a:r>
            <a:endParaRPr lang="en-US" sz="1200" b="1" kern="1200" dirty="0">
              <a:solidFill>
                <a:schemeClr val="tx1"/>
              </a:solidFill>
              <a:effectLst/>
              <a:latin typeface="+mn-lt"/>
              <a:ea typeface="+mn-ea"/>
              <a:cs typeface="+mn-cs"/>
            </a:endParaRPr>
          </a:p>
          <a:p>
            <a:pPr marL="0" indent="0">
              <a:buFont typeface="Arial" panose="020B0604020202020204" pitchFamily="34" charset="0"/>
              <a:buNone/>
            </a:pP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20</a:t>
            </a:fld>
            <a:endParaRPr lang="en-US"/>
          </a:p>
        </p:txBody>
      </p:sp>
    </p:spTree>
    <p:extLst>
      <p:ext uri="{BB962C8B-B14F-4D97-AF65-F5344CB8AC3E}">
        <p14:creationId xmlns:p14="http://schemas.microsoft.com/office/powerpoint/2010/main" val="13809942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 which means it's also sent out over the network as plain text.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If Alice is working from a public cafe, then…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 her credentials could be visible to any bad guys that are eavesdropping on that same </a:t>
            </a:r>
            <a:r>
              <a:rPr lang="en-US" sz="1200" b="0" kern="1200" dirty="0" err="1">
                <a:solidFill>
                  <a:schemeClr val="tx1"/>
                </a:solidFill>
                <a:effectLst/>
                <a:latin typeface="+mn-lt"/>
                <a:ea typeface="+mn-ea"/>
                <a:cs typeface="+mn-cs"/>
              </a:rPr>
              <a:t>wifi</a:t>
            </a:r>
            <a:r>
              <a:rPr lang="en-US" sz="1200" b="0" kern="1200" dirty="0">
                <a:solidFill>
                  <a:schemeClr val="tx1"/>
                </a:solidFill>
                <a:effectLst/>
                <a:latin typeface="+mn-lt"/>
                <a:ea typeface="+mn-ea"/>
                <a:cs typeface="+mn-cs"/>
              </a:rPr>
              <a:t> connection, or on any segment of the Internet between her and our webserver. </a:t>
            </a:r>
            <a:endParaRPr lang="en-US" sz="1200" b="1"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But if you use HTTPS on your login forms…</a:t>
            </a:r>
          </a:p>
        </p:txBody>
      </p:sp>
      <p:sp>
        <p:nvSpPr>
          <p:cNvPr id="4" name="Slide Number Placeholder 3"/>
          <p:cNvSpPr>
            <a:spLocks noGrp="1"/>
          </p:cNvSpPr>
          <p:nvPr>
            <p:ph type="sldNum" sz="quarter" idx="10"/>
          </p:nvPr>
        </p:nvSpPr>
        <p:spPr/>
        <p:txBody>
          <a:bodyPr/>
          <a:lstStyle/>
          <a:p>
            <a:fld id="{89029652-62E7-43D6-83B5-097D7B7AA5D8}" type="slidenum">
              <a:rPr lang="en-US" smtClean="0"/>
              <a:t>21</a:t>
            </a:fld>
            <a:endParaRPr lang="en-US"/>
          </a:p>
        </p:txBody>
      </p:sp>
    </p:spTree>
    <p:extLst>
      <p:ext uri="{BB962C8B-B14F-4D97-AF65-F5344CB8AC3E}">
        <p14:creationId xmlns:p14="http://schemas.microsoft.com/office/powerpoint/2010/main" val="26620843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 then the password gets </a:t>
            </a:r>
            <a:r>
              <a:rPr lang="en-US" sz="1200" b="1" kern="1200" dirty="0">
                <a:solidFill>
                  <a:schemeClr val="tx1"/>
                </a:solidFill>
                <a:effectLst/>
                <a:latin typeface="+mn-lt"/>
                <a:ea typeface="+mn-ea"/>
                <a:cs typeface="+mn-cs"/>
              </a:rPr>
              <a:t>encrypted </a:t>
            </a:r>
            <a:r>
              <a:rPr lang="en-US" sz="1200" b="0" kern="1200" dirty="0">
                <a:solidFill>
                  <a:schemeClr val="tx1"/>
                </a:solidFill>
                <a:effectLst/>
                <a:latin typeface="+mn-lt"/>
                <a:ea typeface="+mn-ea"/>
                <a:cs typeface="+mn-cs"/>
              </a:rPr>
              <a:t>by the TLS process.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kern="1200" dirty="0">
                <a:solidFill>
                  <a:schemeClr val="tx1"/>
                </a:solidFill>
                <a:effectLst/>
                <a:latin typeface="+mn-lt"/>
                <a:ea typeface="+mn-ea"/>
                <a:cs typeface="+mn-cs"/>
              </a:rPr>
              <a:t>(transition)</a:t>
            </a: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And as a result…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22</a:t>
            </a:fld>
            <a:endParaRPr lang="en-US"/>
          </a:p>
        </p:txBody>
      </p:sp>
    </p:spTree>
    <p:extLst>
      <p:ext uri="{BB962C8B-B14F-4D97-AF65-F5344CB8AC3E}">
        <p14:creationId xmlns:p14="http://schemas.microsoft.com/office/powerpoint/2010/main" val="335685385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And as a result …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the whole requests looks like gibberish to anyone that's eavesdropping on the connection.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23</a:t>
            </a:fld>
            <a:endParaRPr lang="en-US"/>
          </a:p>
        </p:txBody>
      </p:sp>
    </p:spTree>
    <p:extLst>
      <p:ext uri="{BB962C8B-B14F-4D97-AF65-F5344CB8AC3E}">
        <p14:creationId xmlns:p14="http://schemas.microsoft.com/office/powerpoint/2010/main" val="85524375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The key thing about encryption is that it's </a:t>
            </a:r>
            <a:r>
              <a:rPr lang="en-US" sz="1200" b="1" kern="1200" dirty="0">
                <a:solidFill>
                  <a:schemeClr val="tx1"/>
                </a:solidFill>
                <a:effectLst/>
                <a:latin typeface="+mn-lt"/>
                <a:ea typeface="+mn-ea"/>
                <a:cs typeface="+mn-cs"/>
              </a:rPr>
              <a:t>reversible</a:t>
            </a:r>
            <a:r>
              <a:rPr lang="en-US" sz="1200" b="0" kern="1200" dirty="0">
                <a:solidFill>
                  <a:schemeClr val="tx1"/>
                </a:solidFill>
                <a:effectLst/>
                <a:latin typeface="+mn-lt"/>
                <a:ea typeface="+mn-ea"/>
                <a:cs typeface="+mn-cs"/>
              </a:rPr>
              <a:t>, as long as you have the encryption key.</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That's the whole point; it has to travel over the internet as gibberish, but the web server on the other end needs to turn it back into the original text to validate it.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Reversible encryption was the first concept that I wanted to illustrate using passwords.</a:t>
            </a:r>
          </a:p>
        </p:txBody>
      </p:sp>
      <p:sp>
        <p:nvSpPr>
          <p:cNvPr id="4" name="Slide Number Placeholder 3"/>
          <p:cNvSpPr>
            <a:spLocks noGrp="1"/>
          </p:cNvSpPr>
          <p:nvPr>
            <p:ph type="sldNum" sz="quarter" idx="10"/>
          </p:nvPr>
        </p:nvSpPr>
        <p:spPr/>
        <p:txBody>
          <a:bodyPr/>
          <a:lstStyle/>
          <a:p>
            <a:fld id="{89029652-62E7-43D6-83B5-097D7B7AA5D8}" type="slidenum">
              <a:rPr lang="en-US" smtClean="0"/>
              <a:t>24</a:t>
            </a:fld>
            <a:endParaRPr lang="en-US"/>
          </a:p>
        </p:txBody>
      </p:sp>
    </p:spTree>
    <p:extLst>
      <p:ext uri="{BB962C8B-B14F-4D97-AF65-F5344CB8AC3E}">
        <p14:creationId xmlns:p14="http://schemas.microsoft.com/office/powerpoint/2010/main" val="205759522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The second concept comes up when we talk about validating that form post on the server.</a:t>
            </a:r>
          </a:p>
        </p:txBody>
      </p:sp>
      <p:sp>
        <p:nvSpPr>
          <p:cNvPr id="4" name="Slide Number Placeholder 3"/>
          <p:cNvSpPr>
            <a:spLocks noGrp="1"/>
          </p:cNvSpPr>
          <p:nvPr>
            <p:ph type="sldNum" sz="quarter" idx="10"/>
          </p:nvPr>
        </p:nvSpPr>
        <p:spPr/>
        <p:txBody>
          <a:bodyPr/>
          <a:lstStyle/>
          <a:p>
            <a:fld id="{89029652-62E7-43D6-83B5-097D7B7AA5D8}" type="slidenum">
              <a:rPr lang="en-US" smtClean="0"/>
              <a:t>25</a:t>
            </a:fld>
            <a:endParaRPr lang="en-US"/>
          </a:p>
        </p:txBody>
      </p:sp>
    </p:spTree>
    <p:extLst>
      <p:ext uri="{BB962C8B-B14F-4D97-AF65-F5344CB8AC3E}">
        <p14:creationId xmlns:p14="http://schemas.microsoft.com/office/powerpoint/2010/main" val="304340955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 simplest thing we could do is to throw our passwords into our user database as plain text.</a:t>
            </a:r>
          </a:p>
          <a:p>
            <a:pPr marL="0" indent="0">
              <a:buFont typeface="Arial" panose="020B0604020202020204" pitchFamily="34" charset="0"/>
              <a:buNone/>
            </a:pPr>
            <a:endParaRPr lang="en-US" sz="1200" b="1"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If we did that, it would be easy to validate a login.</a:t>
            </a:r>
          </a:p>
          <a:p>
            <a:pPr marL="0" indent="0">
              <a:buFont typeface="Arial" panose="020B0604020202020204" pitchFamily="34" charset="0"/>
              <a:buNone/>
            </a:pPr>
            <a:endParaRPr lang="en-US" sz="1200" b="1"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 web app would stick the user's plain text password directly into a database query and look for a matching user.</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But if we're storing those passwords as text, then we are NOT providing </a:t>
            </a:r>
            <a:r>
              <a:rPr lang="en-US" sz="1200" b="1" kern="1200" dirty="0">
                <a:solidFill>
                  <a:schemeClr val="tx1"/>
                </a:solidFill>
                <a:effectLst/>
                <a:latin typeface="+mn-lt"/>
                <a:ea typeface="+mn-ea"/>
                <a:cs typeface="+mn-cs"/>
              </a:rPr>
              <a:t>security at rest</a:t>
            </a:r>
            <a:r>
              <a:rPr lang="en-US" sz="1200" b="0" kern="1200" dirty="0">
                <a:solidFill>
                  <a:schemeClr val="tx1"/>
                </a:solidFill>
                <a:effectLst/>
                <a:latin typeface="+mn-lt"/>
                <a:ea typeface="+mn-ea"/>
                <a:cs typeface="+mn-cs"/>
              </a:rPr>
              <a:t>…</a:t>
            </a:r>
          </a:p>
          <a:p>
            <a:pPr marL="0" indent="0">
              <a:buFont typeface="Arial" panose="020B0604020202020204" pitchFamily="34" charset="0"/>
              <a:buNone/>
            </a:pPr>
            <a:endParaRPr lang="en-US" sz="1200" b="1"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 and any attacker that gets access to the database file gets access to </a:t>
            </a:r>
            <a:r>
              <a:rPr lang="en-US" sz="1200" b="1" kern="1200" dirty="0">
                <a:solidFill>
                  <a:schemeClr val="tx1"/>
                </a:solidFill>
                <a:effectLst/>
                <a:latin typeface="+mn-lt"/>
                <a:ea typeface="+mn-ea"/>
                <a:cs typeface="+mn-cs"/>
              </a:rPr>
              <a:t>all</a:t>
            </a:r>
            <a:r>
              <a:rPr lang="en-US" sz="1200" b="0" kern="1200" dirty="0">
                <a:solidFill>
                  <a:schemeClr val="tx1"/>
                </a:solidFill>
                <a:effectLst/>
                <a:latin typeface="+mn-lt"/>
                <a:ea typeface="+mn-ea"/>
                <a:cs typeface="+mn-cs"/>
              </a:rPr>
              <a:t> of our user passwords in plain text. That's very bad.</a:t>
            </a: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26</a:t>
            </a:fld>
            <a:endParaRPr lang="en-US"/>
          </a:p>
        </p:txBody>
      </p:sp>
    </p:spTree>
    <p:extLst>
      <p:ext uri="{BB962C8B-B14F-4D97-AF65-F5344CB8AC3E}">
        <p14:creationId xmlns:p14="http://schemas.microsoft.com/office/powerpoint/2010/main" val="107416264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We </a:t>
            </a:r>
            <a:r>
              <a:rPr lang="en-US" sz="1200" b="0" i="1" kern="1200" dirty="0">
                <a:solidFill>
                  <a:schemeClr val="tx1"/>
                </a:solidFill>
                <a:effectLst/>
                <a:latin typeface="+mn-lt"/>
                <a:ea typeface="+mn-ea"/>
                <a:cs typeface="+mn-cs"/>
              </a:rPr>
              <a:t>could</a:t>
            </a:r>
            <a:r>
              <a:rPr lang="en-US" sz="1200" b="0" kern="1200" dirty="0">
                <a:solidFill>
                  <a:schemeClr val="tx1"/>
                </a:solidFill>
                <a:effectLst/>
                <a:latin typeface="+mn-lt"/>
                <a:ea typeface="+mn-ea"/>
                <a:cs typeface="+mn-cs"/>
              </a:rPr>
              <a:t> apply encryption here as well, storing the </a:t>
            </a:r>
            <a:r>
              <a:rPr lang="en-US" sz="1200" b="1" kern="1200" dirty="0">
                <a:solidFill>
                  <a:schemeClr val="tx1"/>
                </a:solidFill>
                <a:effectLst/>
                <a:latin typeface="+mn-lt"/>
                <a:ea typeface="+mn-ea"/>
                <a:cs typeface="+mn-cs"/>
              </a:rPr>
              <a:t>encrypted password</a:t>
            </a:r>
            <a:r>
              <a:rPr lang="en-US" sz="1200" b="0" kern="1200" dirty="0">
                <a:solidFill>
                  <a:schemeClr val="tx1"/>
                </a:solidFill>
                <a:effectLst/>
                <a:latin typeface="+mn-lt"/>
                <a:ea typeface="+mn-ea"/>
                <a:cs typeface="+mn-cs"/>
              </a:rPr>
              <a:t> in the database instead of the plaintext one.</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If we did that, then it would still be easy to verify the login.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p>
          <a:p>
            <a:pPr marL="0" indent="0">
              <a:buFont typeface="Arial" panose="020B0604020202020204" pitchFamily="34" charset="0"/>
              <a:buNone/>
            </a:pPr>
            <a:r>
              <a:rPr lang="en-US" sz="1200" b="0" kern="1200" dirty="0">
                <a:solidFill>
                  <a:schemeClr val="tx1"/>
                </a:solidFill>
                <a:effectLst/>
                <a:latin typeface="+mn-lt"/>
                <a:ea typeface="+mn-ea"/>
                <a:cs typeface="+mn-cs"/>
              </a:rPr>
              <a:t>The web app would encrypt the user-submitted password and then…</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p>
          <a:p>
            <a:pPr marL="0" indent="0">
              <a:buFont typeface="Arial" panose="020B0604020202020204" pitchFamily="34" charset="0"/>
              <a:buNone/>
            </a:pPr>
            <a:r>
              <a:rPr lang="en-US" sz="1200" b="0" kern="1200" dirty="0">
                <a:solidFill>
                  <a:schemeClr val="tx1"/>
                </a:solidFill>
                <a:effectLst/>
                <a:latin typeface="+mn-lt"/>
                <a:ea typeface="+mn-ea"/>
                <a:cs typeface="+mn-cs"/>
              </a:rPr>
              <a:t>…query for the encrypted text instead of the plain text.</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27</a:t>
            </a:fld>
            <a:endParaRPr lang="en-US"/>
          </a:p>
        </p:txBody>
      </p:sp>
    </p:spTree>
    <p:extLst>
      <p:ext uri="{BB962C8B-B14F-4D97-AF65-F5344CB8AC3E}">
        <p14:creationId xmlns:p14="http://schemas.microsoft.com/office/powerpoint/2010/main" val="97764140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There are two reasons not to do this, however.</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The first is that </a:t>
            </a:r>
            <a:r>
              <a:rPr lang="en-US" sz="1200" b="1" kern="1200" dirty="0">
                <a:solidFill>
                  <a:schemeClr val="tx1"/>
                </a:solidFill>
                <a:effectLst/>
                <a:latin typeface="+mn-lt"/>
                <a:ea typeface="+mn-ea"/>
                <a:cs typeface="+mn-cs"/>
              </a:rPr>
              <a:t>we</a:t>
            </a:r>
            <a:r>
              <a:rPr lang="en-US" sz="1200" b="0" kern="1200" dirty="0">
                <a:solidFill>
                  <a:schemeClr val="tx1"/>
                </a:solidFill>
                <a:effectLst/>
                <a:latin typeface="+mn-lt"/>
                <a:ea typeface="+mn-ea"/>
                <a:cs typeface="+mn-cs"/>
              </a:rPr>
              <a:t> have no legitimate need to ever </a:t>
            </a:r>
            <a:r>
              <a:rPr lang="en-US" sz="1200" b="0" i="1" kern="1200" dirty="0">
                <a:solidFill>
                  <a:schemeClr val="tx1"/>
                </a:solidFill>
                <a:effectLst/>
                <a:latin typeface="+mn-lt"/>
                <a:ea typeface="+mn-ea"/>
                <a:cs typeface="+mn-cs"/>
              </a:rPr>
              <a:t>decrypt </a:t>
            </a:r>
            <a:r>
              <a:rPr lang="en-US" sz="1200" b="0" i="0" kern="1200" dirty="0">
                <a:solidFill>
                  <a:schemeClr val="tx1"/>
                </a:solidFill>
                <a:effectLst/>
                <a:latin typeface="+mn-lt"/>
                <a:ea typeface="+mn-ea"/>
                <a:cs typeface="+mn-cs"/>
              </a:rPr>
              <a:t>that value into </a:t>
            </a:r>
            <a:r>
              <a:rPr lang="en-US" sz="1200" b="0" kern="1200" dirty="0">
                <a:solidFill>
                  <a:schemeClr val="tx1"/>
                </a:solidFill>
                <a:effectLst/>
                <a:latin typeface="+mn-lt"/>
                <a:ea typeface="+mn-ea"/>
                <a:cs typeface="+mn-cs"/>
              </a:rPr>
              <a:t>Alice's </a:t>
            </a:r>
            <a:r>
              <a:rPr lang="en-US" sz="1200" b="0" i="1" kern="1200" dirty="0">
                <a:solidFill>
                  <a:schemeClr val="tx1"/>
                </a:solidFill>
                <a:effectLst/>
                <a:latin typeface="+mn-lt"/>
                <a:ea typeface="+mn-ea"/>
                <a:cs typeface="+mn-cs"/>
              </a:rPr>
              <a:t>actual</a:t>
            </a:r>
            <a:r>
              <a:rPr lang="en-US" sz="1200" b="0" kern="1200" dirty="0">
                <a:solidFill>
                  <a:schemeClr val="tx1"/>
                </a:solidFill>
                <a:effectLst/>
                <a:latin typeface="+mn-lt"/>
                <a:ea typeface="+mn-ea"/>
                <a:cs typeface="+mn-cs"/>
              </a:rPr>
              <a:t> password. We DO need some way of VALIDATING she entered the right password, but otherwise we have no need to know what the actual characters are.</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Secondly, if our website </a:t>
            </a:r>
            <a:r>
              <a:rPr lang="en-US" sz="1200" b="0" i="1" kern="1200" dirty="0">
                <a:solidFill>
                  <a:schemeClr val="tx1"/>
                </a:solidFill>
                <a:effectLst/>
                <a:latin typeface="+mn-lt"/>
                <a:ea typeface="+mn-ea"/>
                <a:cs typeface="+mn-cs"/>
              </a:rPr>
              <a:t>is able to </a:t>
            </a:r>
            <a:r>
              <a:rPr lang="en-US" sz="1200" b="0" i="0" kern="1200" dirty="0">
                <a:solidFill>
                  <a:schemeClr val="tx1"/>
                </a:solidFill>
                <a:effectLst/>
                <a:latin typeface="+mn-lt"/>
                <a:ea typeface="+mn-ea"/>
                <a:cs typeface="+mn-cs"/>
              </a:rPr>
              <a:t>decrypt the password, that's a weakness that an attacker could potentially exploit.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r>
              <a:rPr lang="en-US" sz="1200" b="0" i="0" kern="1200" dirty="0">
                <a:solidFill>
                  <a:schemeClr val="tx1"/>
                </a:solidFill>
                <a:effectLst/>
                <a:latin typeface="+mn-lt"/>
                <a:ea typeface="+mn-ea"/>
                <a:cs typeface="+mn-cs"/>
              </a:rPr>
              <a:t>That wouldn't be an </a:t>
            </a:r>
            <a:r>
              <a:rPr lang="en-US" sz="1200" b="0" i="1" kern="1200" dirty="0">
                <a:solidFill>
                  <a:schemeClr val="tx1"/>
                </a:solidFill>
                <a:effectLst/>
                <a:latin typeface="+mn-lt"/>
                <a:ea typeface="+mn-ea"/>
                <a:cs typeface="+mn-cs"/>
              </a:rPr>
              <a:t>easy </a:t>
            </a:r>
            <a:r>
              <a:rPr lang="en-US" sz="1200" b="0" i="0" kern="1200" dirty="0">
                <a:solidFill>
                  <a:schemeClr val="tx1"/>
                </a:solidFill>
                <a:effectLst/>
                <a:latin typeface="+mn-lt"/>
                <a:ea typeface="+mn-ea"/>
                <a:cs typeface="+mn-cs"/>
              </a:rPr>
              <a:t>exploit, but it's still an unnecessary risk.</a:t>
            </a: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28</a:t>
            </a:fld>
            <a:endParaRPr lang="en-US"/>
          </a:p>
        </p:txBody>
      </p:sp>
    </p:spTree>
    <p:extLst>
      <p:ext uri="{BB962C8B-B14F-4D97-AF65-F5344CB8AC3E}">
        <p14:creationId xmlns:p14="http://schemas.microsoft.com/office/powerpoint/2010/main" val="169405171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To address those issues we can use </a:t>
            </a:r>
            <a:r>
              <a:rPr lang="en-US" sz="1200" b="1" kern="1200" dirty="0">
                <a:solidFill>
                  <a:schemeClr val="tx1"/>
                </a:solidFill>
                <a:effectLst/>
                <a:latin typeface="+mn-lt"/>
                <a:ea typeface="+mn-ea"/>
                <a:cs typeface="+mn-cs"/>
              </a:rPr>
              <a:t>hashing functions</a:t>
            </a:r>
            <a:r>
              <a:rPr lang="en-US" sz="1200" b="0" kern="1200" dirty="0">
                <a:solidFill>
                  <a:schemeClr val="tx1"/>
                </a:solidFill>
                <a:effectLst/>
                <a:latin typeface="+mn-lt"/>
                <a:ea typeface="+mn-ea"/>
                <a:cs typeface="+mn-cs"/>
              </a:rPr>
              <a:t>, which are the second concept I wanted to illustrate using password authentication.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1"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p>
          <a:p>
            <a:pPr marL="0" indent="0">
              <a:buFont typeface="Arial" panose="020B0604020202020204" pitchFamily="34" charset="0"/>
              <a:buNone/>
            </a:pPr>
            <a:r>
              <a:rPr lang="en-US" sz="1200" b="0" kern="1200" dirty="0">
                <a:solidFill>
                  <a:schemeClr val="tx1"/>
                </a:solidFill>
                <a:effectLst/>
                <a:latin typeface="+mn-lt"/>
                <a:ea typeface="+mn-ea"/>
                <a:cs typeface="+mn-cs"/>
              </a:rPr>
              <a:t>Hash functions are similar to encryption in that in both cases, you pass some sensitive string into a mathematical function…</a:t>
            </a:r>
          </a:p>
          <a:p>
            <a:pPr marL="0" indent="0">
              <a:buFont typeface="Arial" panose="020B0604020202020204" pitchFamily="34" charset="0"/>
              <a:buNone/>
            </a:pP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29</a:t>
            </a:fld>
            <a:endParaRPr lang="en-US"/>
          </a:p>
        </p:txBody>
      </p:sp>
    </p:spTree>
    <p:extLst>
      <p:ext uri="{BB962C8B-B14F-4D97-AF65-F5344CB8AC3E}">
        <p14:creationId xmlns:p14="http://schemas.microsoft.com/office/powerpoint/2010/main" val="11223102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My goal today is to give you the coherent overview I desperately needed</a:t>
            </a:r>
            <a:r>
              <a:rPr lang="en-US" sz="1200" kern="1200" baseline="0" dirty="0">
                <a:solidFill>
                  <a:schemeClr val="tx1"/>
                </a:solidFill>
                <a:effectLst/>
                <a:latin typeface="+mn-lt"/>
                <a:ea typeface="+mn-ea"/>
                <a:cs typeface="+mn-cs"/>
              </a:rPr>
              <a:t> back then.</a:t>
            </a: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I’m going to break down all of the complex terminology into simple explanations so that you can make educated decisions and not rookie mistakes.</a:t>
            </a:r>
          </a:p>
        </p:txBody>
      </p:sp>
      <p:sp>
        <p:nvSpPr>
          <p:cNvPr id="4" name="Slide Number Placeholder 3"/>
          <p:cNvSpPr>
            <a:spLocks noGrp="1"/>
          </p:cNvSpPr>
          <p:nvPr>
            <p:ph type="sldNum" sz="quarter" idx="10"/>
          </p:nvPr>
        </p:nvSpPr>
        <p:spPr/>
        <p:txBody>
          <a:bodyPr/>
          <a:lstStyle/>
          <a:p>
            <a:fld id="{89029652-62E7-43D6-83B5-097D7B7AA5D8}" type="slidenum">
              <a:rPr lang="en-US" smtClean="0"/>
              <a:t>3</a:t>
            </a:fld>
            <a:endParaRPr lang="en-US"/>
          </a:p>
        </p:txBody>
      </p:sp>
    </p:spTree>
    <p:extLst>
      <p:ext uri="{BB962C8B-B14F-4D97-AF65-F5344CB8AC3E}">
        <p14:creationId xmlns:p14="http://schemas.microsoft.com/office/powerpoint/2010/main" val="265251717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 and you get some gibberish string as output.</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 key difference is that while encryption can be reversed, hashing a value is a one-way trip; the hash </a:t>
            </a:r>
            <a:r>
              <a:rPr lang="en-US" sz="1200" b="0" i="1" kern="1200" dirty="0">
                <a:solidFill>
                  <a:schemeClr val="tx1"/>
                </a:solidFill>
                <a:effectLst/>
                <a:latin typeface="+mn-lt"/>
                <a:ea typeface="+mn-ea"/>
                <a:cs typeface="+mn-cs"/>
              </a:rPr>
              <a:t>cannot</a:t>
            </a:r>
            <a:r>
              <a:rPr lang="en-US" sz="1200" b="0" kern="1200" dirty="0">
                <a:solidFill>
                  <a:schemeClr val="tx1"/>
                </a:solidFill>
                <a:effectLst/>
                <a:latin typeface="+mn-lt"/>
                <a:ea typeface="+mn-ea"/>
                <a:cs typeface="+mn-cs"/>
              </a:rPr>
              <a:t> be reversed into its original string.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30</a:t>
            </a:fld>
            <a:endParaRPr lang="en-US"/>
          </a:p>
        </p:txBody>
      </p:sp>
    </p:spTree>
    <p:extLst>
      <p:ext uri="{BB962C8B-B14F-4D97-AF65-F5344CB8AC3E}">
        <p14:creationId xmlns:p14="http://schemas.microsoft.com/office/powerpoint/2010/main" val="111737245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Additionally, hash functions convert every unique input to a single, deterministic, unique output.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No two passwords, put through the same hashing function, will generate the same result.</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OK, so </a:t>
            </a:r>
            <a:r>
              <a:rPr lang="en-US" sz="1200" b="0" i="1" kern="1200" dirty="0">
                <a:solidFill>
                  <a:schemeClr val="tx1"/>
                </a:solidFill>
                <a:effectLst/>
                <a:latin typeface="+mn-lt"/>
                <a:ea typeface="+mn-ea"/>
                <a:cs typeface="+mn-cs"/>
              </a:rPr>
              <a:t>technically </a:t>
            </a:r>
            <a:r>
              <a:rPr lang="en-US" sz="1200" b="0" i="0" kern="1200" dirty="0">
                <a:solidFill>
                  <a:schemeClr val="tx1"/>
                </a:solidFill>
                <a:effectLst/>
                <a:latin typeface="+mn-lt"/>
                <a:ea typeface="+mn-ea"/>
                <a:cs typeface="+mn-cs"/>
              </a:rPr>
              <a:t>there </a:t>
            </a:r>
            <a:r>
              <a:rPr lang="en-US" sz="1200" b="0" i="1" kern="1200" dirty="0">
                <a:solidFill>
                  <a:schemeClr val="tx1"/>
                </a:solidFill>
                <a:effectLst/>
                <a:latin typeface="+mn-lt"/>
                <a:ea typeface="+mn-ea"/>
                <a:cs typeface="+mn-cs"/>
              </a:rPr>
              <a:t>are </a:t>
            </a:r>
            <a:r>
              <a:rPr lang="en-US" sz="1200" b="0" i="0" kern="1200" dirty="0">
                <a:solidFill>
                  <a:schemeClr val="tx1"/>
                </a:solidFill>
                <a:effectLst/>
                <a:latin typeface="+mn-lt"/>
                <a:ea typeface="+mn-ea"/>
                <a:cs typeface="+mn-cs"/>
              </a:rPr>
              <a:t>the possibility of collisions, but they are very rare and we can generally ignore them.</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31</a:t>
            </a:fld>
            <a:endParaRPr lang="en-US"/>
          </a:p>
        </p:txBody>
      </p:sp>
    </p:spTree>
    <p:extLst>
      <p:ext uri="{BB962C8B-B14F-4D97-AF65-F5344CB8AC3E}">
        <p14:creationId xmlns:p14="http://schemas.microsoft.com/office/powerpoint/2010/main" val="26267821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That's why the standard advice is to store a </a:t>
            </a:r>
            <a:r>
              <a:rPr lang="en-US" sz="1200" b="1" kern="1200" dirty="0">
                <a:solidFill>
                  <a:schemeClr val="tx1"/>
                </a:solidFill>
                <a:effectLst/>
                <a:latin typeface="+mn-lt"/>
                <a:ea typeface="+mn-ea"/>
                <a:cs typeface="+mn-cs"/>
              </a:rPr>
              <a:t>hash of the password</a:t>
            </a:r>
            <a:r>
              <a:rPr lang="en-US" sz="1200" b="0" kern="1200" dirty="0">
                <a:solidFill>
                  <a:schemeClr val="tx1"/>
                </a:solidFill>
                <a:effectLst/>
                <a:latin typeface="+mn-lt"/>
                <a:ea typeface="+mn-ea"/>
                <a:cs typeface="+mn-cs"/>
              </a:rPr>
              <a:t> in the user database, not the password itself.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32</a:t>
            </a:fld>
            <a:endParaRPr lang="en-US"/>
          </a:p>
        </p:txBody>
      </p:sp>
    </p:spTree>
    <p:extLst>
      <p:ext uri="{BB962C8B-B14F-4D97-AF65-F5344CB8AC3E}">
        <p14:creationId xmlns:p14="http://schemas.microsoft.com/office/powerpoint/2010/main" val="173974224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When the web server receives the login request, it hashes the plaintext password submitted by the user…</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p>
          <a:p>
            <a:pPr marL="0" indent="0">
              <a:buFont typeface="Arial" panose="020B0604020202020204" pitchFamily="34" charset="0"/>
              <a:buNone/>
            </a:pPr>
            <a:r>
              <a:rPr lang="en-US" sz="1200" b="0" kern="1200" dirty="0">
                <a:solidFill>
                  <a:schemeClr val="tx1"/>
                </a:solidFill>
                <a:effectLst/>
                <a:latin typeface="+mn-lt"/>
                <a:ea typeface="+mn-ea"/>
                <a:cs typeface="+mn-cs"/>
              </a:rPr>
              <a:t>… and then searches the database for that result.</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It's the same steps as if the password were encrypted, but…</a:t>
            </a:r>
          </a:p>
          <a:p>
            <a:pPr marL="0" indent="0">
              <a:buFont typeface="Arial" panose="020B0604020202020204" pitchFamily="34" charset="0"/>
              <a:buNone/>
            </a:pPr>
            <a:br>
              <a:rPr lang="en-US" sz="1200" b="0"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 since hash values cannot be reversed, it's much harder for an attacker to extract the actual password.</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I’m over-simplifying things a little bit, and you should do some additional reading about salt and rainbow tables and stuff like that, but this simplified example is enough to illustrate how hash functions can convert a sensitive value into a less-sensitive value, and that's going to be a recurring theme in this talk.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33</a:t>
            </a:fld>
            <a:endParaRPr lang="en-US"/>
          </a:p>
        </p:txBody>
      </p:sp>
    </p:spTree>
    <p:extLst>
      <p:ext uri="{BB962C8B-B14F-4D97-AF65-F5344CB8AC3E}">
        <p14:creationId xmlns:p14="http://schemas.microsoft.com/office/powerpoint/2010/main" val="179078821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That covers how we authenticate the login form post itself, but what about the requests made afterwards?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After logging in, Alice submits her request for /foo/42.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How do we know this request is from the same person that just logged in?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34</a:t>
            </a:fld>
            <a:endParaRPr lang="en-US"/>
          </a:p>
        </p:txBody>
      </p:sp>
    </p:spTree>
    <p:extLst>
      <p:ext uri="{BB962C8B-B14F-4D97-AF65-F5344CB8AC3E}">
        <p14:creationId xmlns:p14="http://schemas.microsoft.com/office/powerpoint/2010/main" val="261638922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For an interactive website, you can use server-side sessions.</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User logs in, server creates a session, sends a cookie to the browser with the session ID, and the browser automatically resubmits that cookie back to the server on subsequent requests.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This is nice and easy because your web framework does everything for you.</a:t>
            </a:r>
          </a:p>
        </p:txBody>
      </p:sp>
      <p:sp>
        <p:nvSpPr>
          <p:cNvPr id="4" name="Slide Number Placeholder 3"/>
          <p:cNvSpPr>
            <a:spLocks noGrp="1"/>
          </p:cNvSpPr>
          <p:nvPr>
            <p:ph type="sldNum" sz="quarter" idx="10"/>
          </p:nvPr>
        </p:nvSpPr>
        <p:spPr/>
        <p:txBody>
          <a:bodyPr/>
          <a:lstStyle/>
          <a:p>
            <a:fld id="{89029652-62E7-43D6-83B5-097D7B7AA5D8}" type="slidenum">
              <a:rPr lang="en-US" smtClean="0"/>
              <a:t>35</a:t>
            </a:fld>
            <a:endParaRPr lang="en-US"/>
          </a:p>
        </p:txBody>
      </p:sp>
    </p:spTree>
    <p:extLst>
      <p:ext uri="{BB962C8B-B14F-4D97-AF65-F5344CB8AC3E}">
        <p14:creationId xmlns:p14="http://schemas.microsoft.com/office/powerpoint/2010/main" val="113998707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But what about computer-to-computer communication, like when one web app needs to call an API endpoint on another web app?</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We can't redirect to a login screen, because there's no one there to interact with it.</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36</a:t>
            </a:fld>
            <a:endParaRPr lang="en-US"/>
          </a:p>
        </p:txBody>
      </p:sp>
    </p:spTree>
    <p:extLst>
      <p:ext uri="{BB962C8B-B14F-4D97-AF65-F5344CB8AC3E}">
        <p14:creationId xmlns:p14="http://schemas.microsoft.com/office/powerpoint/2010/main" val="158963469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 next simplest thing you can use is called Basic Authentication.</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This is an Internet standard for sending credentials in an </a:t>
            </a:r>
            <a:r>
              <a:rPr lang="en-US" sz="1200" b="1" kern="1200" dirty="0">
                <a:solidFill>
                  <a:schemeClr val="tx1"/>
                </a:solidFill>
                <a:effectLst/>
                <a:latin typeface="+mn-lt"/>
                <a:ea typeface="+mn-ea"/>
                <a:cs typeface="+mn-cs"/>
              </a:rPr>
              <a:t>HTTP header</a:t>
            </a:r>
            <a:r>
              <a:rPr lang="en-US" sz="1200" b="0" kern="1200" dirty="0">
                <a:solidFill>
                  <a:schemeClr val="tx1"/>
                </a:solidFill>
                <a:effectLst/>
                <a:latin typeface="+mn-lt"/>
                <a:ea typeface="+mn-ea"/>
                <a:cs typeface="+mn-cs"/>
              </a:rPr>
              <a:t>, rather than in a form post.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p>
          <a:p>
            <a:pPr marL="0" indent="0">
              <a:buFont typeface="Arial" panose="020B0604020202020204" pitchFamily="34" charset="0"/>
              <a:buNone/>
            </a:pPr>
            <a:endParaRPr lang="en-US" sz="1200" b="1"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 name of the header is “Authorization”, which can be a bit misleading. There are a few different ways of using this header, but when its used like I'm describing here then it's being used for </a:t>
            </a:r>
            <a:r>
              <a:rPr lang="en-US" sz="1200" b="0" u="sng" kern="1200" dirty="0">
                <a:solidFill>
                  <a:schemeClr val="tx1"/>
                </a:solidFill>
                <a:effectLst/>
                <a:latin typeface="+mn-lt"/>
                <a:ea typeface="+mn-ea"/>
                <a:cs typeface="+mn-cs"/>
              </a:rPr>
              <a:t>authentication</a:t>
            </a:r>
            <a:r>
              <a:rPr lang="en-US" sz="1200" b="0" u="none" kern="1200" dirty="0">
                <a:solidFill>
                  <a:schemeClr val="tx1"/>
                </a:solidFill>
                <a:effectLst/>
                <a:latin typeface="+mn-lt"/>
                <a:ea typeface="+mn-ea"/>
                <a:cs typeface="+mn-cs"/>
              </a:rPr>
              <a:t>, not authorization.</a:t>
            </a: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37</a:t>
            </a:fld>
            <a:endParaRPr lang="en-US"/>
          </a:p>
        </p:txBody>
      </p:sp>
    </p:spTree>
    <p:extLst>
      <p:ext uri="{BB962C8B-B14F-4D97-AF65-F5344CB8AC3E}">
        <p14:creationId xmlns:p14="http://schemas.microsoft.com/office/powerpoint/2010/main" val="37402727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 value of the Authorization header consists of two pieces.</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 first is the </a:t>
            </a:r>
            <a:r>
              <a:rPr lang="en-US" sz="1200" b="1" kern="1200" dirty="0">
                <a:solidFill>
                  <a:schemeClr val="tx1"/>
                </a:solidFill>
                <a:effectLst/>
                <a:latin typeface="+mn-lt"/>
                <a:ea typeface="+mn-ea"/>
                <a:cs typeface="+mn-cs"/>
              </a:rPr>
              <a:t>scheme</a:t>
            </a:r>
            <a:r>
              <a:rPr lang="en-US" sz="1200" b="0" kern="1200" dirty="0">
                <a:solidFill>
                  <a:schemeClr val="tx1"/>
                </a:solidFill>
                <a:effectLst/>
                <a:latin typeface="+mn-lt"/>
                <a:ea typeface="+mn-ea"/>
                <a:cs typeface="+mn-cs"/>
              </a:rPr>
              <a:t> which tells us how to interpret the rest of the header value.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38</a:t>
            </a:fld>
            <a:endParaRPr lang="en-US"/>
          </a:p>
        </p:txBody>
      </p:sp>
    </p:spTree>
    <p:extLst>
      <p:ext uri="{BB962C8B-B14F-4D97-AF65-F5344CB8AC3E}">
        <p14:creationId xmlns:p14="http://schemas.microsoft.com/office/powerpoint/2010/main" val="78272068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For Basic auth, the rest of the value is a </a:t>
            </a:r>
            <a:r>
              <a:rPr lang="en-US" sz="1200" b="1" kern="1200" dirty="0">
                <a:solidFill>
                  <a:schemeClr val="tx1"/>
                </a:solidFill>
                <a:effectLst/>
                <a:latin typeface="+mn-lt"/>
                <a:ea typeface="+mn-ea"/>
                <a:cs typeface="+mn-cs"/>
              </a:rPr>
              <a:t>base64-encoded credential pair</a:t>
            </a:r>
            <a:r>
              <a:rPr lang="en-US" sz="1200" b="0" kern="1200" dirty="0">
                <a:solidFill>
                  <a:schemeClr val="tx1"/>
                </a:solidFill>
                <a:effectLst/>
                <a:latin typeface="+mn-lt"/>
                <a:ea typeface="+mn-ea"/>
                <a:cs typeface="+mn-cs"/>
              </a:rPr>
              <a:t>.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Let me show you how it works.</a:t>
            </a:r>
          </a:p>
        </p:txBody>
      </p:sp>
      <p:sp>
        <p:nvSpPr>
          <p:cNvPr id="4" name="Slide Number Placeholder 3"/>
          <p:cNvSpPr>
            <a:spLocks noGrp="1"/>
          </p:cNvSpPr>
          <p:nvPr>
            <p:ph type="sldNum" sz="quarter" idx="10"/>
          </p:nvPr>
        </p:nvSpPr>
        <p:spPr/>
        <p:txBody>
          <a:bodyPr/>
          <a:lstStyle/>
          <a:p>
            <a:fld id="{89029652-62E7-43D6-83B5-097D7B7AA5D8}" type="slidenum">
              <a:rPr lang="en-US" smtClean="0"/>
              <a:t>39</a:t>
            </a:fld>
            <a:endParaRPr lang="en-US"/>
          </a:p>
        </p:txBody>
      </p:sp>
    </p:spTree>
    <p:extLst>
      <p:ext uri="{BB962C8B-B14F-4D97-AF65-F5344CB8AC3E}">
        <p14:creationId xmlns:p14="http://schemas.microsoft.com/office/powerpoint/2010/main" val="1626760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 want to be clear about what this session is NOT.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First, I am not a security expert</a:t>
            </a:r>
            <a:r>
              <a:rPr lang="en-US" sz="1200" kern="1200" baseline="0" dirty="0">
                <a:solidFill>
                  <a:schemeClr val="tx1"/>
                </a:solidFill>
                <a:effectLst/>
                <a:latin typeface="+mn-lt"/>
                <a:ea typeface="+mn-ea"/>
                <a:cs typeface="+mn-cs"/>
              </a:rPr>
              <a:t> and </a:t>
            </a:r>
            <a:r>
              <a:rPr lang="en-US" sz="1200" kern="1200" dirty="0">
                <a:solidFill>
                  <a:schemeClr val="tx1"/>
                </a:solidFill>
                <a:effectLst/>
                <a:latin typeface="+mn-lt"/>
                <a:ea typeface="+mn-ea"/>
                <a:cs typeface="+mn-cs"/>
              </a:rPr>
              <a:t>this is not an advanced security session.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If you already know the difference between bearer tokens and signed requests, how to use JSON Web Tokens, or how </a:t>
            </a:r>
            <a:r>
              <a:rPr lang="en-US" sz="1200" kern="1200" dirty="0" err="1">
                <a:solidFill>
                  <a:schemeClr val="tx1"/>
                </a:solidFill>
                <a:effectLst/>
                <a:latin typeface="+mn-lt"/>
                <a:ea typeface="+mn-ea"/>
                <a:cs typeface="+mn-cs"/>
              </a:rPr>
              <a:t>Oauth</a:t>
            </a:r>
            <a:r>
              <a:rPr lang="en-US" sz="1200" kern="1200" dirty="0">
                <a:solidFill>
                  <a:schemeClr val="tx1"/>
                </a:solidFill>
                <a:effectLst/>
                <a:latin typeface="+mn-lt"/>
                <a:ea typeface="+mn-ea"/>
                <a:cs typeface="+mn-cs"/>
              </a:rPr>
              <a:t> compares to OpenID Connect, you may be in the wrong room.</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If you </a:t>
            </a:r>
            <a:r>
              <a:rPr lang="en-US" sz="1200" i="1" kern="1200" dirty="0">
                <a:solidFill>
                  <a:schemeClr val="tx1"/>
                </a:solidFill>
                <a:effectLst/>
                <a:latin typeface="+mn-lt"/>
                <a:ea typeface="+mn-ea"/>
                <a:cs typeface="+mn-cs"/>
              </a:rPr>
              <a:t>don't </a:t>
            </a:r>
            <a:r>
              <a:rPr lang="en-US" sz="1200" i="0" kern="1200" dirty="0">
                <a:solidFill>
                  <a:schemeClr val="tx1"/>
                </a:solidFill>
                <a:effectLst/>
                <a:latin typeface="+mn-lt"/>
                <a:ea typeface="+mn-ea"/>
                <a:cs typeface="+mn-cs"/>
              </a:rPr>
              <a:t>know those things, then stick around and find out!</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a:t>
            </a:fld>
            <a:endParaRPr lang="en-US"/>
          </a:p>
        </p:txBody>
      </p:sp>
    </p:spTree>
    <p:extLst>
      <p:ext uri="{BB962C8B-B14F-4D97-AF65-F5344CB8AC3E}">
        <p14:creationId xmlns:p14="http://schemas.microsoft.com/office/powerpoint/2010/main" val="3074510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 client </a:t>
            </a:r>
            <a:r>
              <a:rPr lang="en-US" sz="1200" b="1" kern="1200" dirty="0">
                <a:solidFill>
                  <a:schemeClr val="tx1"/>
                </a:solidFill>
                <a:effectLst/>
                <a:latin typeface="+mn-lt"/>
                <a:ea typeface="+mn-ea"/>
                <a:cs typeface="+mn-cs"/>
              </a:rPr>
              <a:t>still needs to know</a:t>
            </a:r>
            <a:r>
              <a:rPr lang="en-US" sz="1200" b="0" kern="1200" dirty="0">
                <a:solidFill>
                  <a:schemeClr val="tx1"/>
                </a:solidFill>
                <a:effectLst/>
                <a:latin typeface="+mn-lt"/>
                <a:ea typeface="+mn-ea"/>
                <a:cs typeface="+mn-cs"/>
              </a:rPr>
              <a:t> the username and password to use for authentication.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r>
              <a:rPr lang="en-US" sz="1200" b="0" kern="1200" dirty="0">
                <a:solidFill>
                  <a:schemeClr val="tx1"/>
                </a:solidFill>
                <a:effectLst/>
                <a:latin typeface="+mn-lt"/>
                <a:ea typeface="+mn-ea"/>
                <a:cs typeface="+mn-cs"/>
              </a:rPr>
              <a:t>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To make an authenticated request, the client concatenates those credentials together and Base64 encodes that string.</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 encoding process results in some string of gibberish, which…</a:t>
            </a: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40</a:t>
            </a:fld>
            <a:endParaRPr lang="en-US"/>
          </a:p>
        </p:txBody>
      </p:sp>
    </p:spTree>
    <p:extLst>
      <p:ext uri="{BB962C8B-B14F-4D97-AF65-F5344CB8AC3E}">
        <p14:creationId xmlns:p14="http://schemas.microsoft.com/office/powerpoint/2010/main" val="352314038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 is sent in the HTTP header.</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41</a:t>
            </a:fld>
            <a:endParaRPr lang="en-US"/>
          </a:p>
        </p:txBody>
      </p:sp>
    </p:spTree>
    <p:extLst>
      <p:ext uri="{BB962C8B-B14F-4D97-AF65-F5344CB8AC3E}">
        <p14:creationId xmlns:p14="http://schemas.microsoft.com/office/powerpoint/2010/main" val="296468586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 key thing to remember is that encoding </a:t>
            </a:r>
            <a:r>
              <a:rPr lang="en-US" sz="1200" b="1" kern="1200" dirty="0">
                <a:solidFill>
                  <a:schemeClr val="tx1"/>
                </a:solidFill>
                <a:effectLst/>
                <a:latin typeface="+mn-lt"/>
                <a:ea typeface="+mn-ea"/>
                <a:cs typeface="+mn-cs"/>
              </a:rPr>
              <a:t>isn’t encryption</a:t>
            </a:r>
            <a:r>
              <a:rPr lang="en-US" sz="1200" b="0" kern="1200" dirty="0">
                <a:solidFill>
                  <a:schemeClr val="tx1"/>
                </a:solidFill>
                <a:effectLst/>
                <a:latin typeface="+mn-lt"/>
                <a:ea typeface="+mn-ea"/>
                <a:cs typeface="+mn-cs"/>
              </a:rPr>
              <a:t> and encoding </a:t>
            </a:r>
            <a:r>
              <a:rPr lang="en-US" sz="1200" b="1" kern="1200" dirty="0">
                <a:solidFill>
                  <a:schemeClr val="tx1"/>
                </a:solidFill>
                <a:effectLst/>
                <a:latin typeface="+mn-lt"/>
                <a:ea typeface="+mn-ea"/>
                <a:cs typeface="+mn-cs"/>
              </a:rPr>
              <a:t>isn't hashing</a:t>
            </a:r>
            <a:r>
              <a:rPr lang="en-US" sz="1200" b="0" kern="1200" dirty="0">
                <a:solidFill>
                  <a:schemeClr val="tx1"/>
                </a:solidFill>
                <a:effectLst/>
                <a:latin typeface="+mn-lt"/>
                <a:ea typeface="+mn-ea"/>
                <a:cs typeface="+mn-cs"/>
              </a:rPr>
              <a:t>.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Unlike the hashed values we just talked about, this gibberish string is 100% reversible to the plain text credentials, no decryption key required.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Encoding is about making the string </a:t>
            </a:r>
            <a:r>
              <a:rPr lang="en-US" sz="1200" b="0" i="1" kern="1200" dirty="0">
                <a:solidFill>
                  <a:schemeClr val="tx1"/>
                </a:solidFill>
                <a:effectLst/>
                <a:latin typeface="+mn-lt"/>
                <a:ea typeface="+mn-ea"/>
                <a:cs typeface="+mn-cs"/>
              </a:rPr>
              <a:t>easier to transmit</a:t>
            </a:r>
            <a:r>
              <a:rPr lang="en-US" sz="1200" b="0" i="0" kern="1200" dirty="0">
                <a:solidFill>
                  <a:schemeClr val="tx1"/>
                </a:solidFill>
                <a:effectLst/>
                <a:latin typeface="+mn-lt"/>
                <a:ea typeface="+mn-ea"/>
                <a:cs typeface="+mn-cs"/>
              </a:rPr>
              <a:t>, it has nothing to do with actually </a:t>
            </a:r>
            <a:r>
              <a:rPr lang="en-US" sz="1200" b="0" i="1" kern="1200" dirty="0">
                <a:solidFill>
                  <a:schemeClr val="tx1"/>
                </a:solidFill>
                <a:effectLst/>
                <a:latin typeface="+mn-lt"/>
                <a:ea typeface="+mn-ea"/>
                <a:cs typeface="+mn-cs"/>
              </a:rPr>
              <a:t>securing </a:t>
            </a:r>
            <a:r>
              <a:rPr lang="en-US" sz="1200" b="0" i="0" kern="1200" dirty="0">
                <a:solidFill>
                  <a:schemeClr val="tx1"/>
                </a:solidFill>
                <a:effectLst/>
                <a:latin typeface="+mn-lt"/>
                <a:ea typeface="+mn-ea"/>
                <a:cs typeface="+mn-cs"/>
              </a:rPr>
              <a:t>the value.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Since the credentials are basically being passed as text, make sure you’re only sending them over a secure connection.</a:t>
            </a: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42</a:t>
            </a:fld>
            <a:endParaRPr lang="en-US"/>
          </a:p>
        </p:txBody>
      </p:sp>
    </p:spTree>
    <p:extLst>
      <p:ext uri="{BB962C8B-B14F-4D97-AF65-F5344CB8AC3E}">
        <p14:creationId xmlns:p14="http://schemas.microsoft.com/office/powerpoint/2010/main" val="389367141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 biggest drawback to Basic Auth is that it still requires knowledge of a password.</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And there's one big issue with using passwords for computer-to-computer communication.</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Namely,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43</a:t>
            </a:fld>
            <a:endParaRPr lang="en-US"/>
          </a:p>
        </p:txBody>
      </p:sp>
    </p:spTree>
    <p:extLst>
      <p:ext uri="{BB962C8B-B14F-4D97-AF65-F5344CB8AC3E}">
        <p14:creationId xmlns:p14="http://schemas.microsoft.com/office/powerpoint/2010/main" val="73087551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 passwords are the primary account credential.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They are the key to the user's entire kingdom.</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44</a:t>
            </a:fld>
            <a:endParaRPr lang="en-US"/>
          </a:p>
        </p:txBody>
      </p:sp>
    </p:spTree>
    <p:extLst>
      <p:ext uri="{BB962C8B-B14F-4D97-AF65-F5344CB8AC3E}">
        <p14:creationId xmlns:p14="http://schemas.microsoft.com/office/powerpoint/2010/main" val="273899989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If you forget to use TLS, or if TLS gets compromised, anyone eavesdropping on the network can extract the full account password from that header.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Let’s assume that this /foo/42 endpoint returns some very basic, non-sensitive data. We want to require authentication primarily so that we know who's calling the endpoint, maybe for rate limiting, but the contents returned from the API aren't terribly private.</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It would be bad practice to require the </a:t>
            </a:r>
            <a:r>
              <a:rPr lang="en-US" sz="1200" b="1" kern="1200" dirty="0">
                <a:solidFill>
                  <a:schemeClr val="tx1"/>
                </a:solidFill>
                <a:effectLst/>
                <a:latin typeface="+mn-lt"/>
                <a:ea typeface="+mn-ea"/>
                <a:cs typeface="+mn-cs"/>
              </a:rPr>
              <a:t>primary account credential</a:t>
            </a:r>
            <a:r>
              <a:rPr lang="en-US" sz="1200" b="0" kern="1200" dirty="0">
                <a:solidFill>
                  <a:schemeClr val="tx1"/>
                </a:solidFill>
                <a:effectLst/>
                <a:latin typeface="+mn-lt"/>
                <a:ea typeface="+mn-ea"/>
                <a:cs typeface="+mn-cs"/>
              </a:rPr>
              <a:t> in order to access this relatively </a:t>
            </a:r>
            <a:r>
              <a:rPr lang="en-US" sz="1200" b="1" kern="1200" dirty="0">
                <a:solidFill>
                  <a:schemeClr val="tx1"/>
                </a:solidFill>
                <a:effectLst/>
                <a:latin typeface="+mn-lt"/>
                <a:ea typeface="+mn-ea"/>
                <a:cs typeface="+mn-cs"/>
              </a:rPr>
              <a:t>unprivileged info</a:t>
            </a:r>
            <a:r>
              <a:rPr lang="en-US" sz="1200" b="0" kern="1200" dirty="0">
                <a:solidFill>
                  <a:schemeClr val="tx1"/>
                </a:solidFill>
                <a:effectLst/>
                <a:latin typeface="+mn-lt"/>
                <a:ea typeface="+mn-ea"/>
                <a:cs typeface="+mn-cs"/>
              </a:rPr>
              <a:t>, because the risk of losing that credential far outweighs the value of securing the endpoint.</a:t>
            </a:r>
          </a:p>
        </p:txBody>
      </p:sp>
      <p:sp>
        <p:nvSpPr>
          <p:cNvPr id="4" name="Slide Number Placeholder 3"/>
          <p:cNvSpPr>
            <a:spLocks noGrp="1"/>
          </p:cNvSpPr>
          <p:nvPr>
            <p:ph type="sldNum" sz="quarter" idx="10"/>
          </p:nvPr>
        </p:nvSpPr>
        <p:spPr/>
        <p:txBody>
          <a:bodyPr/>
          <a:lstStyle/>
          <a:p>
            <a:fld id="{89029652-62E7-43D6-83B5-097D7B7AA5D8}" type="slidenum">
              <a:rPr lang="en-US" smtClean="0"/>
              <a:t>45</a:t>
            </a:fld>
            <a:endParaRPr lang="en-US"/>
          </a:p>
        </p:txBody>
      </p:sp>
    </p:spTree>
    <p:extLst>
      <p:ext uri="{BB962C8B-B14F-4D97-AF65-F5344CB8AC3E}">
        <p14:creationId xmlns:p14="http://schemas.microsoft.com/office/powerpoint/2010/main" val="419962986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Instead of using full account passwords, consider using </a:t>
            </a:r>
            <a:r>
              <a:rPr lang="en-US" sz="1200" b="1" kern="1200" dirty="0">
                <a:solidFill>
                  <a:schemeClr val="tx1"/>
                </a:solidFill>
                <a:effectLst/>
                <a:latin typeface="+mn-lt"/>
                <a:ea typeface="+mn-ea"/>
                <a:cs typeface="+mn-cs"/>
              </a:rPr>
              <a:t>API Keys</a:t>
            </a:r>
            <a:r>
              <a:rPr lang="en-US" sz="1200" b="0" kern="1200" dirty="0">
                <a:solidFill>
                  <a:schemeClr val="tx1"/>
                </a:solidFill>
                <a:effectLst/>
                <a:latin typeface="+mn-lt"/>
                <a:ea typeface="+mn-ea"/>
                <a:cs typeface="+mn-cs"/>
              </a:rPr>
              <a:t> as a sort of </a:t>
            </a:r>
            <a:r>
              <a:rPr lang="en-US" sz="1200" b="1" kern="1200" dirty="0">
                <a:solidFill>
                  <a:schemeClr val="tx1"/>
                </a:solidFill>
                <a:effectLst/>
                <a:latin typeface="+mn-lt"/>
                <a:ea typeface="+mn-ea"/>
                <a:cs typeface="+mn-cs"/>
              </a:rPr>
              <a:t>limited-privilege</a:t>
            </a:r>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usage-specific</a:t>
            </a:r>
            <a:r>
              <a:rPr lang="en-US" sz="1200" b="0" kern="1200" dirty="0">
                <a:solidFill>
                  <a:schemeClr val="tx1"/>
                </a:solidFill>
                <a:effectLst/>
                <a:latin typeface="+mn-lt"/>
                <a:ea typeface="+mn-ea"/>
                <a:cs typeface="+mn-cs"/>
              </a:rPr>
              <a:t> password.</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46</a:t>
            </a:fld>
            <a:endParaRPr lang="en-US"/>
          </a:p>
        </p:txBody>
      </p:sp>
    </p:spTree>
    <p:extLst>
      <p:ext uri="{BB962C8B-B14F-4D97-AF65-F5344CB8AC3E}">
        <p14:creationId xmlns:p14="http://schemas.microsoft.com/office/powerpoint/2010/main" val="195705765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For example, lets say that our app integrates with multiple 3</a:t>
            </a:r>
            <a:r>
              <a:rPr lang="en-US" sz="1200" b="0" kern="1200" baseline="30000" dirty="0">
                <a:solidFill>
                  <a:schemeClr val="tx1"/>
                </a:solidFill>
                <a:effectLst/>
                <a:latin typeface="+mn-lt"/>
                <a:ea typeface="+mn-ea"/>
                <a:cs typeface="+mn-cs"/>
              </a:rPr>
              <a:t>rd</a:t>
            </a:r>
            <a:r>
              <a:rPr lang="en-US" sz="1200" b="0" kern="1200" dirty="0">
                <a:solidFill>
                  <a:schemeClr val="tx1"/>
                </a:solidFill>
                <a:effectLst/>
                <a:latin typeface="+mn-lt"/>
                <a:ea typeface="+mn-ea"/>
                <a:cs typeface="+mn-cs"/>
              </a:rPr>
              <a:t> party applications.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Instead of using her account password for all of those integrations, Alice could create separate credentials for each service.</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someone hacks one of those integrations, that's all they get access to; they can't use the hacked credential to access one of the other integrations.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Additionally, neither of those usage-specific credentials allow an attacker to </a:t>
            </a:r>
            <a:r>
              <a:rPr lang="en-US" sz="1200" b="0" i="1" kern="1200" dirty="0">
                <a:solidFill>
                  <a:schemeClr val="tx1"/>
                </a:solidFill>
                <a:effectLst/>
                <a:latin typeface="+mn-lt"/>
                <a:ea typeface="+mn-ea"/>
                <a:cs typeface="+mn-cs"/>
              </a:rPr>
              <a:t>actually log in to her account</a:t>
            </a:r>
            <a:r>
              <a:rPr lang="en-US" sz="1200" b="0" i="0" kern="1200" dirty="0">
                <a:solidFill>
                  <a:schemeClr val="tx1"/>
                </a:solidFill>
                <a:effectLst/>
                <a:latin typeface="+mn-lt"/>
                <a:ea typeface="+mn-ea"/>
                <a:cs typeface="+mn-cs"/>
              </a:rPr>
              <a: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47</a:t>
            </a:fld>
            <a:endParaRPr lang="en-US"/>
          </a:p>
        </p:txBody>
      </p:sp>
    </p:spTree>
    <p:extLst>
      <p:ext uri="{BB962C8B-B14F-4D97-AF65-F5344CB8AC3E}">
        <p14:creationId xmlns:p14="http://schemas.microsoft.com/office/powerpoint/2010/main" val="352585841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There are two ways to do this. </a:t>
            </a:r>
            <a:r>
              <a:rPr lang="en-US" sz="1200" b="0" i="0" kern="1200" dirty="0">
                <a:solidFill>
                  <a:schemeClr val="tx1"/>
                </a:solidFill>
                <a:effectLst/>
                <a:latin typeface="+mn-lt"/>
                <a:ea typeface="+mn-ea"/>
                <a:cs typeface="+mn-cs"/>
              </a:rPr>
              <a:t>One way is to pass the API key as a </a:t>
            </a:r>
            <a:r>
              <a:rPr lang="en-US" sz="1200" b="1" i="0" kern="1200" dirty="0">
                <a:solidFill>
                  <a:schemeClr val="tx1"/>
                </a:solidFill>
                <a:effectLst/>
                <a:latin typeface="+mn-lt"/>
                <a:ea typeface="+mn-ea"/>
                <a:cs typeface="+mn-cs"/>
              </a:rPr>
              <a:t>bearer token</a:t>
            </a:r>
            <a:r>
              <a:rPr lang="en-US" sz="1200" b="0" i="0" kern="1200" dirty="0">
                <a:solidFill>
                  <a:schemeClr val="tx1"/>
                </a:solidFill>
                <a:effectLst/>
                <a:latin typeface="+mn-lt"/>
                <a:ea typeface="+mn-ea"/>
                <a:cs typeface="+mn-cs"/>
              </a:rPr>
              <a:t> in an HTTP header.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r>
              <a:rPr lang="en-US" sz="1200" b="0" i="0" kern="1200" dirty="0">
                <a:solidFill>
                  <a:schemeClr val="tx1"/>
                </a:solidFill>
                <a:effectLst/>
                <a:latin typeface="+mn-lt"/>
                <a:ea typeface="+mn-ea"/>
                <a:cs typeface="+mn-cs"/>
              </a:rPr>
              <a:t> </a:t>
            </a: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Bearer tokens are like cash: they aren't restricted in any way, so anyone that has that token is allowed to use it and will authenticate as the owner of the token.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They are easy to use, but there’s nothing to prevent someone from using those tokens if they get access to them.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48</a:t>
            </a:fld>
            <a:endParaRPr lang="en-US"/>
          </a:p>
        </p:txBody>
      </p:sp>
    </p:spTree>
    <p:extLst>
      <p:ext uri="{BB962C8B-B14F-4D97-AF65-F5344CB8AC3E}">
        <p14:creationId xmlns:p14="http://schemas.microsoft.com/office/powerpoint/2010/main" val="307822402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There's no specific format governing what an API Key looks like, but the set of possible values has to be large enough to prevent brute-force attacks. Some sort of GUID is usually a good starting point.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49</a:t>
            </a:fld>
            <a:endParaRPr lang="en-US"/>
          </a:p>
        </p:txBody>
      </p:sp>
    </p:spTree>
    <p:extLst>
      <p:ext uri="{BB962C8B-B14F-4D97-AF65-F5344CB8AC3E}">
        <p14:creationId xmlns:p14="http://schemas.microsoft.com/office/powerpoint/2010/main" val="16322942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Second, I am not going to show you any </a:t>
            </a:r>
            <a:r>
              <a:rPr lang="en-US" sz="1200" i="1" kern="1200" dirty="0">
                <a:solidFill>
                  <a:schemeClr val="tx1"/>
                </a:solidFill>
                <a:effectLst/>
                <a:latin typeface="+mn-lt"/>
                <a:ea typeface="+mn-ea"/>
                <a:cs typeface="+mn-cs"/>
              </a:rPr>
              <a:t>code </a:t>
            </a:r>
            <a:r>
              <a:rPr lang="en-US" sz="1200" i="0" kern="1200" dirty="0">
                <a:solidFill>
                  <a:schemeClr val="tx1"/>
                </a:solidFill>
                <a:effectLst/>
                <a:latin typeface="+mn-lt"/>
                <a:ea typeface="+mn-ea"/>
                <a:cs typeface="+mn-cs"/>
              </a:rPr>
              <a:t>or step-by-step instructions for implementing these things</a:t>
            </a:r>
            <a:r>
              <a:rPr lang="en-US" sz="1200" kern="1200" dirty="0">
                <a:solidFill>
                  <a:schemeClr val="tx1"/>
                </a:solidFill>
                <a:effectLst/>
                <a:latin typeface="+mn-lt"/>
                <a:ea typeface="+mn-ea"/>
                <a:cs typeface="+mn-cs"/>
              </a:rPr>
              <a:t>.</a:t>
            </a:r>
            <a:endParaRPr lang="en-US" sz="1200" i="0" kern="1200" dirty="0">
              <a:solidFill>
                <a:schemeClr val="tx1"/>
              </a:solidFill>
              <a:effectLst/>
              <a:latin typeface="+mn-lt"/>
              <a:ea typeface="+mn-ea"/>
              <a:cs typeface="+mn-cs"/>
            </a:endParaRPr>
          </a:p>
          <a:p>
            <a:endParaRPr lang="en-US" sz="1200" i="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fact, there is stuff</a:t>
            </a:r>
            <a:r>
              <a:rPr lang="en-US" sz="1200" kern="1200" baseline="0" dirty="0">
                <a:solidFill>
                  <a:schemeClr val="tx1"/>
                </a:solidFill>
                <a:effectLst/>
                <a:latin typeface="+mn-lt"/>
                <a:ea typeface="+mn-ea"/>
                <a:cs typeface="+mn-cs"/>
              </a:rPr>
              <a:t> in this talk that </a:t>
            </a:r>
            <a:r>
              <a:rPr lang="en-US" sz="1200" kern="1200" dirty="0">
                <a:solidFill>
                  <a:schemeClr val="tx1"/>
                </a:solidFill>
                <a:effectLst/>
                <a:latin typeface="+mn-lt"/>
                <a:ea typeface="+mn-ea"/>
                <a:cs typeface="+mn-cs"/>
              </a:rPr>
              <a:t>I have no direct hands on experience with.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I’ve never written any </a:t>
            </a:r>
            <a:r>
              <a:rPr lang="en-US" sz="1200" kern="1200" dirty="0" err="1">
                <a:solidFill>
                  <a:schemeClr val="tx1"/>
                </a:solidFill>
                <a:effectLst/>
                <a:latin typeface="+mn-lt"/>
                <a:ea typeface="+mn-ea"/>
                <a:cs typeface="+mn-cs"/>
              </a:rPr>
              <a:t>oAuth</a:t>
            </a:r>
            <a:r>
              <a:rPr lang="en-US" sz="1200" kern="1200" dirty="0">
                <a:solidFill>
                  <a:schemeClr val="tx1"/>
                </a:solidFill>
                <a:effectLst/>
                <a:latin typeface="+mn-lt"/>
                <a:ea typeface="+mn-ea"/>
                <a:cs typeface="+mn-cs"/>
              </a:rPr>
              <a:t> code myself,</a:t>
            </a:r>
            <a:r>
              <a:rPr lang="en-US" sz="1200" kern="1200" baseline="0" dirty="0">
                <a:solidFill>
                  <a:schemeClr val="tx1"/>
                </a:solidFill>
                <a:effectLst/>
                <a:latin typeface="+mn-lt"/>
                <a:ea typeface="+mn-ea"/>
                <a:cs typeface="+mn-cs"/>
              </a:rPr>
              <a:t> so you'd be very disappointed if I tried to get that low level.</a:t>
            </a:r>
          </a:p>
          <a:p>
            <a:endParaRPr lang="en-US" sz="1200" kern="1200" baseline="0" dirty="0">
              <a:solidFill>
                <a:schemeClr val="tx1"/>
              </a:solidFill>
              <a:effectLst/>
              <a:latin typeface="+mn-lt"/>
              <a:ea typeface="+mn-ea"/>
              <a:cs typeface="+mn-cs"/>
            </a:endParaRPr>
          </a:p>
          <a:p>
            <a:endParaRPr lang="en-US" sz="1200" kern="1200" baseline="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a:t>
            </a:fld>
            <a:endParaRPr lang="en-US"/>
          </a:p>
        </p:txBody>
      </p:sp>
    </p:spTree>
    <p:extLst>
      <p:ext uri="{BB962C8B-B14F-4D97-AF65-F5344CB8AC3E}">
        <p14:creationId xmlns:p14="http://schemas.microsoft.com/office/powerpoint/2010/main" val="269105093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You </a:t>
            </a:r>
            <a:r>
              <a:rPr lang="en-US" sz="1200" b="0" i="1" kern="1200" dirty="0">
                <a:solidFill>
                  <a:schemeClr val="tx1"/>
                </a:solidFill>
                <a:effectLst/>
                <a:latin typeface="+mn-lt"/>
                <a:ea typeface="+mn-ea"/>
                <a:cs typeface="+mn-cs"/>
              </a:rPr>
              <a:t>could </a:t>
            </a:r>
            <a:r>
              <a:rPr lang="en-US" sz="1200" b="0" i="0" kern="1200" dirty="0">
                <a:solidFill>
                  <a:schemeClr val="tx1"/>
                </a:solidFill>
                <a:effectLst/>
                <a:latin typeface="+mn-lt"/>
                <a:ea typeface="+mn-ea"/>
                <a:cs typeface="+mn-cs"/>
              </a:rPr>
              <a:t>pass API keys as </a:t>
            </a:r>
            <a:r>
              <a:rPr lang="en-US" sz="1200" b="0" i="0" kern="1200" dirty="0" err="1">
                <a:solidFill>
                  <a:schemeClr val="tx1"/>
                </a:solidFill>
                <a:effectLst/>
                <a:latin typeface="+mn-lt"/>
                <a:ea typeface="+mn-ea"/>
                <a:cs typeface="+mn-cs"/>
              </a:rPr>
              <a:t>querystring</a:t>
            </a:r>
            <a:r>
              <a:rPr lang="en-US" sz="1200" b="0" i="0" kern="1200" dirty="0">
                <a:solidFill>
                  <a:schemeClr val="tx1"/>
                </a:solidFill>
                <a:effectLst/>
                <a:latin typeface="+mn-lt"/>
                <a:ea typeface="+mn-ea"/>
                <a:cs typeface="+mn-cs"/>
              </a:rPr>
              <a:t> parameters too, but if you do then they will likely end up in your web server log files.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You wouldn't normally want your user </a:t>
            </a:r>
            <a:r>
              <a:rPr lang="en-US" sz="1200" b="0" i="1" kern="1200" dirty="0">
                <a:solidFill>
                  <a:schemeClr val="tx1"/>
                </a:solidFill>
                <a:effectLst/>
                <a:latin typeface="+mn-lt"/>
                <a:ea typeface="+mn-ea"/>
                <a:cs typeface="+mn-cs"/>
              </a:rPr>
              <a:t>passwords </a:t>
            </a:r>
            <a:r>
              <a:rPr lang="en-US" sz="1200" b="0" i="0" kern="1200" dirty="0">
                <a:solidFill>
                  <a:schemeClr val="tx1"/>
                </a:solidFill>
                <a:effectLst/>
                <a:latin typeface="+mn-lt"/>
                <a:ea typeface="+mn-ea"/>
                <a:cs typeface="+mn-cs"/>
              </a:rPr>
              <a:t>to show up in your log files, and in this case the API Key is effectively a password, so it's generally worth the effort to use headers instead.</a:t>
            </a:r>
          </a:p>
        </p:txBody>
      </p:sp>
      <p:sp>
        <p:nvSpPr>
          <p:cNvPr id="4" name="Slide Number Placeholder 3"/>
          <p:cNvSpPr>
            <a:spLocks noGrp="1"/>
          </p:cNvSpPr>
          <p:nvPr>
            <p:ph type="sldNum" sz="quarter" idx="10"/>
          </p:nvPr>
        </p:nvSpPr>
        <p:spPr/>
        <p:txBody>
          <a:bodyPr/>
          <a:lstStyle/>
          <a:p>
            <a:fld id="{89029652-62E7-43D6-83B5-097D7B7AA5D8}" type="slidenum">
              <a:rPr lang="en-US" smtClean="0"/>
              <a:t>50</a:t>
            </a:fld>
            <a:endParaRPr lang="en-US"/>
          </a:p>
        </p:txBody>
      </p:sp>
    </p:spTree>
    <p:extLst>
      <p:ext uri="{BB962C8B-B14F-4D97-AF65-F5344CB8AC3E}">
        <p14:creationId xmlns:p14="http://schemas.microsoft.com/office/powerpoint/2010/main" val="19558078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other way of using API keys doesn't require sending them over the wire at all.</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technique is called </a:t>
            </a:r>
            <a:r>
              <a:rPr lang="en-US" sz="1200" b="1" i="0" kern="1200" dirty="0">
                <a:solidFill>
                  <a:schemeClr val="tx1"/>
                </a:solidFill>
                <a:effectLst/>
                <a:latin typeface="+mn-lt"/>
                <a:ea typeface="+mn-ea"/>
                <a:cs typeface="+mn-cs"/>
              </a:rPr>
              <a:t>signing</a:t>
            </a:r>
            <a:r>
              <a:rPr lang="en-US" sz="1200" b="0" i="0" kern="1200" dirty="0">
                <a:solidFill>
                  <a:schemeClr val="tx1"/>
                </a:solidFill>
                <a:effectLst/>
                <a:latin typeface="+mn-lt"/>
                <a:ea typeface="+mn-ea"/>
                <a:cs typeface="+mn-cs"/>
              </a:rPr>
              <a:t> the request and it uses the API key plus a hash function to create a </a:t>
            </a:r>
            <a:r>
              <a:rPr lang="en-US" sz="1200" b="1" i="0" kern="1200" dirty="0">
                <a:solidFill>
                  <a:schemeClr val="tx1"/>
                </a:solidFill>
                <a:effectLst/>
                <a:latin typeface="+mn-lt"/>
                <a:ea typeface="+mn-ea"/>
                <a:cs typeface="+mn-cs"/>
              </a:rPr>
              <a:t>cryptographic signature</a:t>
            </a:r>
            <a:r>
              <a:rPr lang="en-US" sz="1200" b="0" i="0" kern="1200" dirty="0">
                <a:solidFill>
                  <a:schemeClr val="tx1"/>
                </a:solidFill>
                <a:effectLst/>
                <a:latin typeface="+mn-lt"/>
                <a:ea typeface="+mn-ea"/>
                <a:cs typeface="+mn-cs"/>
              </a:rPr>
              <a:t> for the request.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 sounds kind of </a:t>
            </a:r>
            <a:r>
              <a:rPr lang="en-US" sz="1200" b="0" i="0" kern="1200" dirty="0" err="1">
                <a:solidFill>
                  <a:schemeClr val="tx1"/>
                </a:solidFill>
                <a:effectLst/>
                <a:latin typeface="+mn-lt"/>
                <a:ea typeface="+mn-ea"/>
                <a:cs typeface="+mn-cs"/>
              </a:rPr>
              <a:t>mathy</a:t>
            </a:r>
            <a:r>
              <a:rPr lang="en-US" sz="1200" b="0" i="0" kern="1200" dirty="0">
                <a:solidFill>
                  <a:schemeClr val="tx1"/>
                </a:solidFill>
                <a:effectLst/>
                <a:latin typeface="+mn-lt"/>
                <a:ea typeface="+mn-ea"/>
                <a:cs typeface="+mn-cs"/>
              </a:rPr>
              <a:t> and complex, but it's really not.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Here's how it works:</a:t>
            </a:r>
          </a:p>
        </p:txBody>
      </p:sp>
      <p:sp>
        <p:nvSpPr>
          <p:cNvPr id="4" name="Slide Number Placeholder 3"/>
          <p:cNvSpPr>
            <a:spLocks noGrp="1"/>
          </p:cNvSpPr>
          <p:nvPr>
            <p:ph type="sldNum" sz="quarter" idx="10"/>
          </p:nvPr>
        </p:nvSpPr>
        <p:spPr/>
        <p:txBody>
          <a:bodyPr/>
          <a:lstStyle/>
          <a:p>
            <a:fld id="{89029652-62E7-43D6-83B5-097D7B7AA5D8}" type="slidenum">
              <a:rPr lang="en-US" smtClean="0"/>
              <a:t>51</a:t>
            </a:fld>
            <a:endParaRPr lang="en-US"/>
          </a:p>
        </p:txBody>
      </p:sp>
    </p:spTree>
    <p:extLst>
      <p:ext uri="{BB962C8B-B14F-4D97-AF65-F5344CB8AC3E}">
        <p14:creationId xmlns:p14="http://schemas.microsoft.com/office/powerpoint/2010/main" val="419429126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client still has to know the secret value, in this case the API Key. We're still talking about "something you know" authentication factors.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When it's ready to make an authenticated request, the client first prepares the "message" that it's going to send to the server. Typically this is the URL it's going to request plus any </a:t>
            </a:r>
            <a:r>
              <a:rPr lang="en-US" sz="1200" b="0" i="0" kern="1200" dirty="0" err="1">
                <a:solidFill>
                  <a:schemeClr val="tx1"/>
                </a:solidFill>
                <a:effectLst/>
                <a:latin typeface="+mn-lt"/>
                <a:ea typeface="+mn-ea"/>
                <a:cs typeface="+mn-cs"/>
              </a:rPr>
              <a:t>querystring</a:t>
            </a:r>
            <a:r>
              <a:rPr lang="en-US" sz="1200" b="0" i="0" kern="1200" dirty="0">
                <a:solidFill>
                  <a:schemeClr val="tx1"/>
                </a:solidFill>
                <a:effectLst/>
                <a:latin typeface="+mn-lt"/>
                <a:ea typeface="+mn-ea"/>
                <a:cs typeface="+mn-cs"/>
              </a:rPr>
              <a:t> or form parameters.</a:t>
            </a:r>
          </a:p>
        </p:txBody>
      </p:sp>
      <p:sp>
        <p:nvSpPr>
          <p:cNvPr id="4" name="Slide Number Placeholder 3"/>
          <p:cNvSpPr>
            <a:spLocks noGrp="1"/>
          </p:cNvSpPr>
          <p:nvPr>
            <p:ph type="sldNum" sz="quarter" idx="10"/>
          </p:nvPr>
        </p:nvSpPr>
        <p:spPr/>
        <p:txBody>
          <a:bodyPr/>
          <a:lstStyle/>
          <a:p>
            <a:fld id="{89029652-62E7-43D6-83B5-097D7B7AA5D8}" type="slidenum">
              <a:rPr lang="en-US" smtClean="0"/>
              <a:t>52</a:t>
            </a:fld>
            <a:endParaRPr lang="en-US"/>
          </a:p>
        </p:txBody>
      </p:sp>
    </p:spTree>
    <p:extLst>
      <p:ext uri="{BB962C8B-B14F-4D97-AF65-F5344CB8AC3E}">
        <p14:creationId xmlns:p14="http://schemas.microsoft.com/office/powerpoint/2010/main" val="411637303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It then concatenates that message with the </a:t>
            </a:r>
            <a:r>
              <a:rPr lang="en-US" sz="1200" b="1" i="0" kern="1200" dirty="0">
                <a:solidFill>
                  <a:schemeClr val="tx1"/>
                </a:solidFill>
                <a:effectLst/>
                <a:latin typeface="+mn-lt"/>
                <a:ea typeface="+mn-ea"/>
                <a:cs typeface="+mn-cs"/>
              </a:rPr>
              <a:t>user-specific</a:t>
            </a:r>
            <a:r>
              <a:rPr lang="en-US" sz="1200" b="0" i="0" kern="1200" dirty="0">
                <a:solidFill>
                  <a:schemeClr val="tx1"/>
                </a:solidFill>
                <a:effectLst/>
                <a:latin typeface="+mn-lt"/>
                <a:ea typeface="+mn-ea"/>
                <a:cs typeface="+mn-cs"/>
              </a:rPr>
              <a:t> API Key, creating a string that's unique to that user's request for that specific URL.</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Any other user accessing the same URL will generate a different string because they will have their own API key.</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53</a:t>
            </a:fld>
            <a:endParaRPr lang="en-US"/>
          </a:p>
        </p:txBody>
      </p:sp>
    </p:spTree>
    <p:extLst>
      <p:ext uri="{BB962C8B-B14F-4D97-AF65-F5344CB8AC3E}">
        <p14:creationId xmlns:p14="http://schemas.microsoft.com/office/powerpoint/2010/main" val="218841192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client then runs that string through a hashing function, which…</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54</a:t>
            </a:fld>
            <a:endParaRPr lang="en-US"/>
          </a:p>
        </p:txBody>
      </p:sp>
    </p:spTree>
    <p:extLst>
      <p:ext uri="{BB962C8B-B14F-4D97-AF65-F5344CB8AC3E}">
        <p14:creationId xmlns:p14="http://schemas.microsoft.com/office/powerpoint/2010/main" val="32594602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results in a unique signature for this request.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string being hashed is unique to Alice's request for this URL, and since hash functions return a unique output for every unique input, no other client will generate this signature unless it's using Alice's API Key to request this exact URL.</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55</a:t>
            </a:fld>
            <a:endParaRPr lang="en-US"/>
          </a:p>
        </p:txBody>
      </p:sp>
    </p:spTree>
    <p:extLst>
      <p:ext uri="{BB962C8B-B14F-4D97-AF65-F5344CB8AC3E}">
        <p14:creationId xmlns:p14="http://schemas.microsoft.com/office/powerpoint/2010/main" val="93504274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Finally, the client then submits its request to the server, sending that signature in an HTTP header.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You'll notice that the API Key itself </a:t>
            </a:r>
            <a:r>
              <a:rPr lang="en-US" sz="1200" b="0" i="1" kern="1200" dirty="0">
                <a:solidFill>
                  <a:schemeClr val="tx1"/>
                </a:solidFill>
                <a:effectLst/>
                <a:latin typeface="+mn-lt"/>
                <a:ea typeface="+mn-ea"/>
                <a:cs typeface="+mn-cs"/>
              </a:rPr>
              <a:t>is not included in the request</a:t>
            </a:r>
            <a:r>
              <a:rPr lang="en-US" sz="1200" b="0" i="0" kern="1200" dirty="0">
                <a:solidFill>
                  <a:schemeClr val="tx1"/>
                </a:solidFill>
                <a:effectLst/>
                <a:latin typeface="+mn-lt"/>
                <a:ea typeface="+mn-ea"/>
                <a:cs typeface="+mn-cs"/>
              </a:rPr>
              <a:t>. It was used to create the signature, but hash values cannot be reversed, so anyone who captures this request off the network will be unable to extract the API key from it.</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56</a:t>
            </a:fld>
            <a:endParaRPr lang="en-US"/>
          </a:p>
        </p:txBody>
      </p:sp>
    </p:spTree>
    <p:extLst>
      <p:ext uri="{BB962C8B-B14F-4D97-AF65-F5344CB8AC3E}">
        <p14:creationId xmlns:p14="http://schemas.microsoft.com/office/powerpoint/2010/main" val="79534073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Signing requests also protects them against man-in-the-middle attacks.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Let's say this bad guy has infiltrated some part of the Internet that this request goes through</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He wants to….</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change </a:t>
            </a:r>
            <a:r>
              <a:rPr lang="en-US" sz="1200" b="0" i="0" kern="1200" dirty="0">
                <a:solidFill>
                  <a:schemeClr val="tx1"/>
                </a:solidFill>
                <a:effectLst/>
                <a:latin typeface="+mn-lt"/>
                <a:ea typeface="+mn-ea"/>
                <a:cs typeface="+mn-cs"/>
              </a:rPr>
              <a:t>one of those parameter values so that the server receives a </a:t>
            </a:r>
            <a:r>
              <a:rPr lang="en-US" sz="1200" b="0" i="1" kern="1200" dirty="0">
                <a:solidFill>
                  <a:schemeClr val="tx1"/>
                </a:solidFill>
                <a:effectLst/>
                <a:latin typeface="+mn-lt"/>
                <a:ea typeface="+mn-ea"/>
                <a:cs typeface="+mn-cs"/>
              </a:rPr>
              <a:t>different </a:t>
            </a:r>
            <a:r>
              <a:rPr lang="en-US" sz="1200" b="0" i="0" kern="1200" dirty="0">
                <a:solidFill>
                  <a:schemeClr val="tx1"/>
                </a:solidFill>
                <a:effectLst/>
                <a:latin typeface="+mn-lt"/>
                <a:ea typeface="+mn-ea"/>
                <a:cs typeface="+mn-cs"/>
              </a:rPr>
              <a:t>request than what the client sent.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 real world example would be Alice trying to transfer money to a friend; if an attacker can replace the target account number with his own account number, he could potentially trick the server into sending the money to him instead.</a:t>
            </a:r>
          </a:p>
        </p:txBody>
      </p:sp>
      <p:sp>
        <p:nvSpPr>
          <p:cNvPr id="4" name="Slide Number Placeholder 3"/>
          <p:cNvSpPr>
            <a:spLocks noGrp="1"/>
          </p:cNvSpPr>
          <p:nvPr>
            <p:ph type="sldNum" sz="quarter" idx="10"/>
          </p:nvPr>
        </p:nvSpPr>
        <p:spPr/>
        <p:txBody>
          <a:bodyPr/>
          <a:lstStyle/>
          <a:p>
            <a:fld id="{89029652-62E7-43D6-83B5-097D7B7AA5D8}" type="slidenum">
              <a:rPr lang="en-US" smtClean="0"/>
              <a:t>57</a:t>
            </a:fld>
            <a:endParaRPr lang="en-US"/>
          </a:p>
        </p:txBody>
      </p:sp>
    </p:spTree>
    <p:extLst>
      <p:ext uri="{BB962C8B-B14F-4D97-AF65-F5344CB8AC3E}">
        <p14:creationId xmlns:p14="http://schemas.microsoft.com/office/powerpoint/2010/main" val="188024762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But if the requests are signed, then this man in the middle attack won't work.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That's because, when the server receives the request, the first thing it does is </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…look up Alice's API key.</a:t>
            </a:r>
          </a:p>
        </p:txBody>
      </p:sp>
      <p:sp>
        <p:nvSpPr>
          <p:cNvPr id="4" name="Slide Number Placeholder 3"/>
          <p:cNvSpPr>
            <a:spLocks noGrp="1"/>
          </p:cNvSpPr>
          <p:nvPr>
            <p:ph type="sldNum" sz="quarter" idx="10"/>
          </p:nvPr>
        </p:nvSpPr>
        <p:spPr/>
        <p:txBody>
          <a:bodyPr/>
          <a:lstStyle/>
          <a:p>
            <a:fld id="{89029652-62E7-43D6-83B5-097D7B7AA5D8}" type="slidenum">
              <a:rPr lang="en-US" smtClean="0"/>
              <a:t>58</a:t>
            </a:fld>
            <a:endParaRPr lang="en-US"/>
          </a:p>
        </p:txBody>
      </p:sp>
    </p:spTree>
    <p:extLst>
      <p:ext uri="{BB962C8B-B14F-4D97-AF65-F5344CB8AC3E}">
        <p14:creationId xmlns:p14="http://schemas.microsoft.com/office/powerpoint/2010/main" val="187664794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It then concatenates the URL that was requested with its copy of Alice's key, and then…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…hashes that string using the same hash function that the client used.</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The result is a signature that was calculated by the server.</a:t>
            </a:r>
          </a:p>
        </p:txBody>
      </p:sp>
      <p:sp>
        <p:nvSpPr>
          <p:cNvPr id="4" name="Slide Number Placeholder 3"/>
          <p:cNvSpPr>
            <a:spLocks noGrp="1"/>
          </p:cNvSpPr>
          <p:nvPr>
            <p:ph type="sldNum" sz="quarter" idx="10"/>
          </p:nvPr>
        </p:nvSpPr>
        <p:spPr/>
        <p:txBody>
          <a:bodyPr/>
          <a:lstStyle/>
          <a:p>
            <a:fld id="{89029652-62E7-43D6-83B5-097D7B7AA5D8}" type="slidenum">
              <a:rPr lang="en-US" smtClean="0"/>
              <a:t>59</a:t>
            </a:fld>
            <a:endParaRPr lang="en-US"/>
          </a:p>
        </p:txBody>
      </p:sp>
    </p:spTree>
    <p:extLst>
      <p:ext uri="{BB962C8B-B14F-4D97-AF65-F5344CB8AC3E}">
        <p14:creationId xmlns:p14="http://schemas.microsoft.com/office/powerpoint/2010/main" val="41822171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What I have done, however, is </a:t>
            </a:r>
            <a:r>
              <a:rPr lang="en-US" sz="1200" i="0" kern="1200" dirty="0">
                <a:solidFill>
                  <a:schemeClr val="tx1"/>
                </a:solidFill>
                <a:effectLst/>
                <a:latin typeface="+mn-lt"/>
                <a:ea typeface="+mn-ea"/>
                <a:cs typeface="+mn-cs"/>
              </a:rPr>
              <a:t>Googled the crap out of OAuth. </a:t>
            </a:r>
          </a:p>
          <a:p>
            <a:endParaRPr lang="en-US" sz="1200" i="0" kern="1200" dirty="0">
              <a:solidFill>
                <a:schemeClr val="tx1"/>
              </a:solidFill>
              <a:effectLst/>
              <a:latin typeface="+mn-lt"/>
              <a:ea typeface="+mn-ea"/>
              <a:cs typeface="+mn-cs"/>
            </a:endParaRPr>
          </a:p>
          <a:p>
            <a:r>
              <a:rPr lang="en-US" sz="1200" i="0" kern="1200" dirty="0">
                <a:solidFill>
                  <a:schemeClr val="tx1"/>
                </a:solidFill>
                <a:effectLst/>
                <a:latin typeface="+mn-lt"/>
                <a:ea typeface="+mn-ea"/>
                <a:cs typeface="+mn-cs"/>
              </a:rPr>
              <a:t>More specifically, I've Googled the crap out of OAuth </a:t>
            </a:r>
            <a:r>
              <a:rPr lang="en-US" sz="1200" kern="1200" dirty="0">
                <a:solidFill>
                  <a:schemeClr val="tx1"/>
                </a:solidFill>
                <a:effectLst/>
                <a:latin typeface="+mn-lt"/>
                <a:ea typeface="+mn-ea"/>
                <a:cs typeface="+mn-cs"/>
              </a:rPr>
              <a:t>and how it compares to everything </a:t>
            </a:r>
            <a:r>
              <a:rPr lang="en-US" sz="1200" i="1" kern="1200" dirty="0">
                <a:solidFill>
                  <a:schemeClr val="tx1"/>
                </a:solidFill>
                <a:effectLst/>
                <a:latin typeface="+mn-lt"/>
                <a:ea typeface="+mn-ea"/>
                <a:cs typeface="+mn-cs"/>
              </a:rPr>
              <a:t>else </a:t>
            </a:r>
            <a:r>
              <a:rPr lang="en-US" sz="1200" i="0" kern="1200" dirty="0">
                <a:solidFill>
                  <a:schemeClr val="tx1"/>
                </a:solidFill>
                <a:effectLst/>
                <a:latin typeface="+mn-lt"/>
                <a:ea typeface="+mn-ea"/>
                <a:cs typeface="+mn-cs"/>
              </a:rPr>
              <a:t>you could do</a:t>
            </a:r>
            <a:r>
              <a:rPr lang="en-US" sz="1200" kern="1200" dirty="0">
                <a:solidFill>
                  <a:schemeClr val="tx1"/>
                </a:solidFill>
                <a:effectLst/>
                <a:latin typeface="+mn-lt"/>
                <a:ea typeface="+mn-ea"/>
                <a:cs typeface="+mn-cs"/>
              </a:rPr>
              <a:t>, and that’s what this session is about. </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6</a:t>
            </a:fld>
            <a:endParaRPr lang="en-US"/>
          </a:p>
        </p:txBody>
      </p:sp>
    </p:spTree>
    <p:extLst>
      <p:ext uri="{BB962C8B-B14F-4D97-AF65-F5344CB8AC3E}">
        <p14:creationId xmlns:p14="http://schemas.microsoft.com/office/powerpoint/2010/main" val="110585217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If the signature that was calculated on the server is different than the one that was passed in the request, the server knows that either the original request was signed with the wrong key, OR the request was modified while it was in transit.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In either case, the server knows to reject the request as invalid or unauthenticated.</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60</a:t>
            </a:fld>
            <a:endParaRPr lang="en-US"/>
          </a:p>
        </p:txBody>
      </p:sp>
    </p:spTree>
    <p:extLst>
      <p:ext uri="{BB962C8B-B14F-4D97-AF65-F5344CB8AC3E}">
        <p14:creationId xmlns:p14="http://schemas.microsoft.com/office/powerpoint/2010/main" val="344600113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 glossed over one important detail in that explanation.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whole process depends on the server using Alice's key to validate the signature.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But there's nothing in this request that identifies Alice as the originator, so how does the server know to use </a:t>
            </a:r>
            <a:r>
              <a:rPr lang="en-US" sz="1200" b="0" i="1" kern="1200" dirty="0">
                <a:solidFill>
                  <a:schemeClr val="tx1"/>
                </a:solidFill>
                <a:effectLst/>
                <a:latin typeface="+mn-lt"/>
                <a:ea typeface="+mn-ea"/>
                <a:cs typeface="+mn-cs"/>
              </a:rPr>
              <a:t>Alice's </a:t>
            </a:r>
            <a:r>
              <a:rPr lang="en-US" sz="1200" b="0" i="0" kern="1200" dirty="0">
                <a:solidFill>
                  <a:schemeClr val="tx1"/>
                </a:solidFill>
                <a:effectLst/>
                <a:latin typeface="+mn-lt"/>
                <a:ea typeface="+mn-ea"/>
                <a:cs typeface="+mn-cs"/>
              </a:rPr>
              <a:t>key for validation?</a:t>
            </a: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61</a:t>
            </a:fld>
            <a:endParaRPr lang="en-US"/>
          </a:p>
        </p:txBody>
      </p:sp>
    </p:spTree>
    <p:extLst>
      <p:ext uri="{BB962C8B-B14F-4D97-AF65-F5344CB8AC3E}">
        <p14:creationId xmlns:p14="http://schemas.microsoft.com/office/powerpoint/2010/main" val="295222354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When using API Keys to sign requests, your request needs to indicate the </a:t>
            </a:r>
            <a:r>
              <a:rPr lang="en-US" sz="1200" b="1" i="0" kern="1200" dirty="0">
                <a:solidFill>
                  <a:schemeClr val="tx1"/>
                </a:solidFill>
                <a:effectLst/>
                <a:latin typeface="+mn-lt"/>
                <a:ea typeface="+mn-ea"/>
                <a:cs typeface="+mn-cs"/>
              </a:rPr>
              <a:t>identity</a:t>
            </a:r>
            <a:r>
              <a:rPr lang="en-US" sz="1200" b="0" i="0" kern="1200" dirty="0">
                <a:solidFill>
                  <a:schemeClr val="tx1"/>
                </a:solidFill>
                <a:effectLst/>
                <a:latin typeface="+mn-lt"/>
                <a:ea typeface="+mn-ea"/>
                <a:cs typeface="+mn-cs"/>
              </a:rPr>
              <a:t> AND the signature.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is very similar to Basic Auth, which has the same requirement.</a:t>
            </a:r>
          </a:p>
        </p:txBody>
      </p:sp>
      <p:sp>
        <p:nvSpPr>
          <p:cNvPr id="4" name="Slide Number Placeholder 3"/>
          <p:cNvSpPr>
            <a:spLocks noGrp="1"/>
          </p:cNvSpPr>
          <p:nvPr>
            <p:ph type="sldNum" sz="quarter" idx="10"/>
          </p:nvPr>
        </p:nvSpPr>
        <p:spPr/>
        <p:txBody>
          <a:bodyPr/>
          <a:lstStyle/>
          <a:p>
            <a:fld id="{89029652-62E7-43D6-83B5-097D7B7AA5D8}" type="slidenum">
              <a:rPr lang="en-US" smtClean="0"/>
              <a:t>62</a:t>
            </a:fld>
            <a:endParaRPr lang="en-US"/>
          </a:p>
        </p:txBody>
      </p:sp>
    </p:spTree>
    <p:extLst>
      <p:ext uri="{BB962C8B-B14F-4D97-AF65-F5344CB8AC3E}">
        <p14:creationId xmlns:p14="http://schemas.microsoft.com/office/powerpoint/2010/main" val="233351153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So what should we use as the ID?</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You could use some primary key from your user database, like email address or USER_ID or whatever else uniquely identifies someone in your system.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 works fine, unless you want to allow people to create </a:t>
            </a:r>
            <a:r>
              <a:rPr lang="en-US" sz="1200" b="0" i="1" kern="1200" dirty="0">
                <a:solidFill>
                  <a:schemeClr val="tx1"/>
                </a:solidFill>
                <a:effectLst/>
                <a:latin typeface="+mn-lt"/>
                <a:ea typeface="+mn-ea"/>
                <a:cs typeface="+mn-cs"/>
              </a:rPr>
              <a:t>multiple </a:t>
            </a:r>
            <a:r>
              <a:rPr lang="en-US" sz="1200" b="0" i="0" kern="1200" dirty="0">
                <a:solidFill>
                  <a:schemeClr val="tx1"/>
                </a:solidFill>
                <a:effectLst/>
                <a:latin typeface="+mn-lt"/>
                <a:ea typeface="+mn-ea"/>
                <a:cs typeface="+mn-cs"/>
              </a:rPr>
              <a:t>API keys.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63</a:t>
            </a:fld>
            <a:endParaRPr lang="en-US"/>
          </a:p>
        </p:txBody>
      </p:sp>
    </p:spTree>
    <p:extLst>
      <p:ext uri="{BB962C8B-B14F-4D97-AF65-F5344CB8AC3E}">
        <p14:creationId xmlns:p14="http://schemas.microsoft.com/office/powerpoint/2010/main" val="116230749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If you support multiple API Keys per user, but you only pass the </a:t>
            </a:r>
            <a:r>
              <a:rPr lang="en-US" sz="1200" b="1" i="0" kern="1200" dirty="0">
                <a:solidFill>
                  <a:schemeClr val="tx1"/>
                </a:solidFill>
                <a:effectLst/>
                <a:latin typeface="+mn-lt"/>
                <a:ea typeface="+mn-ea"/>
                <a:cs typeface="+mn-cs"/>
              </a:rPr>
              <a:t>user </a:t>
            </a:r>
            <a:r>
              <a:rPr lang="en-US" sz="1200" b="0" i="0" kern="1200" dirty="0">
                <a:solidFill>
                  <a:schemeClr val="tx1"/>
                </a:solidFill>
                <a:effectLst/>
                <a:latin typeface="+mn-lt"/>
                <a:ea typeface="+mn-ea"/>
                <a:cs typeface="+mn-cs"/>
              </a:rPr>
              <a:t>id in the header, then on every request the server needs to loop through </a:t>
            </a:r>
            <a:r>
              <a:rPr lang="en-US" sz="1200" b="0" i="1" kern="1200" dirty="0">
                <a:solidFill>
                  <a:schemeClr val="tx1"/>
                </a:solidFill>
                <a:effectLst/>
                <a:latin typeface="+mn-lt"/>
                <a:ea typeface="+mn-ea"/>
                <a:cs typeface="+mn-cs"/>
              </a:rPr>
              <a:t>every </a:t>
            </a:r>
            <a:r>
              <a:rPr lang="en-US" sz="1200" b="0" i="0" kern="1200" dirty="0">
                <a:solidFill>
                  <a:schemeClr val="tx1"/>
                </a:solidFill>
                <a:effectLst/>
                <a:latin typeface="+mn-lt"/>
                <a:ea typeface="+mn-ea"/>
                <a:cs typeface="+mn-cs"/>
              </a:rPr>
              <a:t>key belonging to that user until it finds one that validates.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That's a lot of unnecessary overhead.</a:t>
            </a:r>
          </a:p>
        </p:txBody>
      </p:sp>
      <p:sp>
        <p:nvSpPr>
          <p:cNvPr id="4" name="Slide Number Placeholder 3"/>
          <p:cNvSpPr>
            <a:spLocks noGrp="1"/>
          </p:cNvSpPr>
          <p:nvPr>
            <p:ph type="sldNum" sz="quarter" idx="10"/>
          </p:nvPr>
        </p:nvSpPr>
        <p:spPr/>
        <p:txBody>
          <a:bodyPr/>
          <a:lstStyle/>
          <a:p>
            <a:fld id="{89029652-62E7-43D6-83B5-097D7B7AA5D8}" type="slidenum">
              <a:rPr lang="en-US" smtClean="0"/>
              <a:t>64</a:t>
            </a:fld>
            <a:endParaRPr lang="en-US"/>
          </a:p>
        </p:txBody>
      </p:sp>
    </p:spTree>
    <p:extLst>
      <p:ext uri="{BB962C8B-B14F-4D97-AF65-F5344CB8AC3E}">
        <p14:creationId xmlns:p14="http://schemas.microsoft.com/office/powerpoint/2010/main" val="142097842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 common solution in this case is to issue API Keys as a </a:t>
            </a:r>
            <a:r>
              <a:rPr lang="en-US" sz="1200" b="1" i="0" kern="1200" dirty="0">
                <a:solidFill>
                  <a:schemeClr val="tx1"/>
                </a:solidFill>
                <a:effectLst/>
                <a:latin typeface="+mn-lt"/>
                <a:ea typeface="+mn-ea"/>
                <a:cs typeface="+mn-cs"/>
              </a:rPr>
              <a:t>key pair</a:t>
            </a:r>
            <a:r>
              <a:rPr lang="en-US" sz="1200" b="0" i="0" kern="1200" dirty="0">
                <a:solidFill>
                  <a:schemeClr val="tx1"/>
                </a:solidFill>
                <a:effectLst/>
                <a:latin typeface="+mn-lt"/>
                <a:ea typeface="+mn-ea"/>
                <a:cs typeface="+mn-cs"/>
              </a:rPr>
              <a:t> containing a public and private portion.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The public key is sent in the header as plain text. This value must be unique in the database, so that the server can use it to </a:t>
            </a:r>
            <a:r>
              <a:rPr lang="en-US" sz="1200" b="1" i="0" kern="1200" dirty="0">
                <a:solidFill>
                  <a:schemeClr val="tx1"/>
                </a:solidFill>
                <a:effectLst/>
                <a:latin typeface="+mn-lt"/>
                <a:ea typeface="+mn-ea"/>
                <a:cs typeface="+mn-cs"/>
              </a:rPr>
              <a:t>look up</a:t>
            </a:r>
            <a:r>
              <a:rPr lang="en-US" sz="1200" b="0" i="0" kern="1200" dirty="0">
                <a:solidFill>
                  <a:schemeClr val="tx1"/>
                </a:solidFill>
                <a:effectLst/>
                <a:latin typeface="+mn-lt"/>
                <a:ea typeface="+mn-ea"/>
                <a:cs typeface="+mn-cs"/>
              </a:rPr>
              <a:t> the…</a:t>
            </a:r>
          </a:p>
        </p:txBody>
      </p:sp>
      <p:sp>
        <p:nvSpPr>
          <p:cNvPr id="4" name="Slide Number Placeholder 3"/>
          <p:cNvSpPr>
            <a:spLocks noGrp="1"/>
          </p:cNvSpPr>
          <p:nvPr>
            <p:ph type="sldNum" sz="quarter" idx="10"/>
          </p:nvPr>
        </p:nvSpPr>
        <p:spPr/>
        <p:txBody>
          <a:bodyPr/>
          <a:lstStyle/>
          <a:p>
            <a:fld id="{89029652-62E7-43D6-83B5-097D7B7AA5D8}" type="slidenum">
              <a:rPr lang="en-US" smtClean="0"/>
              <a:t>65</a:t>
            </a:fld>
            <a:endParaRPr lang="en-US"/>
          </a:p>
        </p:txBody>
      </p:sp>
    </p:spTree>
    <p:extLst>
      <p:ext uri="{BB962C8B-B14F-4D97-AF65-F5344CB8AC3E}">
        <p14:creationId xmlns:p14="http://schemas.microsoft.com/office/powerpoint/2010/main" val="10165666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corresponding </a:t>
            </a:r>
            <a:r>
              <a:rPr lang="en-US" sz="1200" b="1" i="0" kern="1200" dirty="0">
                <a:solidFill>
                  <a:schemeClr val="tx1"/>
                </a:solidFill>
                <a:effectLst/>
                <a:latin typeface="+mn-lt"/>
                <a:ea typeface="+mn-ea"/>
                <a:cs typeface="+mn-cs"/>
              </a:rPr>
              <a:t>private key</a:t>
            </a:r>
            <a:r>
              <a:rPr lang="en-US" sz="1200" b="0" i="0" kern="1200" dirty="0">
                <a:solidFill>
                  <a:schemeClr val="tx1"/>
                </a:solidFill>
                <a:effectLst/>
                <a:latin typeface="+mn-lt"/>
                <a:ea typeface="+mn-ea"/>
                <a:cs typeface="+mn-cs"/>
              </a:rPr>
              <a:t>, which is used to validate the signature.</a:t>
            </a:r>
          </a:p>
        </p:txBody>
      </p:sp>
      <p:sp>
        <p:nvSpPr>
          <p:cNvPr id="4" name="Slide Number Placeholder 3"/>
          <p:cNvSpPr>
            <a:spLocks noGrp="1"/>
          </p:cNvSpPr>
          <p:nvPr>
            <p:ph type="sldNum" sz="quarter" idx="10"/>
          </p:nvPr>
        </p:nvSpPr>
        <p:spPr/>
        <p:txBody>
          <a:bodyPr/>
          <a:lstStyle/>
          <a:p>
            <a:fld id="{89029652-62E7-43D6-83B5-097D7B7AA5D8}" type="slidenum">
              <a:rPr lang="en-US" smtClean="0"/>
              <a:t>66</a:t>
            </a:fld>
            <a:endParaRPr lang="en-US"/>
          </a:p>
        </p:txBody>
      </p:sp>
    </p:spTree>
    <p:extLst>
      <p:ext uri="{BB962C8B-B14F-4D97-AF65-F5344CB8AC3E}">
        <p14:creationId xmlns:p14="http://schemas.microsoft.com/office/powerpoint/2010/main" val="36827835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This concept of concatenating some string with a private key, running the result through a hash function, and then sending the output as a signature is a major concept in authentication.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kern="1200" dirty="0">
                <a:solidFill>
                  <a:schemeClr val="tx1"/>
                </a:solidFill>
                <a:effectLst/>
                <a:latin typeface="+mn-lt"/>
                <a:ea typeface="+mn-ea"/>
                <a:cs typeface="+mn-cs"/>
              </a:rPr>
              <a:t>(click)</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The signature is an </a:t>
            </a:r>
            <a:r>
              <a:rPr lang="en-US" sz="1200" b="1" i="0" kern="1200" dirty="0">
                <a:solidFill>
                  <a:schemeClr val="tx1"/>
                </a:solidFill>
                <a:effectLst/>
                <a:latin typeface="+mn-lt"/>
                <a:ea typeface="+mn-ea"/>
                <a:cs typeface="+mn-cs"/>
              </a:rPr>
              <a:t>authentication code</a:t>
            </a:r>
            <a:r>
              <a:rPr lang="en-US" sz="1200" b="0" i="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kern="1200" dirty="0">
                <a:solidFill>
                  <a:schemeClr val="tx1"/>
                </a:solidFill>
                <a:effectLst/>
                <a:latin typeface="+mn-lt"/>
                <a:ea typeface="+mn-ea"/>
                <a:cs typeface="+mn-cs"/>
              </a:rPr>
              <a:t>(click)</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It's created using a </a:t>
            </a:r>
            <a:r>
              <a:rPr lang="en-US" sz="1200" b="1" i="0" kern="1200" dirty="0">
                <a:solidFill>
                  <a:schemeClr val="tx1"/>
                </a:solidFill>
                <a:effectLst/>
                <a:latin typeface="+mn-lt"/>
                <a:ea typeface="+mn-ea"/>
                <a:cs typeface="+mn-cs"/>
              </a:rPr>
              <a:t>hash</a:t>
            </a:r>
            <a:r>
              <a:rPr lang="en-US" sz="1200" b="0" i="0" kern="1200" dirty="0">
                <a:solidFill>
                  <a:schemeClr val="tx1"/>
                </a:solidFill>
                <a:effectLst/>
                <a:latin typeface="+mn-lt"/>
                <a:ea typeface="+mn-ea"/>
                <a:cs typeface="+mn-cs"/>
              </a:rPr>
              <a:t> function, so…</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 that makes it a Hash-based Message Authentication Code, often abbreviated as "HMAC".</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thing you should remember is that an HMAC algorithm allows two parties to securely communicate as long as there is a </a:t>
            </a:r>
            <a:r>
              <a:rPr lang="en-US" sz="1200" b="1" i="0" kern="1200" dirty="0">
                <a:solidFill>
                  <a:schemeClr val="tx1"/>
                </a:solidFill>
                <a:effectLst/>
                <a:latin typeface="+mn-lt"/>
                <a:ea typeface="+mn-ea"/>
                <a:cs typeface="+mn-cs"/>
              </a:rPr>
              <a:t>shared, private key</a:t>
            </a:r>
            <a:r>
              <a:rPr lang="en-US" sz="1200" b="0" i="0" kern="1200" dirty="0">
                <a:solidFill>
                  <a:schemeClr val="tx1"/>
                </a:solidFill>
                <a:effectLst/>
                <a:latin typeface="+mn-lt"/>
                <a:ea typeface="+mn-ea"/>
                <a:cs typeface="+mn-cs"/>
              </a:rPr>
              <a:t> that they both know. </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67</a:t>
            </a:fld>
            <a:endParaRPr lang="en-US"/>
          </a:p>
        </p:txBody>
      </p:sp>
    </p:spTree>
    <p:extLst>
      <p:ext uri="{BB962C8B-B14F-4D97-AF65-F5344CB8AC3E}">
        <p14:creationId xmlns:p14="http://schemas.microsoft.com/office/powerpoint/2010/main" val="95380844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If a client and server have a shared private key, that means the client must </a:t>
            </a:r>
            <a:r>
              <a:rPr lang="en-US" sz="1200" b="0" i="1" kern="1200" dirty="0">
                <a:solidFill>
                  <a:schemeClr val="tx1"/>
                </a:solidFill>
                <a:effectLst/>
                <a:latin typeface="+mn-lt"/>
                <a:ea typeface="+mn-ea"/>
                <a:cs typeface="+mn-cs"/>
              </a:rPr>
              <a:t>store </a:t>
            </a:r>
            <a:r>
              <a:rPr lang="en-US" sz="1200" b="0" i="0" kern="1200" dirty="0">
                <a:solidFill>
                  <a:schemeClr val="tx1"/>
                </a:solidFill>
                <a:effectLst/>
                <a:latin typeface="+mn-lt"/>
                <a:ea typeface="+mn-ea"/>
                <a:cs typeface="+mn-cs"/>
              </a:rPr>
              <a:t>the key somewhere between requests.</a:t>
            </a:r>
          </a:p>
        </p:txBody>
      </p:sp>
      <p:sp>
        <p:nvSpPr>
          <p:cNvPr id="4" name="Slide Number Placeholder 3"/>
          <p:cNvSpPr>
            <a:spLocks noGrp="1"/>
          </p:cNvSpPr>
          <p:nvPr>
            <p:ph type="sldNum" sz="quarter" idx="10"/>
          </p:nvPr>
        </p:nvSpPr>
        <p:spPr/>
        <p:txBody>
          <a:bodyPr/>
          <a:lstStyle/>
          <a:p>
            <a:fld id="{89029652-62E7-43D6-83B5-097D7B7AA5D8}" type="slidenum">
              <a:rPr lang="en-US" smtClean="0"/>
              <a:t>68</a:t>
            </a:fld>
            <a:endParaRPr lang="en-US"/>
          </a:p>
        </p:txBody>
      </p:sp>
    </p:spTree>
    <p:extLst>
      <p:ext uri="{BB962C8B-B14F-4D97-AF65-F5344CB8AC3E}">
        <p14:creationId xmlns:p14="http://schemas.microsoft.com/office/powerpoint/2010/main" val="353519977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For server to server communication this is easy.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We generate a key and store it in our database. </a:t>
            </a:r>
          </a:p>
        </p:txBody>
      </p:sp>
      <p:sp>
        <p:nvSpPr>
          <p:cNvPr id="4" name="Slide Number Placeholder 3"/>
          <p:cNvSpPr>
            <a:spLocks noGrp="1"/>
          </p:cNvSpPr>
          <p:nvPr>
            <p:ph type="sldNum" sz="quarter" idx="10"/>
          </p:nvPr>
        </p:nvSpPr>
        <p:spPr/>
        <p:txBody>
          <a:bodyPr/>
          <a:lstStyle/>
          <a:p>
            <a:fld id="{89029652-62E7-43D6-83B5-097D7B7AA5D8}" type="slidenum">
              <a:rPr lang="en-US" smtClean="0"/>
              <a:t>69</a:t>
            </a:fld>
            <a:endParaRPr lang="en-US"/>
          </a:p>
        </p:txBody>
      </p:sp>
    </p:spTree>
    <p:extLst>
      <p:ext uri="{BB962C8B-B14F-4D97-AF65-F5344CB8AC3E}">
        <p14:creationId xmlns:p14="http://schemas.microsoft.com/office/powerpoint/2010/main" val="11572743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Here's our agenda. I'm going to break each of these things down into simple explanations so that you can understand where they're similar, where they're different, and some things you should consider when deciding whether to use them. </a:t>
            </a:r>
          </a:p>
          <a:p>
            <a:pPr lvl="0"/>
            <a:r>
              <a:rPr lang="en-US" sz="1200" b="1" kern="1200" dirty="0">
                <a:solidFill>
                  <a:schemeClr val="tx1"/>
                </a:solidFill>
                <a:effectLst/>
                <a:latin typeface="+mn-lt"/>
                <a:ea typeface="+mn-ea"/>
                <a:cs typeface="+mn-cs"/>
              </a:rPr>
              <a:t>(pause for a drink, let people review the agenda)</a:t>
            </a:r>
          </a:p>
        </p:txBody>
      </p:sp>
      <p:sp>
        <p:nvSpPr>
          <p:cNvPr id="4" name="Slide Number Placeholder 3"/>
          <p:cNvSpPr>
            <a:spLocks noGrp="1"/>
          </p:cNvSpPr>
          <p:nvPr>
            <p:ph type="sldNum" sz="quarter" idx="10"/>
          </p:nvPr>
        </p:nvSpPr>
        <p:spPr/>
        <p:txBody>
          <a:bodyPr/>
          <a:lstStyle/>
          <a:p>
            <a:fld id="{89029652-62E7-43D6-83B5-097D7B7AA5D8}" type="slidenum">
              <a:rPr lang="en-US" smtClean="0"/>
              <a:t>7</a:t>
            </a:fld>
            <a:endParaRPr lang="en-US"/>
          </a:p>
        </p:txBody>
      </p:sp>
    </p:spTree>
    <p:extLst>
      <p:ext uri="{BB962C8B-B14F-4D97-AF65-F5344CB8AC3E}">
        <p14:creationId xmlns:p14="http://schemas.microsoft.com/office/powerpoint/2010/main" val="133903311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A developer for the other application retrieves that API key from our server and </a:t>
            </a:r>
            <a:r>
              <a:rPr lang="en-US" sz="1200" b="1" i="0" kern="1200" dirty="0">
                <a:solidFill>
                  <a:schemeClr val="tx1"/>
                </a:solidFill>
                <a:effectLst/>
                <a:latin typeface="+mn-lt"/>
                <a:ea typeface="+mn-ea"/>
                <a:cs typeface="+mn-cs"/>
              </a:rPr>
              <a:t>pre-loads it</a:t>
            </a:r>
            <a:r>
              <a:rPr lang="en-US" sz="1200" b="0" i="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br>
              <a:rPr lang="en-US" sz="1200" b="1" i="0" kern="1200" dirty="0">
                <a:solidFill>
                  <a:schemeClr val="tx1"/>
                </a:solidFill>
                <a:effectLst/>
                <a:latin typeface="+mn-lt"/>
                <a:ea typeface="+mn-ea"/>
                <a:cs typeface="+mn-cs"/>
              </a:rPr>
            </a:b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on that client application</a:t>
            </a:r>
            <a:r>
              <a:rPr lang="en-US" sz="1200" b="0" i="0" kern="1200" dirty="0">
                <a:solidFill>
                  <a:schemeClr val="tx1"/>
                </a:solidFill>
                <a:effectLst/>
                <a:latin typeface="+mn-lt"/>
                <a:ea typeface="+mn-ea"/>
                <a:cs typeface="+mn-cs"/>
              </a:rPr>
              <a:t>, like in a config file or something.</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client can then use the key to communicate with us.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But what if the client isn't another server, but one of those newfangled </a:t>
            </a:r>
            <a:r>
              <a:rPr lang="en-US" sz="1200" b="0" i="0" kern="1200" dirty="0" err="1">
                <a:solidFill>
                  <a:schemeClr val="tx1"/>
                </a:solidFill>
                <a:effectLst/>
                <a:latin typeface="+mn-lt"/>
                <a:ea typeface="+mn-ea"/>
                <a:cs typeface="+mn-cs"/>
              </a:rPr>
              <a:t>JavaSript</a:t>
            </a:r>
            <a:r>
              <a:rPr lang="en-US" sz="1200" b="0" i="0" kern="1200" dirty="0">
                <a:solidFill>
                  <a:schemeClr val="tx1"/>
                </a:solidFill>
                <a:effectLst/>
                <a:latin typeface="+mn-lt"/>
                <a:ea typeface="+mn-ea"/>
                <a:cs typeface="+mn-cs"/>
              </a:rPr>
              <a:t> front ends written in React?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70</a:t>
            </a:fld>
            <a:endParaRPr lang="en-US"/>
          </a:p>
        </p:txBody>
      </p:sp>
    </p:spTree>
    <p:extLst>
      <p:ext uri="{BB962C8B-B14F-4D97-AF65-F5344CB8AC3E}">
        <p14:creationId xmlns:p14="http://schemas.microsoft.com/office/powerpoint/2010/main" val="154969220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 might choose to drop by her local library on a Sunday afternoon and log into our app from a public workstation.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There's no way to </a:t>
            </a:r>
            <a:r>
              <a:rPr lang="en-US" sz="1200" b="1" i="0" kern="1200" dirty="0">
                <a:solidFill>
                  <a:schemeClr val="tx1"/>
                </a:solidFill>
                <a:effectLst/>
                <a:latin typeface="+mn-lt"/>
                <a:ea typeface="+mn-ea"/>
                <a:cs typeface="+mn-cs"/>
              </a:rPr>
              <a:t>pre load</a:t>
            </a:r>
            <a:r>
              <a:rPr lang="en-US" sz="1200" b="0" i="0" kern="1200" dirty="0">
                <a:solidFill>
                  <a:schemeClr val="tx1"/>
                </a:solidFill>
                <a:effectLst/>
                <a:latin typeface="+mn-lt"/>
                <a:ea typeface="+mn-ea"/>
                <a:cs typeface="+mn-cs"/>
              </a:rPr>
              <a:t> her API key on that machine in advance, and without it our React app can't make authenticated requests on her behalf.</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We could have Alice sign in with her password and then send the API key back in the HTTP response, but there just isn't any way for her browser to securely store that key.</a:t>
            </a: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71</a:t>
            </a:fld>
            <a:endParaRPr lang="en-US"/>
          </a:p>
        </p:txBody>
      </p:sp>
    </p:spTree>
    <p:extLst>
      <p:ext uri="{BB962C8B-B14F-4D97-AF65-F5344CB8AC3E}">
        <p14:creationId xmlns:p14="http://schemas.microsoft.com/office/powerpoint/2010/main" val="379941205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That's because JavaScript is an insecure environment. Its crypto functions can be </a:t>
            </a:r>
            <a:r>
              <a:rPr lang="en-US" sz="1200" b="0" i="0" kern="1200" dirty="0" err="1">
                <a:solidFill>
                  <a:schemeClr val="tx1"/>
                </a:solidFill>
                <a:effectLst/>
                <a:latin typeface="+mn-lt"/>
                <a:ea typeface="+mn-ea"/>
                <a:cs typeface="+mn-cs"/>
              </a:rPr>
              <a:t>monkeypatched</a:t>
            </a:r>
            <a:r>
              <a:rPr lang="en-US" sz="1200" b="0" i="0" kern="1200" dirty="0">
                <a:solidFill>
                  <a:schemeClr val="tx1"/>
                </a:solidFill>
                <a:effectLst/>
                <a:latin typeface="+mn-lt"/>
                <a:ea typeface="+mn-ea"/>
                <a:cs typeface="+mn-cs"/>
              </a:rPr>
              <a:t> and replaced with compromised versions, </a:t>
            </a:r>
            <a:r>
              <a:rPr lang="en-US" sz="1200" b="0" i="0" kern="1200" dirty="0" err="1">
                <a:solidFill>
                  <a:schemeClr val="tx1"/>
                </a:solidFill>
                <a:effectLst/>
                <a:latin typeface="+mn-lt"/>
                <a:ea typeface="+mn-ea"/>
                <a:cs typeface="+mn-cs"/>
              </a:rPr>
              <a:t>LocalStorage</a:t>
            </a:r>
            <a:r>
              <a:rPr lang="en-US" sz="1200" b="0" i="0" kern="1200" dirty="0">
                <a:solidFill>
                  <a:schemeClr val="tx1"/>
                </a:solidFill>
                <a:effectLst/>
                <a:latin typeface="+mn-lt"/>
                <a:ea typeface="+mn-ea"/>
                <a:cs typeface="+mn-cs"/>
              </a:rPr>
              <a:t> can be attacked through cross-site scripting, etc.</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basic rule of thumb is that </a:t>
            </a:r>
            <a:r>
              <a:rPr lang="en-US" sz="1200" b="1" i="0" kern="1200" dirty="0">
                <a:solidFill>
                  <a:schemeClr val="tx1"/>
                </a:solidFill>
                <a:effectLst/>
                <a:latin typeface="+mn-lt"/>
                <a:ea typeface="+mn-ea"/>
                <a:cs typeface="+mn-cs"/>
              </a:rPr>
              <a:t>any data you expose to </a:t>
            </a:r>
            <a:r>
              <a:rPr lang="en-US" sz="1200" b="1" i="1" kern="1200" dirty="0">
                <a:solidFill>
                  <a:schemeClr val="tx1"/>
                </a:solidFill>
                <a:effectLst/>
                <a:latin typeface="+mn-lt"/>
                <a:ea typeface="+mn-ea"/>
                <a:cs typeface="+mn-cs"/>
              </a:rPr>
              <a:t>your </a:t>
            </a:r>
            <a:r>
              <a:rPr lang="en-US" sz="1200" b="1" i="0" kern="1200" dirty="0">
                <a:solidFill>
                  <a:schemeClr val="tx1"/>
                </a:solidFill>
                <a:effectLst/>
                <a:latin typeface="+mn-lt"/>
                <a:ea typeface="+mn-ea"/>
                <a:cs typeface="+mn-cs"/>
              </a:rPr>
              <a:t>JavaScript can potentially be seen by someone </a:t>
            </a:r>
            <a:r>
              <a:rPr lang="en-US" sz="1200" b="1" i="1" kern="1200" dirty="0">
                <a:solidFill>
                  <a:schemeClr val="tx1"/>
                </a:solidFill>
                <a:effectLst/>
                <a:latin typeface="+mn-lt"/>
                <a:ea typeface="+mn-ea"/>
                <a:cs typeface="+mn-cs"/>
              </a:rPr>
              <a:t>else’s </a:t>
            </a:r>
            <a:r>
              <a:rPr lang="en-US" sz="1200" b="1" i="0" kern="1200" dirty="0">
                <a:solidFill>
                  <a:schemeClr val="tx1"/>
                </a:solidFill>
                <a:effectLst/>
                <a:latin typeface="+mn-lt"/>
                <a:ea typeface="+mn-ea"/>
                <a:cs typeface="+mn-cs"/>
              </a:rPr>
              <a:t>JS</a:t>
            </a:r>
            <a:r>
              <a:rPr lang="en-US" sz="1200" b="0" i="0" kern="1200" dirty="0">
                <a:solidFill>
                  <a:schemeClr val="tx1"/>
                </a:solidFill>
                <a:effectLst/>
                <a:latin typeface="+mn-lt"/>
                <a:ea typeface="+mn-ea"/>
                <a:cs typeface="+mn-cs"/>
              </a:rPr>
              <a:t>. We cannot make the JS client aware of Alice's API key without exposing that key to theft.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So if we're working with a JS front end, we need a different technique to handle authentication.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72</a:t>
            </a:fld>
            <a:endParaRPr lang="en-US"/>
          </a:p>
        </p:txBody>
      </p:sp>
    </p:spTree>
    <p:extLst>
      <p:ext uri="{BB962C8B-B14F-4D97-AF65-F5344CB8AC3E}">
        <p14:creationId xmlns:p14="http://schemas.microsoft.com/office/powerpoint/2010/main" val="330877105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One solution to that problem is JSON web tokens, pronounced "JOT". I often call them "JOT tokens", which has the same sort of redundancy as saying "ATM machine", but I can't seem to break the habit, so bear with me.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Anyways, here's how they work.</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In a JWT scenario, the server has a </a:t>
            </a:r>
            <a:r>
              <a:rPr lang="en-US" sz="1200" b="1" i="0" kern="1200" dirty="0">
                <a:solidFill>
                  <a:schemeClr val="tx1"/>
                </a:solidFill>
                <a:effectLst/>
                <a:latin typeface="+mn-lt"/>
                <a:ea typeface="+mn-ea"/>
                <a:cs typeface="+mn-cs"/>
              </a:rPr>
              <a:t>private key</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that it keeps to itself</a:t>
            </a:r>
            <a:r>
              <a:rPr lang="en-US" sz="1200" b="0" i="0" kern="1200" dirty="0">
                <a:solidFill>
                  <a:schemeClr val="tx1"/>
                </a:solidFill>
                <a:effectLst/>
                <a:latin typeface="+mn-lt"/>
                <a:ea typeface="+mn-ea"/>
                <a:cs typeface="+mn-cs"/>
              </a:rPr>
              <a:t>. This key is never shared with any clients and is not user-specific; it's a system-wide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r>
              <a:rPr lang="en-US" sz="1200" b="0" i="0" kern="1200" dirty="0">
                <a:solidFill>
                  <a:schemeClr val="tx1"/>
                </a:solidFill>
                <a:effectLst/>
                <a:latin typeface="+mn-lt"/>
                <a:ea typeface="+mn-ea"/>
                <a:cs typeface="+mn-cs"/>
              </a:rPr>
              <a:t>A user is still required to authenticate via some mechanism, such as a login form. Web tokens don't replace this step, they just provide a secure way of representing that a user </a:t>
            </a:r>
            <a:r>
              <a:rPr lang="en-US" sz="1200" b="0" i="1" kern="1200" dirty="0">
                <a:solidFill>
                  <a:schemeClr val="tx1"/>
                </a:solidFill>
                <a:effectLst/>
                <a:latin typeface="+mn-lt"/>
                <a:ea typeface="+mn-ea"/>
                <a:cs typeface="+mn-cs"/>
              </a:rPr>
              <a:t>has </a:t>
            </a:r>
            <a:r>
              <a:rPr lang="en-US" sz="1200" b="0" i="0" kern="1200" dirty="0">
                <a:solidFill>
                  <a:schemeClr val="tx1"/>
                </a:solidFill>
                <a:effectLst/>
                <a:latin typeface="+mn-lt"/>
                <a:ea typeface="+mn-ea"/>
                <a:cs typeface="+mn-cs"/>
              </a:rPr>
              <a:t>been authenticated.</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73</a:t>
            </a:fld>
            <a:endParaRPr lang="en-US"/>
          </a:p>
        </p:txBody>
      </p:sp>
    </p:spTree>
    <p:extLst>
      <p:ext uri="{BB962C8B-B14F-4D97-AF65-F5344CB8AC3E}">
        <p14:creationId xmlns:p14="http://schemas.microsoft.com/office/powerpoint/2010/main" val="382685552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After the user is authenticated, the server constructs a JSON document of "claims" about that user.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Claims are just pieces of data. The example here is a claim saying the user’s username is "Alice".</a:t>
            </a:r>
          </a:p>
        </p:txBody>
      </p:sp>
      <p:sp>
        <p:nvSpPr>
          <p:cNvPr id="4" name="Slide Number Placeholder 3"/>
          <p:cNvSpPr>
            <a:spLocks noGrp="1"/>
          </p:cNvSpPr>
          <p:nvPr>
            <p:ph type="sldNum" sz="quarter" idx="10"/>
          </p:nvPr>
        </p:nvSpPr>
        <p:spPr/>
        <p:txBody>
          <a:bodyPr/>
          <a:lstStyle/>
          <a:p>
            <a:fld id="{89029652-62E7-43D6-83B5-097D7B7AA5D8}" type="slidenum">
              <a:rPr lang="en-US" smtClean="0"/>
              <a:t>74</a:t>
            </a:fld>
            <a:endParaRPr lang="en-US"/>
          </a:p>
        </p:txBody>
      </p:sp>
    </p:spTree>
    <p:extLst>
      <p:ext uri="{BB962C8B-B14F-4D97-AF65-F5344CB8AC3E}">
        <p14:creationId xmlns:p14="http://schemas.microsoft.com/office/powerpoint/2010/main" val="205317087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server then </a:t>
            </a:r>
            <a:r>
              <a:rPr lang="en-US" sz="1200" b="0" i="1" kern="1200" dirty="0">
                <a:solidFill>
                  <a:schemeClr val="tx1"/>
                </a:solidFill>
                <a:effectLst/>
                <a:latin typeface="+mn-lt"/>
                <a:ea typeface="+mn-ea"/>
                <a:cs typeface="+mn-cs"/>
              </a:rPr>
              <a:t>signs </a:t>
            </a:r>
            <a:r>
              <a:rPr lang="en-US" sz="1200" b="0" i="0" kern="1200" dirty="0">
                <a:solidFill>
                  <a:schemeClr val="tx1"/>
                </a:solidFill>
                <a:effectLst/>
                <a:latin typeface="+mn-lt"/>
                <a:ea typeface="+mn-ea"/>
                <a:cs typeface="+mn-cs"/>
              </a:rPr>
              <a:t>those claims using the same technique we saw earlier, except this time the claims are being signed with the </a:t>
            </a:r>
            <a:r>
              <a:rPr lang="en-US" sz="1200" b="0" i="1" kern="1200" dirty="0">
                <a:solidFill>
                  <a:schemeClr val="tx1"/>
                </a:solidFill>
                <a:effectLst/>
                <a:latin typeface="+mn-lt"/>
                <a:ea typeface="+mn-ea"/>
                <a:cs typeface="+mn-cs"/>
              </a:rPr>
              <a:t>server's </a:t>
            </a:r>
            <a:r>
              <a:rPr lang="en-US" sz="1200" b="0" i="0" kern="1200" dirty="0">
                <a:solidFill>
                  <a:schemeClr val="tx1"/>
                </a:solidFill>
                <a:effectLst/>
                <a:latin typeface="+mn-lt"/>
                <a:ea typeface="+mn-ea"/>
                <a:cs typeface="+mn-cs"/>
              </a:rPr>
              <a:t>private key, rather than a user-specific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creates a unique signature.</a:t>
            </a:r>
          </a:p>
        </p:txBody>
      </p:sp>
      <p:sp>
        <p:nvSpPr>
          <p:cNvPr id="4" name="Slide Number Placeholder 3"/>
          <p:cNvSpPr>
            <a:spLocks noGrp="1"/>
          </p:cNvSpPr>
          <p:nvPr>
            <p:ph type="sldNum" sz="quarter" idx="10"/>
          </p:nvPr>
        </p:nvSpPr>
        <p:spPr/>
        <p:txBody>
          <a:bodyPr/>
          <a:lstStyle/>
          <a:p>
            <a:fld id="{89029652-62E7-43D6-83B5-097D7B7AA5D8}" type="slidenum">
              <a:rPr lang="en-US" smtClean="0"/>
              <a:t>75</a:t>
            </a:fld>
            <a:endParaRPr lang="en-US"/>
          </a:p>
        </p:txBody>
      </p:sp>
    </p:spTree>
    <p:extLst>
      <p:ext uri="{BB962C8B-B14F-4D97-AF65-F5344CB8AC3E}">
        <p14:creationId xmlns:p14="http://schemas.microsoft.com/office/powerpoint/2010/main" val="145782827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Finally, a token is created that contains the </a:t>
            </a:r>
            <a:r>
              <a:rPr lang="en-US" sz="1200" b="1" i="0" kern="1200" dirty="0">
                <a:solidFill>
                  <a:schemeClr val="tx1"/>
                </a:solidFill>
                <a:effectLst/>
                <a:latin typeface="+mn-lt"/>
                <a:ea typeface="+mn-ea"/>
                <a:cs typeface="+mn-cs"/>
              </a:rPr>
              <a:t>plain-text claims</a:t>
            </a:r>
            <a:r>
              <a:rPr lang="en-US" sz="1200" b="0" i="0" kern="1200" dirty="0">
                <a:solidFill>
                  <a:schemeClr val="tx1"/>
                </a:solidFill>
                <a:effectLst/>
                <a:latin typeface="+mn-lt"/>
                <a:ea typeface="+mn-ea"/>
                <a:cs typeface="+mn-cs"/>
              </a:rPr>
              <a:t> plus the signature.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is the same approach we used when signing a request using HMAC.</a:t>
            </a:r>
          </a:p>
        </p:txBody>
      </p:sp>
      <p:sp>
        <p:nvSpPr>
          <p:cNvPr id="4" name="Slide Number Placeholder 3"/>
          <p:cNvSpPr>
            <a:spLocks noGrp="1"/>
          </p:cNvSpPr>
          <p:nvPr>
            <p:ph type="sldNum" sz="quarter" idx="10"/>
          </p:nvPr>
        </p:nvSpPr>
        <p:spPr/>
        <p:txBody>
          <a:bodyPr/>
          <a:lstStyle/>
          <a:p>
            <a:fld id="{89029652-62E7-43D6-83B5-097D7B7AA5D8}" type="slidenum">
              <a:rPr lang="en-US" smtClean="0"/>
              <a:t>76</a:t>
            </a:fld>
            <a:endParaRPr lang="en-US"/>
          </a:p>
        </p:txBody>
      </p:sp>
    </p:spTree>
    <p:extLst>
      <p:ext uri="{BB962C8B-B14F-4D97-AF65-F5344CB8AC3E}">
        <p14:creationId xmlns:p14="http://schemas.microsoft.com/office/powerpoint/2010/main" val="268418168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token is then sent back to the client as part of the response.</a:t>
            </a:r>
          </a:p>
        </p:txBody>
      </p:sp>
      <p:sp>
        <p:nvSpPr>
          <p:cNvPr id="4" name="Slide Number Placeholder 3"/>
          <p:cNvSpPr>
            <a:spLocks noGrp="1"/>
          </p:cNvSpPr>
          <p:nvPr>
            <p:ph type="sldNum" sz="quarter" idx="10"/>
          </p:nvPr>
        </p:nvSpPr>
        <p:spPr/>
        <p:txBody>
          <a:bodyPr/>
          <a:lstStyle/>
          <a:p>
            <a:fld id="{89029652-62E7-43D6-83B5-097D7B7AA5D8}" type="slidenum">
              <a:rPr lang="en-US" smtClean="0"/>
              <a:t>77</a:t>
            </a:fld>
            <a:endParaRPr lang="en-US"/>
          </a:p>
        </p:txBody>
      </p:sp>
    </p:spTree>
    <p:extLst>
      <p:ext uri="{BB962C8B-B14F-4D97-AF65-F5344CB8AC3E}">
        <p14:creationId xmlns:p14="http://schemas.microsoft.com/office/powerpoint/2010/main" val="249301216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browser sends the token </a:t>
            </a:r>
            <a:r>
              <a:rPr lang="en-US" sz="1200" b="0" i="1" kern="1200" dirty="0">
                <a:solidFill>
                  <a:schemeClr val="tx1"/>
                </a:solidFill>
                <a:effectLst/>
                <a:latin typeface="+mn-lt"/>
                <a:ea typeface="+mn-ea"/>
                <a:cs typeface="+mn-cs"/>
              </a:rPr>
              <a:t>back </a:t>
            </a:r>
            <a:r>
              <a:rPr lang="en-US" sz="1200" b="0" i="0" kern="1200" dirty="0">
                <a:solidFill>
                  <a:schemeClr val="tx1"/>
                </a:solidFill>
                <a:effectLst/>
                <a:latin typeface="+mn-lt"/>
                <a:ea typeface="+mn-ea"/>
                <a:cs typeface="+mn-cs"/>
              </a:rPr>
              <a:t>to the server with all subsequent requests.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Validation is the same as we saw earlier.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server combines the claims in the token with its private key, re-computes the signature, and compares it to the signature in the token.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78</a:t>
            </a:fld>
            <a:endParaRPr lang="en-US"/>
          </a:p>
        </p:txBody>
      </p:sp>
    </p:spTree>
    <p:extLst>
      <p:ext uri="{BB962C8B-B14F-4D97-AF65-F5344CB8AC3E}">
        <p14:creationId xmlns:p14="http://schemas.microsoft.com/office/powerpoint/2010/main" val="421791254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If they match, the server knows that the token was signed by its own private key and wasn't modified in transit, so it can trust the values in the claims.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In this case, it can safely authenticate the request as coming from Alice.                                                                                            </a:t>
            </a:r>
          </a:p>
        </p:txBody>
      </p:sp>
      <p:sp>
        <p:nvSpPr>
          <p:cNvPr id="4" name="Slide Number Placeholder 3"/>
          <p:cNvSpPr>
            <a:spLocks noGrp="1"/>
          </p:cNvSpPr>
          <p:nvPr>
            <p:ph type="sldNum" sz="quarter" idx="10"/>
          </p:nvPr>
        </p:nvSpPr>
        <p:spPr/>
        <p:txBody>
          <a:bodyPr/>
          <a:lstStyle/>
          <a:p>
            <a:fld id="{89029652-62E7-43D6-83B5-097D7B7AA5D8}" type="slidenum">
              <a:rPr lang="en-US" smtClean="0"/>
              <a:t>79</a:t>
            </a:fld>
            <a:endParaRPr lang="en-US"/>
          </a:p>
        </p:txBody>
      </p:sp>
    </p:spTree>
    <p:extLst>
      <p:ext uri="{BB962C8B-B14F-4D97-AF65-F5344CB8AC3E}">
        <p14:creationId xmlns:p14="http://schemas.microsoft.com/office/powerpoint/2010/main" val="12187160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Before we get to that list, however, we need to define three main terms that will come up over and over.</a:t>
            </a:r>
          </a:p>
          <a:p>
            <a:endParaRPr lang="en-US" sz="1200" u="sng" kern="1200" dirty="0">
              <a:solidFill>
                <a:schemeClr val="tx1"/>
              </a:solidFill>
              <a:effectLst/>
              <a:latin typeface="+mn-lt"/>
              <a:ea typeface="+mn-ea"/>
              <a:cs typeface="+mn-cs"/>
            </a:endParaRPr>
          </a:p>
          <a:p>
            <a:r>
              <a:rPr lang="en-US" sz="1200" u="none" kern="1200" dirty="0">
                <a:solidFill>
                  <a:schemeClr val="tx1"/>
                </a:solidFill>
                <a:effectLst/>
                <a:latin typeface="+mn-lt"/>
                <a:ea typeface="+mn-ea"/>
                <a:cs typeface="+mn-cs"/>
              </a:rPr>
              <a:t>Let’s say we have this website</a:t>
            </a:r>
            <a:r>
              <a:rPr lang="en-US" sz="1200" b="0" u="none" kern="1200" dirty="0">
                <a:solidFill>
                  <a:schemeClr val="tx1"/>
                </a:solidFill>
                <a:effectLst/>
                <a:latin typeface="+mn-lt"/>
                <a:ea typeface="+mn-ea"/>
                <a:cs typeface="+mn-cs"/>
              </a:rPr>
              <a:t>…</a:t>
            </a:r>
          </a:p>
          <a:p>
            <a:endParaRPr lang="en-US" sz="1200" b="1" u="none" kern="1200" dirty="0">
              <a:solidFill>
                <a:schemeClr val="tx1"/>
              </a:solidFill>
              <a:effectLst/>
              <a:latin typeface="+mn-lt"/>
              <a:ea typeface="+mn-ea"/>
              <a:cs typeface="+mn-cs"/>
            </a:endParaRPr>
          </a:p>
          <a:p>
            <a:r>
              <a:rPr lang="en-US" sz="1200" b="1" u="none" kern="1200" dirty="0">
                <a:solidFill>
                  <a:schemeClr val="tx1"/>
                </a:solidFill>
                <a:effectLst/>
                <a:latin typeface="+mn-lt"/>
                <a:ea typeface="+mn-ea"/>
                <a:cs typeface="+mn-cs"/>
              </a:rPr>
              <a:t>(next slide) </a:t>
            </a:r>
          </a:p>
          <a:p>
            <a:r>
              <a:rPr lang="en-US" sz="1200" u="none" kern="1200" dirty="0">
                <a:solidFill>
                  <a:schemeClr val="tx1"/>
                </a:solidFill>
                <a:effectLst/>
                <a:latin typeface="+mn-lt"/>
                <a:ea typeface="+mn-ea"/>
                <a:cs typeface="+mn-cs"/>
              </a:rPr>
              <a:t>…. and a request comes in for some URL, like /foo/42</a:t>
            </a:r>
          </a:p>
          <a:p>
            <a:endParaRPr lang="en-US" sz="1200" u="sng"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a:t>
            </a:fld>
            <a:endParaRPr lang="en-US"/>
          </a:p>
        </p:txBody>
      </p:sp>
    </p:spTree>
    <p:extLst>
      <p:ext uri="{BB962C8B-B14F-4D97-AF65-F5344CB8AC3E}">
        <p14:creationId xmlns:p14="http://schemas.microsoft.com/office/powerpoint/2010/main" val="158570428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If the token is being used for </a:t>
            </a:r>
            <a:r>
              <a:rPr lang="en-US" sz="1200" b="0" i="1" kern="1200" dirty="0">
                <a:solidFill>
                  <a:schemeClr val="tx1"/>
                </a:solidFill>
                <a:effectLst/>
                <a:latin typeface="+mn-lt"/>
                <a:ea typeface="+mn-ea"/>
                <a:cs typeface="+mn-cs"/>
              </a:rPr>
              <a:t>authentication</a:t>
            </a:r>
            <a:r>
              <a:rPr lang="en-US" sz="1200" b="0" i="0" kern="1200" dirty="0">
                <a:solidFill>
                  <a:schemeClr val="tx1"/>
                </a:solidFill>
                <a:effectLst/>
                <a:latin typeface="+mn-lt"/>
                <a:ea typeface="+mn-ea"/>
                <a:cs typeface="+mn-cs"/>
              </a:rPr>
              <a:t> only then it will contain a single claim telling us </a:t>
            </a:r>
            <a:r>
              <a:rPr lang="en-US" sz="1200" b="0" i="1" kern="1200" dirty="0">
                <a:solidFill>
                  <a:schemeClr val="tx1"/>
                </a:solidFill>
                <a:effectLst/>
                <a:latin typeface="+mn-lt"/>
                <a:ea typeface="+mn-ea"/>
                <a:cs typeface="+mn-cs"/>
              </a:rPr>
              <a:t>who </a:t>
            </a:r>
            <a:r>
              <a:rPr lang="en-US" sz="1200" b="0" i="0" kern="1200" dirty="0">
                <a:solidFill>
                  <a:schemeClr val="tx1"/>
                </a:solidFill>
                <a:effectLst/>
                <a:latin typeface="+mn-lt"/>
                <a:ea typeface="+mn-ea"/>
                <a:cs typeface="+mn-cs"/>
              </a:rPr>
              <a:t>is making the request.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we need to </a:t>
            </a:r>
            <a:r>
              <a:rPr lang="en-US" sz="1200" b="0" i="1" kern="1200" dirty="0">
                <a:solidFill>
                  <a:schemeClr val="tx1"/>
                </a:solidFill>
                <a:effectLst/>
                <a:latin typeface="+mn-lt"/>
                <a:ea typeface="+mn-ea"/>
                <a:cs typeface="+mn-cs"/>
              </a:rPr>
              <a:t>authorize </a:t>
            </a:r>
            <a:r>
              <a:rPr lang="en-US" sz="1200" b="0" i="0" kern="1200" dirty="0">
                <a:solidFill>
                  <a:schemeClr val="tx1"/>
                </a:solidFill>
                <a:effectLst/>
                <a:latin typeface="+mn-lt"/>
                <a:ea typeface="+mn-ea"/>
                <a:cs typeface="+mn-cs"/>
              </a:rPr>
              <a:t>the request, we'd have to run a query to get Alice's permissions or access level or whatever data we need.</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cool thing about Web tokens though,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r>
              <a:rPr lang="en-US" sz="1200" b="0" i="0" kern="1200" dirty="0">
                <a:solidFill>
                  <a:schemeClr val="tx1"/>
                </a:solidFill>
                <a:effectLst/>
                <a:latin typeface="+mn-lt"/>
                <a:ea typeface="+mn-ea"/>
                <a:cs typeface="+mn-cs"/>
              </a:rPr>
              <a:t> is that they…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80</a:t>
            </a:fld>
            <a:endParaRPr lang="en-US"/>
          </a:p>
        </p:txBody>
      </p:sp>
    </p:spTree>
    <p:extLst>
      <p:ext uri="{BB962C8B-B14F-4D97-AF65-F5344CB8AC3E}">
        <p14:creationId xmlns:p14="http://schemas.microsoft.com/office/powerpoint/2010/main" val="202647920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can contain those permissions as specific claims.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Alice tries to access something that requires administrative permissions, we don't have the query the database to authorize her; we can just get the permissions from the token.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can help reduce the load on the database server if you have a high-volume API that serves a lot of simultaneous requests.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81</a:t>
            </a:fld>
            <a:endParaRPr lang="en-US"/>
          </a:p>
        </p:txBody>
      </p:sp>
    </p:spTree>
    <p:extLst>
      <p:ext uri="{BB962C8B-B14F-4D97-AF65-F5344CB8AC3E}">
        <p14:creationId xmlns:p14="http://schemas.microsoft.com/office/powerpoint/2010/main" val="181760885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Avoiding repetitive database queries is all well and good, until some of that data changes.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this token is properly signed, it will continue to validate even if Alice loses her administrative rights, or even if her account is completely deactivated.</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We need to limit how long this token is good for so that it cannot be used indefinitely.</a:t>
            </a:r>
          </a:p>
        </p:txBody>
      </p:sp>
      <p:sp>
        <p:nvSpPr>
          <p:cNvPr id="4" name="Slide Number Placeholder 3"/>
          <p:cNvSpPr>
            <a:spLocks noGrp="1"/>
          </p:cNvSpPr>
          <p:nvPr>
            <p:ph type="sldNum" sz="quarter" idx="10"/>
          </p:nvPr>
        </p:nvSpPr>
        <p:spPr/>
        <p:txBody>
          <a:bodyPr/>
          <a:lstStyle/>
          <a:p>
            <a:fld id="{89029652-62E7-43D6-83B5-097D7B7AA5D8}" type="slidenum">
              <a:rPr lang="en-US" smtClean="0"/>
              <a:t>82</a:t>
            </a:fld>
            <a:endParaRPr lang="en-US"/>
          </a:p>
        </p:txBody>
      </p:sp>
    </p:spTree>
    <p:extLst>
      <p:ext uri="{BB962C8B-B14F-4D97-AF65-F5344CB8AC3E}">
        <p14:creationId xmlns:p14="http://schemas.microsoft.com/office/powerpoint/2010/main" val="318690239"/>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 simple solution is to add an expiration date to the token.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On the server side, if a token validates but has expired, then you can throw it away and log the user out.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When they log back in, you can issue a new signed token with up-to-date permissions and a new expiration date. </a:t>
            </a:r>
          </a:p>
        </p:txBody>
      </p:sp>
      <p:sp>
        <p:nvSpPr>
          <p:cNvPr id="4" name="Slide Number Placeholder 3"/>
          <p:cNvSpPr>
            <a:spLocks noGrp="1"/>
          </p:cNvSpPr>
          <p:nvPr>
            <p:ph type="sldNum" sz="quarter" idx="10"/>
          </p:nvPr>
        </p:nvSpPr>
        <p:spPr/>
        <p:txBody>
          <a:bodyPr/>
          <a:lstStyle/>
          <a:p>
            <a:fld id="{89029652-62E7-43D6-83B5-097D7B7AA5D8}" type="slidenum">
              <a:rPr lang="en-US" smtClean="0"/>
              <a:t>83</a:t>
            </a:fld>
            <a:endParaRPr lang="en-US"/>
          </a:p>
        </p:txBody>
      </p:sp>
    </p:spTree>
    <p:extLst>
      <p:ext uri="{BB962C8B-B14F-4D97-AF65-F5344CB8AC3E}">
        <p14:creationId xmlns:p14="http://schemas.microsoft.com/office/powerpoint/2010/main" val="424465853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Unfortunately, this technique only works with relatively long expiration dates.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Your users </a:t>
            </a:r>
            <a:r>
              <a:rPr lang="en-US" sz="1200" b="0" i="1" kern="1200" dirty="0">
                <a:solidFill>
                  <a:schemeClr val="tx1"/>
                </a:solidFill>
                <a:effectLst/>
                <a:latin typeface="+mn-lt"/>
                <a:ea typeface="+mn-ea"/>
                <a:cs typeface="+mn-cs"/>
              </a:rPr>
              <a:t>really </a:t>
            </a:r>
            <a:r>
              <a:rPr lang="en-US" sz="1200" b="0" i="0" kern="1200" dirty="0">
                <a:solidFill>
                  <a:schemeClr val="tx1"/>
                </a:solidFill>
                <a:effectLst/>
                <a:latin typeface="+mn-lt"/>
                <a:ea typeface="+mn-ea"/>
                <a:cs typeface="+mn-cs"/>
              </a:rPr>
              <a:t>don't want to be forced to log back in every 30 minutes when their token expires.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But ask yourself this: if you set an expiration date for a day or two in the future, and then someone hacks one of your admin accounts and starts screwing up your app, do you </a:t>
            </a:r>
            <a:r>
              <a:rPr lang="en-US" sz="1200" b="0" i="1" kern="1200" dirty="0">
                <a:solidFill>
                  <a:schemeClr val="tx1"/>
                </a:solidFill>
                <a:effectLst/>
                <a:latin typeface="+mn-lt"/>
                <a:ea typeface="+mn-ea"/>
                <a:cs typeface="+mn-cs"/>
              </a:rPr>
              <a:t>really</a:t>
            </a:r>
            <a:r>
              <a:rPr lang="en-US" sz="1200" b="0" i="0" kern="1200" dirty="0">
                <a:solidFill>
                  <a:schemeClr val="tx1"/>
                </a:solidFill>
                <a:effectLst/>
                <a:latin typeface="+mn-lt"/>
                <a:ea typeface="+mn-ea"/>
                <a:cs typeface="+mn-cs"/>
              </a:rPr>
              <a:t> want to wait a day or two for the token to expire?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84</a:t>
            </a:fld>
            <a:endParaRPr lang="en-US"/>
          </a:p>
        </p:txBody>
      </p:sp>
    </p:spTree>
    <p:extLst>
      <p:ext uri="{BB962C8B-B14F-4D97-AF65-F5344CB8AC3E}">
        <p14:creationId xmlns:p14="http://schemas.microsoft.com/office/powerpoint/2010/main" val="40677680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 good balance between security, performance, and user experience is to use something called </a:t>
            </a:r>
            <a:r>
              <a:rPr lang="en-US" sz="1200" b="1" i="0" kern="1200" dirty="0">
                <a:solidFill>
                  <a:schemeClr val="tx1"/>
                </a:solidFill>
                <a:effectLst/>
                <a:latin typeface="+mn-lt"/>
                <a:ea typeface="+mn-ea"/>
                <a:cs typeface="+mn-cs"/>
              </a:rPr>
              <a:t>refresh tokens</a:t>
            </a:r>
            <a:r>
              <a:rPr lang="en-US" sz="1200" b="0" i="0" kern="1200" dirty="0">
                <a:solidFill>
                  <a:schemeClr val="tx1"/>
                </a:solidFill>
                <a:effectLst/>
                <a:latin typeface="+mn-lt"/>
                <a:ea typeface="+mn-ea"/>
                <a:cs typeface="+mn-cs"/>
              </a:rPr>
              <a: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With this approach, you issue TWO TOKENS to the user when they log in.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The first is a </a:t>
            </a:r>
            <a:r>
              <a:rPr lang="en-US" sz="1200" b="1" i="0" kern="1200" dirty="0">
                <a:solidFill>
                  <a:schemeClr val="tx1"/>
                </a:solidFill>
                <a:effectLst/>
                <a:latin typeface="+mn-lt"/>
                <a:ea typeface="+mn-ea"/>
                <a:cs typeface="+mn-cs"/>
              </a:rPr>
              <a:t>short-lived access token</a:t>
            </a:r>
            <a:r>
              <a:rPr lang="en-US" sz="1200" b="0" i="0" kern="1200" dirty="0">
                <a:solidFill>
                  <a:schemeClr val="tx1"/>
                </a:solidFill>
                <a:effectLst/>
                <a:latin typeface="+mn-lt"/>
                <a:ea typeface="+mn-ea"/>
                <a:cs typeface="+mn-cs"/>
              </a:rPr>
              <a:t> like we just talked about. They are only valid for a short period of time, but within that time the server will trust the claims without re-validating them with a database lookup.</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85</a:t>
            </a:fld>
            <a:endParaRPr lang="en-US"/>
          </a:p>
        </p:txBody>
      </p:sp>
    </p:spTree>
    <p:extLst>
      <p:ext uri="{BB962C8B-B14F-4D97-AF65-F5344CB8AC3E}">
        <p14:creationId xmlns:p14="http://schemas.microsoft.com/office/powerpoint/2010/main" val="474957809"/>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second is a </a:t>
            </a:r>
            <a:r>
              <a:rPr lang="en-US" sz="1200" b="1" i="0" kern="1200" dirty="0">
                <a:solidFill>
                  <a:schemeClr val="tx1"/>
                </a:solidFill>
                <a:effectLst/>
                <a:latin typeface="+mn-lt"/>
                <a:ea typeface="+mn-ea"/>
                <a:cs typeface="+mn-cs"/>
              </a:rPr>
              <a:t>long-lived refresh token</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only things it contains are the authenticated identity and a longer expiration date.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When the access token expires, the client can call an API endpoint, pass in the refresh token, and get back a </a:t>
            </a:r>
            <a:r>
              <a:rPr lang="en-US" sz="1200" b="0" i="1" kern="1200" dirty="0">
                <a:solidFill>
                  <a:schemeClr val="tx1"/>
                </a:solidFill>
                <a:effectLst/>
                <a:latin typeface="+mn-lt"/>
                <a:ea typeface="+mn-ea"/>
                <a:cs typeface="+mn-cs"/>
              </a:rPr>
              <a:t>new </a:t>
            </a:r>
            <a:r>
              <a:rPr lang="en-US" sz="1200" b="0" i="0" kern="1200" dirty="0">
                <a:solidFill>
                  <a:schemeClr val="tx1"/>
                </a:solidFill>
                <a:effectLst/>
                <a:latin typeface="+mn-lt"/>
                <a:ea typeface="+mn-ea"/>
                <a:cs typeface="+mn-cs"/>
              </a:rPr>
              <a:t>access token with an updated expiration date.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key is that this refresh process </a:t>
            </a:r>
            <a:r>
              <a:rPr lang="en-US" sz="1200" b="0" i="1" kern="1200" dirty="0">
                <a:solidFill>
                  <a:schemeClr val="tx1"/>
                </a:solidFill>
                <a:effectLst/>
                <a:latin typeface="+mn-lt"/>
                <a:ea typeface="+mn-ea"/>
                <a:cs typeface="+mn-cs"/>
              </a:rPr>
              <a:t>does hit the database</a:t>
            </a:r>
            <a:r>
              <a:rPr lang="en-US" sz="1200" b="0" i="0" kern="1200" dirty="0">
                <a:solidFill>
                  <a:schemeClr val="tx1"/>
                </a:solidFill>
                <a:effectLst/>
                <a:latin typeface="+mn-lt"/>
                <a:ea typeface="+mn-ea"/>
                <a:cs typeface="+mn-cs"/>
              </a:rPr>
              <a:t>. The server validates that the user account is still active, refreshes its list of permissions, and then sends them back in another short-lived access token.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is NOT an </a:t>
            </a:r>
            <a:r>
              <a:rPr lang="en-US" sz="1200" b="0" i="1" kern="1200" dirty="0">
                <a:solidFill>
                  <a:schemeClr val="tx1"/>
                </a:solidFill>
                <a:effectLst/>
                <a:latin typeface="+mn-lt"/>
                <a:ea typeface="+mn-ea"/>
                <a:cs typeface="+mn-cs"/>
              </a:rPr>
              <a:t>authentication </a:t>
            </a:r>
            <a:r>
              <a:rPr lang="en-US" sz="1200" b="0" i="0" kern="1200" dirty="0">
                <a:solidFill>
                  <a:schemeClr val="tx1"/>
                </a:solidFill>
                <a:effectLst/>
                <a:latin typeface="+mn-lt"/>
                <a:ea typeface="+mn-ea"/>
                <a:cs typeface="+mn-cs"/>
              </a:rPr>
              <a:t>technique; both tokens are signed, so the server knows that the </a:t>
            </a:r>
            <a:r>
              <a:rPr lang="en-US" sz="1200" b="0" i="1" kern="1200" dirty="0">
                <a:solidFill>
                  <a:schemeClr val="tx1"/>
                </a:solidFill>
                <a:effectLst/>
                <a:latin typeface="+mn-lt"/>
                <a:ea typeface="+mn-ea"/>
                <a:cs typeface="+mn-cs"/>
              </a:rPr>
              <a:t>identity</a:t>
            </a:r>
            <a:r>
              <a:rPr lang="en-US" sz="1200" b="0" i="0" kern="1200" dirty="0">
                <a:solidFill>
                  <a:schemeClr val="tx1"/>
                </a:solidFill>
                <a:effectLst/>
                <a:latin typeface="+mn-lt"/>
                <a:ea typeface="+mn-ea"/>
                <a:cs typeface="+mn-cs"/>
              </a:rPr>
              <a:t> is accurate.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process is all about regularly </a:t>
            </a:r>
            <a:r>
              <a:rPr lang="en-US" sz="1200" b="0" i="1" kern="1200" dirty="0">
                <a:solidFill>
                  <a:schemeClr val="tx1"/>
                </a:solidFill>
                <a:effectLst/>
                <a:latin typeface="+mn-lt"/>
                <a:ea typeface="+mn-ea"/>
                <a:cs typeface="+mn-cs"/>
              </a:rPr>
              <a:t>re-authorizing </a:t>
            </a:r>
            <a:r>
              <a:rPr lang="en-US" sz="1200" b="0" i="0" kern="1200" dirty="0">
                <a:solidFill>
                  <a:schemeClr val="tx1"/>
                </a:solidFill>
                <a:effectLst/>
                <a:latin typeface="+mn-lt"/>
                <a:ea typeface="+mn-ea"/>
                <a:cs typeface="+mn-cs"/>
              </a:rPr>
              <a:t>the user, without making them actually log back in. </a:t>
            </a:r>
          </a:p>
        </p:txBody>
      </p:sp>
      <p:sp>
        <p:nvSpPr>
          <p:cNvPr id="4" name="Slide Number Placeholder 3"/>
          <p:cNvSpPr>
            <a:spLocks noGrp="1"/>
          </p:cNvSpPr>
          <p:nvPr>
            <p:ph type="sldNum" sz="quarter" idx="10"/>
          </p:nvPr>
        </p:nvSpPr>
        <p:spPr/>
        <p:txBody>
          <a:bodyPr/>
          <a:lstStyle/>
          <a:p>
            <a:fld id="{89029652-62E7-43D6-83B5-097D7B7AA5D8}" type="slidenum">
              <a:rPr lang="en-US" smtClean="0"/>
              <a:t>86</a:t>
            </a:fld>
            <a:endParaRPr lang="en-US"/>
          </a:p>
        </p:txBody>
      </p:sp>
    </p:spTree>
    <p:extLst>
      <p:ext uri="{BB962C8B-B14F-4D97-AF65-F5344CB8AC3E}">
        <p14:creationId xmlns:p14="http://schemas.microsoft.com/office/powerpoint/2010/main" val="2167962014"/>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In the simplest case the claims will simply identify the user attached to the request.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the only claim in the token is Alice's user ID, then the token can only be used for Authentication.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you need to authorize the request, such as checking Alice's permissions, you'd have to run a query to get that data.</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(transition)</a:t>
            </a: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Web tokens are interesting though…</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87</a:t>
            </a:fld>
            <a:endParaRPr lang="en-US"/>
          </a:p>
        </p:txBody>
      </p:sp>
    </p:spTree>
    <p:extLst>
      <p:ext uri="{BB962C8B-B14F-4D97-AF65-F5344CB8AC3E}">
        <p14:creationId xmlns:p14="http://schemas.microsoft.com/office/powerpoint/2010/main" val="1995079127"/>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(Web tokens are interesting though)</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 because they can help you with both authentication </a:t>
            </a:r>
            <a:r>
              <a:rPr lang="en-US" sz="1200" b="0" i="1" kern="1200" dirty="0">
                <a:solidFill>
                  <a:schemeClr val="tx1"/>
                </a:solidFill>
                <a:effectLst/>
                <a:latin typeface="+mn-lt"/>
                <a:ea typeface="+mn-ea"/>
                <a:cs typeface="+mn-cs"/>
              </a:rPr>
              <a:t>and authorization</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Instead of running a query to see if Alice is an administrator or not, you can include that information </a:t>
            </a:r>
            <a:r>
              <a:rPr lang="en-US" sz="1200" b="0" i="1" kern="1200" dirty="0">
                <a:solidFill>
                  <a:schemeClr val="tx1"/>
                </a:solidFill>
                <a:effectLst/>
                <a:latin typeface="+mn-lt"/>
                <a:ea typeface="+mn-ea"/>
                <a:cs typeface="+mn-cs"/>
              </a:rPr>
              <a:t>as an explicit claim in the token</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If your system gets a lot of traffic, this can eliminate a bunch of repetitive database lookups during the authentication and authorization processes.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88</a:t>
            </a:fld>
            <a:endParaRPr lang="en-US"/>
          </a:p>
        </p:txBody>
      </p:sp>
    </p:spTree>
    <p:extLst>
      <p:ext uri="{BB962C8B-B14F-4D97-AF65-F5344CB8AC3E}">
        <p14:creationId xmlns:p14="http://schemas.microsoft.com/office/powerpoint/2010/main" val="1871404118"/>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There's one very important issue that you need to be aware of when using JSON Web Tokens.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Since JavaScript is an insecure environment, then exposing the token to </a:t>
            </a:r>
            <a:r>
              <a:rPr lang="en-US" sz="1200" b="0" i="1" kern="1200" dirty="0">
                <a:solidFill>
                  <a:schemeClr val="tx1"/>
                </a:solidFill>
                <a:effectLst/>
                <a:latin typeface="+mn-lt"/>
                <a:ea typeface="+mn-ea"/>
                <a:cs typeface="+mn-cs"/>
              </a:rPr>
              <a:t>your </a:t>
            </a:r>
            <a:r>
              <a:rPr lang="en-US" sz="1200" b="0" i="0" kern="1200" dirty="0">
                <a:solidFill>
                  <a:schemeClr val="tx1"/>
                </a:solidFill>
                <a:effectLst/>
                <a:latin typeface="+mn-lt"/>
                <a:ea typeface="+mn-ea"/>
                <a:cs typeface="+mn-cs"/>
              </a:rPr>
              <a:t>client-side JavaScript code </a:t>
            </a:r>
            <a:r>
              <a:rPr lang="en-US" sz="1200" b="0" i="1" kern="1200" dirty="0">
                <a:solidFill>
                  <a:schemeClr val="tx1"/>
                </a:solidFill>
                <a:effectLst/>
                <a:latin typeface="+mn-lt"/>
                <a:ea typeface="+mn-ea"/>
                <a:cs typeface="+mn-cs"/>
              </a:rPr>
              <a:t>also </a:t>
            </a:r>
            <a:r>
              <a:rPr lang="en-US" sz="1200" b="0" i="0" kern="1200" dirty="0">
                <a:solidFill>
                  <a:schemeClr val="tx1"/>
                </a:solidFill>
                <a:effectLst/>
                <a:latin typeface="+mn-lt"/>
                <a:ea typeface="+mn-ea"/>
                <a:cs typeface="+mn-cs"/>
              </a:rPr>
              <a:t>exposes it any </a:t>
            </a:r>
            <a:r>
              <a:rPr lang="en-US" sz="1200" b="0" i="1" kern="1200" dirty="0" err="1">
                <a:solidFill>
                  <a:schemeClr val="tx1"/>
                </a:solidFill>
                <a:effectLst/>
                <a:latin typeface="+mn-lt"/>
                <a:ea typeface="+mn-ea"/>
                <a:cs typeface="+mn-cs"/>
              </a:rPr>
              <a:t>any</a:t>
            </a:r>
            <a:r>
              <a:rPr lang="en-US" sz="1200" b="0" i="1" kern="1200" dirty="0">
                <a:solidFill>
                  <a:schemeClr val="tx1"/>
                </a:solidFill>
                <a:effectLst/>
                <a:latin typeface="+mn-lt"/>
                <a:ea typeface="+mn-ea"/>
                <a:cs typeface="+mn-cs"/>
              </a:rPr>
              <a:t> malicious </a:t>
            </a:r>
            <a:r>
              <a:rPr lang="en-US" sz="1200" b="0" i="1" kern="1200" dirty="0" err="1">
                <a:solidFill>
                  <a:schemeClr val="tx1"/>
                </a:solidFill>
                <a:effectLst/>
                <a:latin typeface="+mn-lt"/>
                <a:ea typeface="+mn-ea"/>
                <a:cs typeface="+mn-cs"/>
              </a:rPr>
              <a:t>javascript</a:t>
            </a:r>
            <a:r>
              <a:rPr lang="en-US" sz="1200" b="0" i="1"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that happens to be running.</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In other words, if </a:t>
            </a:r>
            <a:r>
              <a:rPr lang="en-US" sz="1200" b="0" i="1" u="sng" kern="1200" dirty="0">
                <a:solidFill>
                  <a:schemeClr val="tx1"/>
                </a:solidFill>
                <a:effectLst/>
                <a:latin typeface="+mn-lt"/>
                <a:ea typeface="+mn-ea"/>
                <a:cs typeface="+mn-cs"/>
              </a:rPr>
              <a:t>your JS app</a:t>
            </a:r>
            <a:r>
              <a:rPr lang="en-US" sz="1200" b="0" i="0" u="none" kern="1200" dirty="0">
                <a:solidFill>
                  <a:schemeClr val="tx1"/>
                </a:solidFill>
                <a:effectLst/>
                <a:latin typeface="+mn-lt"/>
                <a:ea typeface="+mn-ea"/>
                <a:cs typeface="+mn-cs"/>
              </a:rPr>
              <a:t> can read the token and the claims it contains, then so can the bad guys.</a:t>
            </a: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89</a:t>
            </a:fld>
            <a:endParaRPr lang="en-US"/>
          </a:p>
        </p:txBody>
      </p:sp>
    </p:spTree>
    <p:extLst>
      <p:ext uri="{BB962C8B-B14F-4D97-AF65-F5344CB8AC3E}">
        <p14:creationId xmlns:p14="http://schemas.microsoft.com/office/powerpoint/2010/main" val="39645357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 and a request comes in for some URL, like </a:t>
            </a:r>
            <a:r>
              <a:rPr lang="en-US" sz="1200" b="1" kern="1200" baseline="0" dirty="0">
                <a:solidFill>
                  <a:schemeClr val="tx1"/>
                </a:solidFill>
                <a:effectLst/>
                <a:latin typeface="+mn-lt"/>
                <a:ea typeface="+mn-ea"/>
                <a:cs typeface="+mn-cs"/>
              </a:rPr>
              <a:t>/foo/42</a:t>
            </a:r>
            <a:r>
              <a:rPr lang="en-US" sz="1200" b="0" kern="1200" baseline="0" dirty="0">
                <a:solidFill>
                  <a:schemeClr val="tx1"/>
                </a:solidFill>
                <a:effectLst/>
                <a:latin typeface="+mn-lt"/>
                <a:ea typeface="+mn-ea"/>
                <a:cs typeface="+mn-cs"/>
              </a:rPr>
              <a:t>.</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9</a:t>
            </a:fld>
            <a:endParaRPr lang="en-US"/>
          </a:p>
        </p:txBody>
      </p:sp>
    </p:spTree>
    <p:extLst>
      <p:ext uri="{BB962C8B-B14F-4D97-AF65-F5344CB8AC3E}">
        <p14:creationId xmlns:p14="http://schemas.microsoft.com/office/powerpoint/2010/main" val="50103409"/>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Even more of a problem, however, is that if the bad guys can </a:t>
            </a:r>
            <a:r>
              <a:rPr lang="en-US" sz="1200" b="0" i="1" kern="1200" dirty="0">
                <a:solidFill>
                  <a:schemeClr val="tx1"/>
                </a:solidFill>
                <a:effectLst/>
                <a:latin typeface="+mn-lt"/>
                <a:ea typeface="+mn-ea"/>
                <a:cs typeface="+mn-cs"/>
              </a:rPr>
              <a:t>view </a:t>
            </a:r>
            <a:r>
              <a:rPr lang="en-US" sz="1200" b="0" i="0" kern="1200" dirty="0">
                <a:solidFill>
                  <a:schemeClr val="tx1"/>
                </a:solidFill>
                <a:effectLst/>
                <a:latin typeface="+mn-lt"/>
                <a:ea typeface="+mn-ea"/>
                <a:cs typeface="+mn-cs"/>
              </a:rPr>
              <a:t>the token, they can also </a:t>
            </a:r>
            <a:r>
              <a:rPr lang="en-US" sz="1200" b="0" i="1" kern="1200" dirty="0">
                <a:solidFill>
                  <a:schemeClr val="tx1"/>
                </a:solidFill>
                <a:effectLst/>
                <a:latin typeface="+mn-lt"/>
                <a:ea typeface="+mn-ea"/>
                <a:cs typeface="+mn-cs"/>
              </a:rPr>
              <a:t>replay </a:t>
            </a:r>
            <a:r>
              <a:rPr lang="en-US" sz="1200" b="0" i="0" kern="1200" dirty="0">
                <a:solidFill>
                  <a:schemeClr val="tx1"/>
                </a:solidFill>
                <a:effectLst/>
                <a:latin typeface="+mn-lt"/>
                <a:ea typeface="+mn-ea"/>
                <a:cs typeface="+mn-cs"/>
              </a:rPr>
              <a:t>the token in their own requests.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signature prevents those bad guys from </a:t>
            </a:r>
            <a:r>
              <a:rPr lang="en-US" sz="1200" b="0" i="1" kern="1200" dirty="0">
                <a:solidFill>
                  <a:schemeClr val="tx1"/>
                </a:solidFill>
                <a:effectLst/>
                <a:latin typeface="+mn-lt"/>
                <a:ea typeface="+mn-ea"/>
                <a:cs typeface="+mn-cs"/>
              </a:rPr>
              <a:t>changing the claims</a:t>
            </a:r>
            <a:r>
              <a:rPr lang="en-US" sz="1200" b="0" i="0" kern="1200" dirty="0">
                <a:solidFill>
                  <a:schemeClr val="tx1"/>
                </a:solidFill>
                <a:effectLst/>
                <a:latin typeface="+mn-lt"/>
                <a:ea typeface="+mn-ea"/>
                <a:cs typeface="+mn-cs"/>
              </a:rPr>
              <a:t>, but they can still do a lot of damage keeping the token as-is.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Any request that submits a valid token containing these claims would be linked to Alice's identity and be given these permissions.</a:t>
            </a:r>
          </a:p>
        </p:txBody>
      </p:sp>
      <p:sp>
        <p:nvSpPr>
          <p:cNvPr id="4" name="Slide Number Placeholder 3"/>
          <p:cNvSpPr>
            <a:spLocks noGrp="1"/>
          </p:cNvSpPr>
          <p:nvPr>
            <p:ph type="sldNum" sz="quarter" idx="10"/>
          </p:nvPr>
        </p:nvSpPr>
        <p:spPr/>
        <p:txBody>
          <a:bodyPr/>
          <a:lstStyle/>
          <a:p>
            <a:fld id="{89029652-62E7-43D6-83B5-097D7B7AA5D8}" type="slidenum">
              <a:rPr lang="en-US" smtClean="0"/>
              <a:t>90</a:t>
            </a:fld>
            <a:endParaRPr lang="en-US"/>
          </a:p>
        </p:txBody>
      </p:sp>
    </p:spTree>
    <p:extLst>
      <p:ext uri="{BB962C8B-B14F-4D97-AF65-F5344CB8AC3E}">
        <p14:creationId xmlns:p14="http://schemas.microsoft.com/office/powerpoint/2010/main" val="1862555322"/>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In practice, there are two places where your JavaScript client can store the token in between requests: </a:t>
            </a:r>
            <a:r>
              <a:rPr lang="en-US" sz="1200" b="0" i="0" kern="1200" dirty="0" err="1">
                <a:solidFill>
                  <a:schemeClr val="tx1"/>
                </a:solidFill>
                <a:effectLst/>
                <a:latin typeface="+mn-lt"/>
                <a:ea typeface="+mn-ea"/>
                <a:cs typeface="+mn-cs"/>
              </a:rPr>
              <a:t>LocalStorage</a:t>
            </a:r>
            <a:r>
              <a:rPr lang="en-US" sz="1200" b="0" i="0" kern="1200" dirty="0">
                <a:solidFill>
                  <a:schemeClr val="tx1"/>
                </a:solidFill>
                <a:effectLst/>
                <a:latin typeface="+mn-lt"/>
                <a:ea typeface="+mn-ea"/>
                <a:cs typeface="+mn-cs"/>
              </a:rPr>
              <a:t>, or in an </a:t>
            </a:r>
            <a:r>
              <a:rPr lang="en-US" sz="1200" b="0" i="0" kern="1200" dirty="0" err="1">
                <a:solidFill>
                  <a:schemeClr val="tx1"/>
                </a:solidFill>
                <a:effectLst/>
                <a:latin typeface="+mn-lt"/>
                <a:ea typeface="+mn-ea"/>
                <a:cs typeface="+mn-cs"/>
              </a:rPr>
              <a:t>httpOnly</a:t>
            </a:r>
            <a:r>
              <a:rPr lang="en-US" sz="1200" b="0" i="0" kern="1200" dirty="0">
                <a:solidFill>
                  <a:schemeClr val="tx1"/>
                </a:solidFill>
                <a:effectLst/>
                <a:latin typeface="+mn-lt"/>
                <a:ea typeface="+mn-ea"/>
                <a:cs typeface="+mn-cs"/>
              </a:rPr>
              <a:t> secure cookie.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you store the token in </a:t>
            </a:r>
            <a:r>
              <a:rPr lang="en-US" sz="1200" b="0" i="0" kern="1200" dirty="0" err="1">
                <a:solidFill>
                  <a:schemeClr val="tx1"/>
                </a:solidFill>
                <a:effectLst/>
                <a:latin typeface="+mn-lt"/>
                <a:ea typeface="+mn-ea"/>
                <a:cs typeface="+mn-cs"/>
              </a:rPr>
              <a:t>LocalStorage</a:t>
            </a:r>
            <a:r>
              <a:rPr lang="en-US" sz="1200" b="0" i="0" kern="1200" dirty="0">
                <a:solidFill>
                  <a:schemeClr val="tx1"/>
                </a:solidFill>
                <a:effectLst/>
                <a:latin typeface="+mn-lt"/>
                <a:ea typeface="+mn-ea"/>
                <a:cs typeface="+mn-cs"/>
              </a:rPr>
              <a:t> then your </a:t>
            </a:r>
            <a:r>
              <a:rPr lang="en-US" sz="1200" b="0" i="0" kern="1200" dirty="0" err="1">
                <a:solidFill>
                  <a:schemeClr val="tx1"/>
                </a:solidFill>
                <a:effectLst/>
                <a:latin typeface="+mn-lt"/>
                <a:ea typeface="+mn-ea"/>
                <a:cs typeface="+mn-cs"/>
              </a:rPr>
              <a:t>javascript</a:t>
            </a:r>
            <a:r>
              <a:rPr lang="en-US" sz="1200" b="0" i="0" kern="1200" dirty="0">
                <a:solidFill>
                  <a:schemeClr val="tx1"/>
                </a:solidFill>
                <a:effectLst/>
                <a:latin typeface="+mn-lt"/>
                <a:ea typeface="+mn-ea"/>
                <a:cs typeface="+mn-cs"/>
              </a:rPr>
              <a:t> code can access the full token and any of the claims contained within. However, </a:t>
            </a:r>
            <a:r>
              <a:rPr lang="en-US" sz="1200" b="0" i="0" kern="1200" dirty="0" err="1">
                <a:solidFill>
                  <a:schemeClr val="tx1"/>
                </a:solidFill>
                <a:effectLst/>
                <a:latin typeface="+mn-lt"/>
                <a:ea typeface="+mn-ea"/>
                <a:cs typeface="+mn-cs"/>
              </a:rPr>
              <a:t>LocalStorage</a:t>
            </a:r>
            <a:r>
              <a:rPr lang="en-US" sz="1200" b="0" i="0" kern="1200" dirty="0">
                <a:solidFill>
                  <a:schemeClr val="tx1"/>
                </a:solidFill>
                <a:effectLst/>
                <a:latin typeface="+mn-lt"/>
                <a:ea typeface="+mn-ea"/>
                <a:cs typeface="+mn-cs"/>
              </a:rPr>
              <a:t> is susceptible to Cross-Site Scripting attacks, so the token can't contain anything you want to keep secret.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you store the token in an </a:t>
            </a:r>
            <a:r>
              <a:rPr lang="en-US" sz="1200" b="0" i="0" kern="1200" dirty="0" err="1">
                <a:solidFill>
                  <a:schemeClr val="tx1"/>
                </a:solidFill>
                <a:effectLst/>
                <a:latin typeface="+mn-lt"/>
                <a:ea typeface="+mn-ea"/>
                <a:cs typeface="+mn-cs"/>
              </a:rPr>
              <a:t>httpOnly</a:t>
            </a:r>
            <a:r>
              <a:rPr lang="en-US" sz="1200" b="0" i="0" kern="1200" dirty="0">
                <a:solidFill>
                  <a:schemeClr val="tx1"/>
                </a:solidFill>
                <a:effectLst/>
                <a:latin typeface="+mn-lt"/>
                <a:ea typeface="+mn-ea"/>
                <a:cs typeface="+mn-cs"/>
              </a:rPr>
              <a:t> secure cookie, however, then that cookie </a:t>
            </a:r>
            <a:r>
              <a:rPr lang="en-US" sz="1200" b="0" i="1" kern="1200" dirty="0">
                <a:solidFill>
                  <a:schemeClr val="tx1"/>
                </a:solidFill>
                <a:effectLst/>
                <a:latin typeface="+mn-lt"/>
                <a:ea typeface="+mn-ea"/>
                <a:cs typeface="+mn-cs"/>
              </a:rPr>
              <a:t>is not visible to JavaScript</a:t>
            </a:r>
            <a:r>
              <a:rPr lang="en-US" sz="1200" b="0" i="0" kern="1200" dirty="0">
                <a:solidFill>
                  <a:schemeClr val="tx1"/>
                </a:solidFill>
                <a:effectLst/>
                <a:latin typeface="+mn-lt"/>
                <a:ea typeface="+mn-ea"/>
                <a:cs typeface="+mn-cs"/>
              </a:rPr>
              <a:t>. That means it's safe from cross-site scripting and can contain sensitive information, but its invisible to your </a:t>
            </a:r>
            <a:r>
              <a:rPr lang="en-US" sz="1200" b="0" i="0" kern="1200" dirty="0" err="1">
                <a:solidFill>
                  <a:schemeClr val="tx1"/>
                </a:solidFill>
                <a:effectLst/>
                <a:latin typeface="+mn-lt"/>
                <a:ea typeface="+mn-ea"/>
                <a:cs typeface="+mn-cs"/>
              </a:rPr>
              <a:t>Javascript</a:t>
            </a:r>
            <a:r>
              <a:rPr lang="en-US" sz="1200" b="0" i="0" kern="1200" dirty="0">
                <a:solidFill>
                  <a:schemeClr val="tx1"/>
                </a:solidFill>
                <a:effectLst/>
                <a:latin typeface="+mn-lt"/>
                <a:ea typeface="+mn-ea"/>
                <a:cs typeface="+mn-cs"/>
              </a:rPr>
              <a:t> code.</a:t>
            </a:r>
          </a:p>
        </p:txBody>
      </p:sp>
      <p:sp>
        <p:nvSpPr>
          <p:cNvPr id="4" name="Slide Number Placeholder 3"/>
          <p:cNvSpPr>
            <a:spLocks noGrp="1"/>
          </p:cNvSpPr>
          <p:nvPr>
            <p:ph type="sldNum" sz="quarter" idx="10"/>
          </p:nvPr>
        </p:nvSpPr>
        <p:spPr/>
        <p:txBody>
          <a:bodyPr/>
          <a:lstStyle/>
          <a:p>
            <a:fld id="{89029652-62E7-43D6-83B5-097D7B7AA5D8}" type="slidenum">
              <a:rPr lang="en-US" smtClean="0"/>
              <a:t>91</a:t>
            </a:fld>
            <a:endParaRPr lang="en-US"/>
          </a:p>
        </p:txBody>
      </p:sp>
    </p:spTree>
    <p:extLst>
      <p:ext uri="{BB962C8B-B14F-4D97-AF65-F5344CB8AC3E}">
        <p14:creationId xmlns:p14="http://schemas.microsoft.com/office/powerpoint/2010/main" val="2445737210"/>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In practice, there are two places where you can store a JWT token: </a:t>
            </a:r>
            <a:r>
              <a:rPr lang="en-US" sz="1200" b="0" i="0" kern="1200" dirty="0" err="1">
                <a:solidFill>
                  <a:schemeClr val="tx1"/>
                </a:solidFill>
                <a:effectLst/>
                <a:latin typeface="+mn-lt"/>
                <a:ea typeface="+mn-ea"/>
                <a:cs typeface="+mn-cs"/>
              </a:rPr>
              <a:t>LocalStorage</a:t>
            </a:r>
            <a:r>
              <a:rPr lang="en-US" sz="1200" b="0" i="0" kern="1200" dirty="0">
                <a:solidFill>
                  <a:schemeClr val="tx1"/>
                </a:solidFill>
                <a:effectLst/>
                <a:latin typeface="+mn-lt"/>
                <a:ea typeface="+mn-ea"/>
                <a:cs typeface="+mn-cs"/>
              </a:rPr>
              <a:t> and an </a:t>
            </a:r>
            <a:r>
              <a:rPr lang="en-US" sz="1200" b="0" i="0" kern="1200" dirty="0" err="1">
                <a:solidFill>
                  <a:schemeClr val="tx1"/>
                </a:solidFill>
                <a:effectLst/>
                <a:latin typeface="+mn-lt"/>
                <a:ea typeface="+mn-ea"/>
                <a:cs typeface="+mn-cs"/>
              </a:rPr>
              <a:t>httpOnly</a:t>
            </a:r>
            <a:r>
              <a:rPr lang="en-US" sz="1200" b="0" i="0" kern="1200" dirty="0">
                <a:solidFill>
                  <a:schemeClr val="tx1"/>
                </a:solidFill>
                <a:effectLst/>
                <a:latin typeface="+mn-lt"/>
                <a:ea typeface="+mn-ea"/>
                <a:cs typeface="+mn-cs"/>
              </a:rPr>
              <a:t> secure cookie.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Tokens stored in </a:t>
            </a:r>
            <a:r>
              <a:rPr lang="en-US" sz="1200" b="0" i="0" kern="1200" dirty="0" err="1">
                <a:solidFill>
                  <a:schemeClr val="tx1"/>
                </a:solidFill>
                <a:effectLst/>
                <a:latin typeface="+mn-lt"/>
                <a:ea typeface="+mn-ea"/>
                <a:cs typeface="+mn-cs"/>
              </a:rPr>
              <a:t>LocalStorage</a:t>
            </a:r>
            <a:r>
              <a:rPr lang="en-US" sz="1200" b="0" i="0" kern="1200" dirty="0">
                <a:solidFill>
                  <a:schemeClr val="tx1"/>
                </a:solidFill>
                <a:effectLst/>
                <a:latin typeface="+mn-lt"/>
                <a:ea typeface="+mn-ea"/>
                <a:cs typeface="+mn-cs"/>
              </a:rPr>
              <a:t> can be fully accessed by your JS code, so your client-side app can read the full token and any of the claims contained within. But  </a:t>
            </a:r>
            <a:r>
              <a:rPr lang="en-US" sz="1200" b="0" i="0" kern="1200" dirty="0" err="1">
                <a:solidFill>
                  <a:schemeClr val="tx1"/>
                </a:solidFill>
                <a:effectLst/>
                <a:latin typeface="+mn-lt"/>
                <a:ea typeface="+mn-ea"/>
                <a:cs typeface="+mn-cs"/>
              </a:rPr>
              <a:t>LocalStorage</a:t>
            </a:r>
            <a:r>
              <a:rPr lang="en-US" sz="1200" b="0" i="0" kern="1200" dirty="0">
                <a:solidFill>
                  <a:schemeClr val="tx1"/>
                </a:solidFill>
                <a:effectLst/>
                <a:latin typeface="+mn-lt"/>
                <a:ea typeface="+mn-ea"/>
                <a:cs typeface="+mn-cs"/>
              </a:rPr>
              <a:t> can be hacked through Cross-Site Scripting, so the token can't contain anything sensitive.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92</a:t>
            </a:fld>
            <a:endParaRPr lang="en-US"/>
          </a:p>
        </p:txBody>
      </p:sp>
    </p:spTree>
    <p:extLst>
      <p:ext uri="{BB962C8B-B14F-4D97-AF65-F5344CB8AC3E}">
        <p14:creationId xmlns:p14="http://schemas.microsoft.com/office/powerpoint/2010/main" val="121222982"/>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On the flip side, Tokens stored in an </a:t>
            </a:r>
            <a:r>
              <a:rPr lang="en-US" sz="1200" b="0" i="0" kern="1200" dirty="0" err="1">
                <a:solidFill>
                  <a:schemeClr val="tx1"/>
                </a:solidFill>
                <a:effectLst/>
                <a:latin typeface="+mn-lt"/>
                <a:ea typeface="+mn-ea"/>
                <a:cs typeface="+mn-cs"/>
              </a:rPr>
              <a:t>httpOnly</a:t>
            </a:r>
            <a:r>
              <a:rPr lang="en-US" sz="1200" b="0" i="0" kern="1200" dirty="0">
                <a:solidFill>
                  <a:schemeClr val="tx1"/>
                </a:solidFill>
                <a:effectLst/>
                <a:latin typeface="+mn-lt"/>
                <a:ea typeface="+mn-ea"/>
                <a:cs typeface="+mn-cs"/>
              </a:rPr>
              <a:t> secure cookie are </a:t>
            </a:r>
            <a:r>
              <a:rPr lang="en-US" sz="1200" b="0" i="1" kern="1200" dirty="0">
                <a:solidFill>
                  <a:schemeClr val="tx1"/>
                </a:solidFill>
                <a:effectLst/>
                <a:latin typeface="+mn-lt"/>
                <a:ea typeface="+mn-ea"/>
                <a:cs typeface="+mn-cs"/>
              </a:rPr>
              <a:t>not visible to JavaScript</a:t>
            </a:r>
            <a:r>
              <a:rPr lang="en-US" sz="1200" b="0" i="0" kern="1200" dirty="0">
                <a:solidFill>
                  <a:schemeClr val="tx1"/>
                </a:solidFill>
                <a:effectLst/>
                <a:latin typeface="+mn-lt"/>
                <a:ea typeface="+mn-ea"/>
                <a:cs typeface="+mn-cs"/>
              </a:rPr>
              <a:t>, so they can't be accessed by a malicious script, but they can't be accessed by </a:t>
            </a:r>
            <a:r>
              <a:rPr lang="en-US" sz="1200" b="0" i="1" kern="1200" dirty="0">
                <a:solidFill>
                  <a:schemeClr val="tx1"/>
                </a:solidFill>
                <a:effectLst/>
                <a:latin typeface="+mn-lt"/>
                <a:ea typeface="+mn-ea"/>
                <a:cs typeface="+mn-cs"/>
              </a:rPr>
              <a:t>your </a:t>
            </a:r>
            <a:r>
              <a:rPr lang="en-US" sz="1200" b="0" i="0" kern="1200" dirty="0">
                <a:solidFill>
                  <a:schemeClr val="tx1"/>
                </a:solidFill>
                <a:effectLst/>
                <a:latin typeface="+mn-lt"/>
                <a:ea typeface="+mn-ea"/>
                <a:cs typeface="+mn-cs"/>
              </a:rPr>
              <a:t>JS code either. </a:t>
            </a:r>
          </a:p>
        </p:txBody>
      </p:sp>
      <p:sp>
        <p:nvSpPr>
          <p:cNvPr id="4" name="Slide Number Placeholder 3"/>
          <p:cNvSpPr>
            <a:spLocks noGrp="1"/>
          </p:cNvSpPr>
          <p:nvPr>
            <p:ph type="sldNum" sz="quarter" idx="10"/>
          </p:nvPr>
        </p:nvSpPr>
        <p:spPr/>
        <p:txBody>
          <a:bodyPr/>
          <a:lstStyle/>
          <a:p>
            <a:fld id="{89029652-62E7-43D6-83B5-097D7B7AA5D8}" type="slidenum">
              <a:rPr lang="en-US" smtClean="0"/>
              <a:t>93</a:t>
            </a:fld>
            <a:endParaRPr lang="en-US"/>
          </a:p>
        </p:txBody>
      </p:sp>
    </p:spTree>
    <p:extLst>
      <p:ext uri="{BB962C8B-B14F-4D97-AF65-F5344CB8AC3E}">
        <p14:creationId xmlns:p14="http://schemas.microsoft.com/office/powerpoint/2010/main" val="3262254768"/>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Therefore, you should store tokens containing IDENTITY and PERMISSION information in a secure cookie.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These are the tokens that would allow a bad guy to access your app using a stolen identity, so you can't allow any JS code to view them.</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94</a:t>
            </a:fld>
            <a:endParaRPr lang="en-US"/>
          </a:p>
        </p:txBody>
      </p:sp>
    </p:spTree>
    <p:extLst>
      <p:ext uri="{BB962C8B-B14F-4D97-AF65-F5344CB8AC3E}">
        <p14:creationId xmlns:p14="http://schemas.microsoft.com/office/powerpoint/2010/main" val="1747825928"/>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If your JS app needs access to any of the claims, then split the token into two and put those less-sensitive pieces in </a:t>
            </a:r>
            <a:r>
              <a:rPr lang="en-US" sz="1200" b="0" i="0" kern="1200" dirty="0" err="1">
                <a:solidFill>
                  <a:schemeClr val="tx1"/>
                </a:solidFill>
                <a:effectLst/>
                <a:latin typeface="+mn-lt"/>
                <a:ea typeface="+mn-ea"/>
                <a:cs typeface="+mn-cs"/>
              </a:rPr>
              <a:t>LocalStorage</a:t>
            </a:r>
            <a:r>
              <a:rPr lang="en-US" sz="1200" b="0" i="0" kern="1200" dirty="0">
                <a:solidFill>
                  <a:schemeClr val="tx1"/>
                </a:solidFill>
                <a:effectLst/>
                <a:latin typeface="+mn-lt"/>
                <a:ea typeface="+mn-ea"/>
                <a:cs typeface="+mn-cs"/>
              </a:rPr>
              <a:t>. It doesn't matter if a bad guy captures and re-submits those tokens.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key is that </a:t>
            </a:r>
            <a:r>
              <a:rPr lang="en-US" sz="1200" b="1" i="0" kern="1200" dirty="0">
                <a:solidFill>
                  <a:schemeClr val="tx1"/>
                </a:solidFill>
                <a:effectLst/>
                <a:latin typeface="+mn-lt"/>
                <a:ea typeface="+mn-ea"/>
                <a:cs typeface="+mn-cs"/>
              </a:rPr>
              <a:t>only tokens from secure cookies </a:t>
            </a:r>
            <a:r>
              <a:rPr lang="en-US" sz="1200" b="0" i="0" kern="1200" dirty="0">
                <a:solidFill>
                  <a:schemeClr val="tx1"/>
                </a:solidFill>
                <a:effectLst/>
                <a:latin typeface="+mn-lt"/>
                <a:ea typeface="+mn-ea"/>
                <a:cs typeface="+mn-cs"/>
              </a:rPr>
              <a:t>are used for server-side authentication and authorization decisions, because those are the ones protected from replay attacks.</a:t>
            </a:r>
          </a:p>
        </p:txBody>
      </p:sp>
      <p:sp>
        <p:nvSpPr>
          <p:cNvPr id="4" name="Slide Number Placeholder 3"/>
          <p:cNvSpPr>
            <a:spLocks noGrp="1"/>
          </p:cNvSpPr>
          <p:nvPr>
            <p:ph type="sldNum" sz="quarter" idx="10"/>
          </p:nvPr>
        </p:nvSpPr>
        <p:spPr/>
        <p:txBody>
          <a:bodyPr/>
          <a:lstStyle/>
          <a:p>
            <a:fld id="{89029652-62E7-43D6-83B5-097D7B7AA5D8}" type="slidenum">
              <a:rPr lang="en-US" smtClean="0"/>
              <a:t>95</a:t>
            </a:fld>
            <a:endParaRPr lang="en-US"/>
          </a:p>
        </p:txBody>
      </p:sp>
    </p:spTree>
    <p:extLst>
      <p:ext uri="{BB962C8B-B14F-4D97-AF65-F5344CB8AC3E}">
        <p14:creationId xmlns:p14="http://schemas.microsoft.com/office/powerpoint/2010/main" val="3101908529"/>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Avoiding repetitive database queries is all well and good, until some of that data changes.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you've handed out this token, and it's signed with a valid signature, then it's going to continue to validate even if Alice loses her administrative rights, or even if her account is completely deactivated.</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You're probably going to want some way to revoke these tokens in the future.</a:t>
            </a:r>
          </a:p>
        </p:txBody>
      </p:sp>
      <p:sp>
        <p:nvSpPr>
          <p:cNvPr id="4" name="Slide Number Placeholder 3"/>
          <p:cNvSpPr>
            <a:spLocks noGrp="1"/>
          </p:cNvSpPr>
          <p:nvPr>
            <p:ph type="sldNum" sz="quarter" idx="10"/>
          </p:nvPr>
        </p:nvSpPr>
        <p:spPr/>
        <p:txBody>
          <a:bodyPr/>
          <a:lstStyle/>
          <a:p>
            <a:fld id="{89029652-62E7-43D6-83B5-097D7B7AA5D8}" type="slidenum">
              <a:rPr lang="en-US" smtClean="0"/>
              <a:t>96</a:t>
            </a:fld>
            <a:endParaRPr lang="en-US"/>
          </a:p>
        </p:txBody>
      </p:sp>
    </p:spTree>
    <p:extLst>
      <p:ext uri="{BB962C8B-B14F-4D97-AF65-F5344CB8AC3E}">
        <p14:creationId xmlns:p14="http://schemas.microsoft.com/office/powerpoint/2010/main" val="2875473778"/>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That only really works if your tokens are valid for days, rather than minutes.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Your users </a:t>
            </a:r>
            <a:r>
              <a:rPr lang="en-US" sz="1200" b="0" i="1" kern="1200" dirty="0">
                <a:solidFill>
                  <a:schemeClr val="tx1"/>
                </a:solidFill>
                <a:effectLst/>
                <a:latin typeface="+mn-lt"/>
                <a:ea typeface="+mn-ea"/>
                <a:cs typeface="+mn-cs"/>
              </a:rPr>
              <a:t>really </a:t>
            </a:r>
            <a:r>
              <a:rPr lang="en-US" sz="1200" b="0" i="0" kern="1200" dirty="0">
                <a:solidFill>
                  <a:schemeClr val="tx1"/>
                </a:solidFill>
                <a:effectLst/>
                <a:latin typeface="+mn-lt"/>
                <a:ea typeface="+mn-ea"/>
                <a:cs typeface="+mn-cs"/>
              </a:rPr>
              <a:t>won't like it if you force them to log back in every 30 minutes when their token expires.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But ask yourself this: if you set an expiration date for a day or two in the future, and then you someone hacks one of your admin accounts and starts actively doing harm on your site, would you really want to be powerless to stop it until the token expires?</a:t>
            </a:r>
          </a:p>
        </p:txBody>
      </p:sp>
      <p:sp>
        <p:nvSpPr>
          <p:cNvPr id="4" name="Slide Number Placeholder 3"/>
          <p:cNvSpPr>
            <a:spLocks noGrp="1"/>
          </p:cNvSpPr>
          <p:nvPr>
            <p:ph type="sldNum" sz="quarter" idx="10"/>
          </p:nvPr>
        </p:nvSpPr>
        <p:spPr/>
        <p:txBody>
          <a:bodyPr/>
          <a:lstStyle/>
          <a:p>
            <a:fld id="{89029652-62E7-43D6-83B5-097D7B7AA5D8}" type="slidenum">
              <a:rPr lang="en-US" smtClean="0"/>
              <a:t>97</a:t>
            </a:fld>
            <a:endParaRPr lang="en-US"/>
          </a:p>
        </p:txBody>
      </p:sp>
    </p:spTree>
    <p:extLst>
      <p:ext uri="{BB962C8B-B14F-4D97-AF65-F5344CB8AC3E}">
        <p14:creationId xmlns:p14="http://schemas.microsoft.com/office/powerpoint/2010/main" val="3360041093"/>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Once the </a:t>
            </a:r>
            <a:r>
              <a:rPr lang="en-US" sz="1200" b="0" i="1" kern="1200" dirty="0">
                <a:solidFill>
                  <a:schemeClr val="tx1"/>
                </a:solidFill>
                <a:effectLst/>
                <a:latin typeface="+mn-lt"/>
                <a:ea typeface="+mn-ea"/>
                <a:cs typeface="+mn-cs"/>
              </a:rPr>
              <a:t>refresh token </a:t>
            </a:r>
            <a:r>
              <a:rPr lang="en-US" sz="1200" b="0" i="0" kern="1200" dirty="0">
                <a:solidFill>
                  <a:schemeClr val="tx1"/>
                </a:solidFill>
                <a:effectLst/>
                <a:latin typeface="+mn-lt"/>
                <a:ea typeface="+mn-ea"/>
                <a:cs typeface="+mn-cs"/>
              </a:rPr>
              <a:t>expires, you can make the user login again.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way, even if a bad guy captures the refresh token itself, there is still a limit on how long they can abuse it.</a:t>
            </a:r>
          </a:p>
        </p:txBody>
      </p:sp>
      <p:sp>
        <p:nvSpPr>
          <p:cNvPr id="4" name="Slide Number Placeholder 3"/>
          <p:cNvSpPr>
            <a:spLocks noGrp="1"/>
          </p:cNvSpPr>
          <p:nvPr>
            <p:ph type="sldNum" sz="quarter" idx="10"/>
          </p:nvPr>
        </p:nvSpPr>
        <p:spPr/>
        <p:txBody>
          <a:bodyPr/>
          <a:lstStyle/>
          <a:p>
            <a:fld id="{89029652-62E7-43D6-83B5-097D7B7AA5D8}" type="slidenum">
              <a:rPr lang="en-US" smtClean="0"/>
              <a:t>98</a:t>
            </a:fld>
            <a:endParaRPr lang="en-US"/>
          </a:p>
        </p:txBody>
      </p:sp>
    </p:spTree>
    <p:extLst>
      <p:ext uri="{BB962C8B-B14F-4D97-AF65-F5344CB8AC3E}">
        <p14:creationId xmlns:p14="http://schemas.microsoft.com/office/powerpoint/2010/main" val="3167466562"/>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Another use case for web tokens is </a:t>
            </a:r>
            <a:r>
              <a:rPr lang="en-US" sz="1200" b="1" i="0" kern="1200" dirty="0">
                <a:solidFill>
                  <a:schemeClr val="tx1"/>
                </a:solidFill>
                <a:effectLst/>
                <a:latin typeface="+mn-lt"/>
                <a:ea typeface="+mn-ea"/>
                <a:cs typeface="+mn-cs"/>
              </a:rPr>
              <a:t>single-sign-on</a:t>
            </a:r>
            <a:r>
              <a:rPr lang="en-US" sz="1200" b="0" i="0" kern="1200" dirty="0">
                <a:solidFill>
                  <a:schemeClr val="tx1"/>
                </a:solidFill>
                <a:effectLst/>
                <a:latin typeface="+mn-lt"/>
                <a:ea typeface="+mn-ea"/>
                <a:cs typeface="+mn-cs"/>
              </a:rPr>
              <a:t> between </a:t>
            </a:r>
            <a:r>
              <a:rPr lang="en-US" sz="1200" b="0" i="1" kern="1200" dirty="0">
                <a:solidFill>
                  <a:schemeClr val="tx1"/>
                </a:solidFill>
                <a:effectLst/>
                <a:latin typeface="+mn-lt"/>
                <a:ea typeface="+mn-ea"/>
                <a:cs typeface="+mn-cs"/>
              </a:rPr>
              <a:t>multiple </a:t>
            </a:r>
            <a:r>
              <a:rPr lang="en-US" sz="1200" b="0" i="0" kern="1200" dirty="0">
                <a:solidFill>
                  <a:schemeClr val="tx1"/>
                </a:solidFill>
                <a:effectLst/>
                <a:latin typeface="+mn-lt"/>
                <a:ea typeface="+mn-ea"/>
                <a:cs typeface="+mn-cs"/>
              </a:rPr>
              <a:t>sites or applications.</a:t>
            </a:r>
          </a:p>
        </p:txBody>
      </p:sp>
      <p:sp>
        <p:nvSpPr>
          <p:cNvPr id="4" name="Slide Number Placeholder 3"/>
          <p:cNvSpPr>
            <a:spLocks noGrp="1"/>
          </p:cNvSpPr>
          <p:nvPr>
            <p:ph type="sldNum" sz="quarter" idx="10"/>
          </p:nvPr>
        </p:nvSpPr>
        <p:spPr/>
        <p:txBody>
          <a:bodyPr/>
          <a:lstStyle/>
          <a:p>
            <a:fld id="{89029652-62E7-43D6-83B5-097D7B7AA5D8}" type="slidenum">
              <a:rPr lang="en-US" smtClean="0"/>
              <a:t>99</a:t>
            </a:fld>
            <a:endParaRPr lang="en-US"/>
          </a:p>
        </p:txBody>
      </p:sp>
    </p:spTree>
    <p:extLst>
      <p:ext uri="{BB962C8B-B14F-4D97-AF65-F5344CB8AC3E}">
        <p14:creationId xmlns:p14="http://schemas.microsoft.com/office/powerpoint/2010/main" val="32379176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75AA6396-395E-4ADA-8EE5-F328BC863A04}" type="datetimeFigureOut">
              <a:rPr lang="en-US" smtClean="0"/>
              <a:t>11/30/2023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39646834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5AA6396-395E-4ADA-8EE5-F328BC863A04}" type="datetimeFigureOut">
              <a:rPr lang="en-US" smtClean="0"/>
              <a:t>11/30/2023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189599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5AA6396-395E-4ADA-8EE5-F328BC863A04}" type="datetimeFigureOut">
              <a:rPr lang="en-US" smtClean="0"/>
              <a:t>11/30/2023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2725780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FD7D00"/>
                </a:solidFill>
                <a:latin typeface="Corbel" panose="020B0503020204020204" pitchFamily="34" charset="0"/>
              </a:defRPr>
            </a:lvl1pPr>
          </a:lstStyle>
          <a:p>
            <a:r>
              <a:rPr lang="en-US" dirty="0"/>
              <a:t>Click to edit Master title style</a:t>
            </a:r>
          </a:p>
        </p:txBody>
      </p:sp>
      <p:sp>
        <p:nvSpPr>
          <p:cNvPr id="3" name="Content Placeholder 2"/>
          <p:cNvSpPr>
            <a:spLocks noGrp="1"/>
          </p:cNvSpPr>
          <p:nvPr>
            <p:ph idx="1"/>
          </p:nvPr>
        </p:nvSpPr>
        <p:spPr/>
        <p:txBody>
          <a:bodyPr/>
          <a:lstStyle>
            <a:lvl1pPr>
              <a:defRPr sz="3000" baseline="0">
                <a:solidFill>
                  <a:srgbClr val="013947"/>
                </a:solidFill>
                <a:latin typeface="Corbel" panose="020B0503020204020204" pitchFamily="34" charset="0"/>
              </a:defRPr>
            </a:lvl1pPr>
            <a:lvl2pPr>
              <a:defRPr sz="2600" baseline="0">
                <a:solidFill>
                  <a:srgbClr val="013947"/>
                </a:solidFill>
                <a:latin typeface="Corbel" panose="020B0503020204020204" pitchFamily="34" charset="0"/>
              </a:defRPr>
            </a:lvl2pPr>
            <a:lvl3pPr>
              <a:defRPr sz="2400" baseline="0">
                <a:solidFill>
                  <a:srgbClr val="013947"/>
                </a:solidFill>
                <a:latin typeface="Corbel" panose="020B0503020204020204" pitchFamily="34" charset="0"/>
              </a:defRPr>
            </a:lvl3pPr>
            <a:lvl4pPr>
              <a:defRPr baseline="0">
                <a:solidFill>
                  <a:srgbClr val="013947"/>
                </a:solidFill>
                <a:latin typeface="Corbel" panose="020B0503020204020204" pitchFamily="34" charset="0"/>
              </a:defRPr>
            </a:lvl4pPr>
            <a:lvl5pPr>
              <a:defRPr baseline="0">
                <a:solidFill>
                  <a:srgbClr val="013947"/>
                </a:solidFill>
                <a:latin typeface="Corbel" panose="020B0503020204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75AA6396-395E-4ADA-8EE5-F328BC863A04}" type="datetimeFigureOut">
              <a:rPr lang="en-US" smtClean="0"/>
              <a:t>11/30/2023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9603973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5AA6396-395E-4ADA-8EE5-F328BC863A04}" type="datetimeFigureOut">
              <a:rPr lang="en-US" smtClean="0"/>
              <a:t>11/30/2023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2970179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5AA6396-395E-4ADA-8EE5-F328BC863A04}" type="datetimeFigureOut">
              <a:rPr lang="en-US" smtClean="0"/>
              <a:t>11/30/2023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40472877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5AA6396-395E-4ADA-8EE5-F328BC863A04}" type="datetimeFigureOut">
              <a:rPr lang="en-US" smtClean="0"/>
              <a:t>11/30/2023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5394065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5AA6396-395E-4ADA-8EE5-F328BC863A04}" type="datetimeFigureOut">
              <a:rPr lang="en-US" smtClean="0"/>
              <a:t>11/30/2023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8786120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5AA6396-395E-4ADA-8EE5-F328BC863A04}" type="datetimeFigureOut">
              <a:rPr lang="en-US" smtClean="0"/>
              <a:t>11/30/2023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4815758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5AA6396-395E-4ADA-8EE5-F328BC863A04}" type="datetimeFigureOut">
              <a:rPr lang="en-US" smtClean="0"/>
              <a:t>11/30/2023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6031794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5AA6396-395E-4ADA-8EE5-F328BC863A04}" type="datetimeFigureOut">
              <a:rPr lang="en-US" smtClean="0"/>
              <a:t>11/30/2023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27954184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5AA6396-395E-4ADA-8EE5-F328BC863A04}" type="datetimeFigureOut">
              <a:rPr lang="en-US" smtClean="0"/>
              <a:t>11/30/2023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D1A49E7-5589-4258-8FEA-6B6C7EDF729A}" type="slidenum">
              <a:rPr lang="en-US" smtClean="0"/>
              <a:t>‹#›</a:t>
            </a:fld>
            <a:endParaRPr lang="en-US"/>
          </a:p>
        </p:txBody>
      </p:sp>
    </p:spTree>
    <p:extLst>
      <p:ext uri="{BB962C8B-B14F-4D97-AF65-F5344CB8AC3E}">
        <p14:creationId xmlns:p14="http://schemas.microsoft.com/office/powerpoint/2010/main" val="2130273826"/>
      </p:ext>
    </p:extLst>
  </p:cSld>
  <p:clrMap bg1="lt1" tx1="dk1" bg2="lt2" tx2="dk2" accent1="accent1" accent2="accent2" accent3="accent3" accent4="accent4" accent5="accent5" accent6="accent6" hlink="hlink" folHlink="folHlink"/>
  <p:sldLayoutIdLst>
    <p:sldLayoutId id="2147483750" r:id="rId1"/>
    <p:sldLayoutId id="2147483751" r:id="rId2"/>
    <p:sldLayoutId id="2147483752" r:id="rId3"/>
    <p:sldLayoutId id="2147483753" r:id="rId4"/>
    <p:sldLayoutId id="2147483754" r:id="rId5"/>
    <p:sldLayoutId id="2147483755" r:id="rId6"/>
    <p:sldLayoutId id="2147483756" r:id="rId7"/>
    <p:sldLayoutId id="2147483757" r:id="rId8"/>
    <p:sldLayoutId id="2147483758" r:id="rId9"/>
    <p:sldLayoutId id="2147483759" r:id="rId10"/>
    <p:sldLayoutId id="214748376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0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0.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3.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6.png"/><Relationship Id="rId4" Type="http://schemas.openxmlformats.org/officeDocument/2006/relationships/image" Target="../media/image25.png"/></Relationships>
</file>

<file path=ppt/slides/_rels/slide10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4.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9.png"/><Relationship Id="rId4" Type="http://schemas.openxmlformats.org/officeDocument/2006/relationships/image" Target="../media/image25.png"/></Relationships>
</file>

<file path=ppt/slides/_rels/slide10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5.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9.png"/><Relationship Id="rId4" Type="http://schemas.openxmlformats.org/officeDocument/2006/relationships/image" Target="../media/image25.png"/></Relationships>
</file>

<file path=ppt/slides/_rels/slide10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6.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9.png"/><Relationship Id="rId4" Type="http://schemas.openxmlformats.org/officeDocument/2006/relationships/image" Target="../media/image25.png"/></Relationships>
</file>

<file path=ppt/slides/_rels/slide10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7.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9.png"/><Relationship Id="rId4" Type="http://schemas.openxmlformats.org/officeDocument/2006/relationships/image" Target="../media/image25.png"/></Relationships>
</file>

<file path=ppt/slides/_rels/slide10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8.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9.png"/><Relationship Id="rId4" Type="http://schemas.openxmlformats.org/officeDocument/2006/relationships/image" Target="../media/image25.png"/></Relationships>
</file>

<file path=ppt/slides/_rels/slide10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9.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9.png"/><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0.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9.png"/><Relationship Id="rId4" Type="http://schemas.openxmlformats.org/officeDocument/2006/relationships/image" Target="../media/image25.png"/></Relationships>
</file>

<file path=ppt/slides/_rels/slide1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1.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6.png"/></Relationships>
</file>

<file path=ppt/slides/_rels/slide1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2.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26.png"/><Relationship Id="rId4" Type="http://schemas.openxmlformats.org/officeDocument/2006/relationships/image" Target="../media/image6.png"/></Relationships>
</file>

<file path=ppt/slides/_rels/slide1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3.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26.png"/><Relationship Id="rId4" Type="http://schemas.openxmlformats.org/officeDocument/2006/relationships/image" Target="../media/image6.png"/></Relationships>
</file>

<file path=ppt/slides/_rels/slide114.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27.png"/><Relationship Id="rId2" Type="http://schemas.openxmlformats.org/officeDocument/2006/relationships/notesSlide" Target="../notesSlides/notesSlide114.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26.png"/><Relationship Id="rId4" Type="http://schemas.openxmlformats.org/officeDocument/2006/relationships/image" Target="../media/image6.png"/></Relationships>
</file>

<file path=ppt/slides/_rels/slide1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5.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6.png"/></Relationships>
</file>

<file path=ppt/slides/_rels/slide1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6.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6.png"/></Relationships>
</file>

<file path=ppt/slides/_rels/slide1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7.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6.png"/></Relationships>
</file>

<file path=ppt/slides/_rels/slide1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8.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6.png"/></Relationships>
</file>

<file path=ppt/slides/_rels/slide1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9.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0.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1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1.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1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2.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1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3.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1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4.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1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5.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1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6.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1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7.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9.png"/></Relationships>
</file>

<file path=ppt/slides/_rels/slide1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8.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9.png"/><Relationship Id="rId4" Type="http://schemas.openxmlformats.org/officeDocument/2006/relationships/image" Target="../media/image6.png"/></Relationships>
</file>

<file path=ppt/slides/_rels/slide1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9.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9.png"/><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3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0.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9.png"/></Relationships>
</file>

<file path=ppt/slides/_rels/slide13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1.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18.png"/></Relationships>
</file>

<file path=ppt/slides/_rels/slide13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2.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26.png"/><Relationship Id="rId4" Type="http://schemas.openxmlformats.org/officeDocument/2006/relationships/image" Target="../media/image18.png"/></Relationships>
</file>

<file path=ppt/slides/_rels/slide13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3.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18.png"/></Relationships>
</file>

<file path=ppt/slides/_rels/slide13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4.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8.png"/></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7.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8.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9.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4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0.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14.png"/><Relationship Id="rId4" Type="http://schemas.openxmlformats.org/officeDocument/2006/relationships/image" Target="../media/image9.png"/></Relationships>
</file>

<file path=ppt/slides/_rels/slide141.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28.png"/><Relationship Id="rId2" Type="http://schemas.openxmlformats.org/officeDocument/2006/relationships/notesSlide" Target="../notesSlides/notesSlide141.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14.png"/><Relationship Id="rId4" Type="http://schemas.openxmlformats.org/officeDocument/2006/relationships/image" Target="../media/image9.png"/></Relationships>
</file>

<file path=ppt/slides/_rels/slide142.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6.png"/><Relationship Id="rId7" Type="http://schemas.openxmlformats.org/officeDocument/2006/relationships/image" Target="../media/image28.png"/><Relationship Id="rId2" Type="http://schemas.openxmlformats.org/officeDocument/2006/relationships/notesSlide" Target="../notesSlides/notesSlide142.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14.png"/><Relationship Id="rId4" Type="http://schemas.openxmlformats.org/officeDocument/2006/relationships/image" Target="../media/image9.png"/></Relationships>
</file>

<file path=ppt/slides/_rels/slide143.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6.png"/><Relationship Id="rId7" Type="http://schemas.openxmlformats.org/officeDocument/2006/relationships/image" Target="../media/image28.png"/><Relationship Id="rId2" Type="http://schemas.openxmlformats.org/officeDocument/2006/relationships/notesSlide" Target="../notesSlides/notesSlide143.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14.png"/><Relationship Id="rId4" Type="http://schemas.openxmlformats.org/officeDocument/2006/relationships/image" Target="../media/image9.png"/></Relationships>
</file>

<file path=ppt/slides/_rels/slide14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4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6.png"/></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6.png"/></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6.png"/></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6.png"/></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6.png"/></Relationships>
</file>

<file path=ppt/slides/_rels/slide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4.png"/></Relationships>
</file>

<file path=ppt/slides/_rels/slide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4.png"/></Relationships>
</file>

<file path=ppt/slides/_rels/slide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4.png"/></Relationships>
</file>

<file path=ppt/slides/_rels/slide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3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3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6.png"/></Relationships>
</file>

<file path=ppt/slides/_rels/slide3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14.png"/></Relationships>
</file>

<file path=ppt/slides/_rels/slide3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3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3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4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4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4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4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4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6.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6.png"/></Relationships>
</file>

<file path=ppt/slides/_rels/slide5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7.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6.png"/></Relationships>
</file>

<file path=ppt/slides/_rels/slide5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8.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6.png"/></Relationships>
</file>

<file path=ppt/slides/_rels/slide5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9.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0.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6.png"/></Relationships>
</file>

<file path=ppt/slides/_rels/slide6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6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6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6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6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6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6.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6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7.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6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8.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6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9.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0.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20.png"/><Relationship Id="rId4" Type="http://schemas.openxmlformats.org/officeDocument/2006/relationships/image" Target="../media/image14.png"/></Relationships>
</file>

<file path=ppt/slides/_rels/slide7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1.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20.png"/><Relationship Id="rId4" Type="http://schemas.openxmlformats.org/officeDocument/2006/relationships/image" Target="../media/image14.png"/></Relationships>
</file>

<file path=ppt/slides/_rels/slide72.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21.png"/><Relationship Id="rId2" Type="http://schemas.openxmlformats.org/officeDocument/2006/relationships/notesSlide" Target="../notesSlides/notesSlide72.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9.png"/><Relationship Id="rId4" Type="http://schemas.openxmlformats.org/officeDocument/2006/relationships/image" Target="../media/image14.png"/></Relationships>
</file>

<file path=ppt/slides/_rels/slide7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3.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9.png"/><Relationship Id="rId4" Type="http://schemas.openxmlformats.org/officeDocument/2006/relationships/image" Target="../media/image14.png"/></Relationships>
</file>

<file path=ppt/slides/_rels/slide7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4.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9.png"/></Relationships>
</file>

<file path=ppt/slides/_rels/slide7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5.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9.png"/></Relationships>
</file>

<file path=ppt/slides/_rels/slide7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6.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9.png"/></Relationships>
</file>

<file path=ppt/slides/_rels/slide7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7.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9.png"/></Relationships>
</file>

<file path=ppt/slides/_rels/slide7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8.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9.png"/></Relationships>
</file>

<file path=ppt/slides/_rels/slide7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9.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9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9.xml"/><Relationship Id="rId1" Type="http://schemas.openxmlformats.org/officeDocument/2006/relationships/slideLayout" Target="../slideLayouts/slideLayout2.xml"/><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E9877F26-33C2-5315-9DDB-7C5EA7B08154}"/>
              </a:ext>
            </a:extLst>
          </p:cNvPr>
          <p:cNvPicPr>
            <a:picLocks noChangeAspect="1"/>
          </p:cNvPicPr>
          <p:nvPr/>
        </p:nvPicPr>
        <p:blipFill>
          <a:blip r:embed="rId3"/>
          <a:stretch>
            <a:fillRect/>
          </a:stretch>
        </p:blipFill>
        <p:spPr>
          <a:xfrm>
            <a:off x="0" y="2082840"/>
            <a:ext cx="12192000" cy="4958080"/>
          </a:xfrm>
          <a:prstGeom prst="rect">
            <a:avLst/>
          </a:prstGeom>
        </p:spPr>
      </p:pic>
      <p:sp>
        <p:nvSpPr>
          <p:cNvPr id="2" name="Title 1"/>
          <p:cNvSpPr>
            <a:spLocks noGrp="1"/>
          </p:cNvSpPr>
          <p:nvPr>
            <p:ph type="title"/>
          </p:nvPr>
        </p:nvSpPr>
        <p:spPr>
          <a:xfrm>
            <a:off x="838200" y="365125"/>
            <a:ext cx="10515600" cy="2069850"/>
          </a:xfrm>
        </p:spPr>
        <p:txBody>
          <a:bodyPr>
            <a:normAutofit/>
          </a:bodyPr>
          <a:lstStyle/>
          <a:p>
            <a:pPr algn="ctr"/>
            <a:r>
              <a:rPr lang="en-US" sz="5400" dirty="0"/>
              <a:t>Practical Auth(</a:t>
            </a:r>
            <a:r>
              <a:rPr lang="en-US" sz="5400" dirty="0">
                <a:latin typeface="Corbel Light" panose="020B0303020204020204" pitchFamily="34" charset="0"/>
              </a:rPr>
              <a:t>entication</a:t>
            </a:r>
            <a:r>
              <a:rPr lang="en-US" sz="5400" b="1" dirty="0">
                <a:latin typeface="Corbel Light" panose="020B0303020204020204" pitchFamily="34" charset="0"/>
              </a:rPr>
              <a:t>|</a:t>
            </a:r>
            <a:r>
              <a:rPr lang="en-US" sz="5400" dirty="0">
                <a:latin typeface="Corbel Light" panose="020B0303020204020204" pitchFamily="34" charset="0"/>
              </a:rPr>
              <a:t>orization</a:t>
            </a:r>
            <a:r>
              <a:rPr lang="en-US" sz="5400" dirty="0"/>
              <a:t>)</a:t>
            </a:r>
            <a:br>
              <a:rPr lang="en-US" sz="1100" dirty="0"/>
            </a:br>
            <a:r>
              <a:rPr lang="en-US" sz="4000" dirty="0">
                <a:solidFill>
                  <a:schemeClr val="bg1">
                    <a:lumMod val="65000"/>
                  </a:schemeClr>
                </a:solidFill>
              </a:rPr>
              <a:t>A security primer for developers</a:t>
            </a:r>
          </a:p>
        </p:txBody>
      </p:sp>
      <p:sp>
        <p:nvSpPr>
          <p:cNvPr id="5" name="TextBox 4"/>
          <p:cNvSpPr txBox="1"/>
          <p:nvPr/>
        </p:nvSpPr>
        <p:spPr>
          <a:xfrm>
            <a:off x="5720848" y="5254711"/>
            <a:ext cx="6462839" cy="584775"/>
          </a:xfrm>
          <a:prstGeom prst="rect">
            <a:avLst/>
          </a:prstGeom>
          <a:noFill/>
        </p:spPr>
        <p:txBody>
          <a:bodyPr wrap="square" rtlCol="0">
            <a:spAutoFit/>
          </a:bodyPr>
          <a:lstStyle/>
          <a:p>
            <a:pPr algn="r"/>
            <a:r>
              <a:rPr lang="en-US" sz="3200" dirty="0">
                <a:solidFill>
                  <a:srgbClr val="FD7D00"/>
                </a:solidFill>
                <a:latin typeface="Corbel" panose="020B0503020204020204" pitchFamily="34" charset="0"/>
              </a:rPr>
              <a:t>Seth Petry-Johnson</a:t>
            </a:r>
            <a:endParaRPr lang="en-US" sz="2400" dirty="0">
              <a:solidFill>
                <a:srgbClr val="FD7D00"/>
              </a:solidFill>
              <a:latin typeface="Corbel" panose="020B0503020204020204" pitchFamily="34" charset="0"/>
            </a:endParaRPr>
          </a:p>
        </p:txBody>
      </p:sp>
      <p:sp>
        <p:nvSpPr>
          <p:cNvPr id="3" name="TextBox 2">
            <a:extLst>
              <a:ext uri="{FF2B5EF4-FFF2-40B4-BE49-F238E27FC236}">
                <a16:creationId xmlns:a16="http://schemas.microsoft.com/office/drawing/2014/main" id="{BF1913FB-76C3-04F4-A64C-C76D0BDBA282}"/>
              </a:ext>
            </a:extLst>
          </p:cNvPr>
          <p:cNvSpPr txBox="1"/>
          <p:nvPr/>
        </p:nvSpPr>
        <p:spPr>
          <a:xfrm>
            <a:off x="8181538" y="5839486"/>
            <a:ext cx="4002149" cy="523220"/>
          </a:xfrm>
          <a:prstGeom prst="rect">
            <a:avLst/>
          </a:prstGeom>
          <a:noFill/>
        </p:spPr>
        <p:txBody>
          <a:bodyPr wrap="square" rtlCol="0">
            <a:spAutoFit/>
          </a:bodyPr>
          <a:lstStyle/>
          <a:p>
            <a:pPr algn="r"/>
            <a:r>
              <a:rPr lang="en-US" sz="2800" dirty="0">
                <a:solidFill>
                  <a:srgbClr val="FFBC79"/>
                </a:solidFill>
                <a:latin typeface="Corbel" panose="020B0503020204020204" pitchFamily="34" charset="0"/>
              </a:rPr>
              <a:t>@spetryjohnson</a:t>
            </a:r>
            <a:endParaRPr lang="en-US" sz="2000" dirty="0">
              <a:solidFill>
                <a:srgbClr val="FFBC79"/>
              </a:solidFill>
              <a:latin typeface="Corbel" panose="020B0503020204020204" pitchFamily="34" charset="0"/>
            </a:endParaRPr>
          </a:p>
        </p:txBody>
      </p:sp>
      <p:sp>
        <p:nvSpPr>
          <p:cNvPr id="6" name="TextBox 5">
            <a:extLst>
              <a:ext uri="{FF2B5EF4-FFF2-40B4-BE49-F238E27FC236}">
                <a16:creationId xmlns:a16="http://schemas.microsoft.com/office/drawing/2014/main" id="{7937DB4F-D2A0-A386-1628-9C9A969C3F3D}"/>
              </a:ext>
            </a:extLst>
          </p:cNvPr>
          <p:cNvSpPr txBox="1"/>
          <p:nvPr/>
        </p:nvSpPr>
        <p:spPr>
          <a:xfrm>
            <a:off x="7938475" y="6334780"/>
            <a:ext cx="4267200" cy="523220"/>
          </a:xfrm>
          <a:prstGeom prst="rect">
            <a:avLst/>
          </a:prstGeom>
          <a:noFill/>
        </p:spPr>
        <p:txBody>
          <a:bodyPr wrap="square" rtlCol="0">
            <a:spAutoFit/>
          </a:bodyPr>
          <a:lstStyle/>
          <a:p>
            <a:pPr algn="r"/>
            <a:r>
              <a:rPr lang="en-US" sz="2800" dirty="0">
                <a:solidFill>
                  <a:srgbClr val="FFBC79"/>
                </a:solidFill>
                <a:latin typeface="Corbel" panose="020B0503020204020204" pitchFamily="34" charset="0"/>
              </a:rPr>
              <a:t>seth@petry-johnson.com</a:t>
            </a:r>
            <a:endParaRPr lang="en-US" sz="2000" dirty="0">
              <a:solidFill>
                <a:srgbClr val="FFBC79"/>
              </a:solidFill>
              <a:latin typeface="Corbel" panose="020B0503020204020204" pitchFamily="34" charset="0"/>
            </a:endParaRPr>
          </a:p>
        </p:txBody>
      </p:sp>
      <p:pic>
        <p:nvPicPr>
          <p:cNvPr id="8" name="Picture 7">
            <a:extLst>
              <a:ext uri="{FF2B5EF4-FFF2-40B4-BE49-F238E27FC236}">
                <a16:creationId xmlns:a16="http://schemas.microsoft.com/office/drawing/2014/main" id="{28530390-EBA9-FFCC-D190-E41776CFA988}"/>
              </a:ext>
            </a:extLst>
          </p:cNvPr>
          <p:cNvPicPr>
            <a:picLocks noChangeAspect="1"/>
          </p:cNvPicPr>
          <p:nvPr/>
        </p:nvPicPr>
        <p:blipFill>
          <a:blip r:embed="rId4"/>
          <a:stretch>
            <a:fillRect/>
          </a:stretch>
        </p:blipFill>
        <p:spPr>
          <a:xfrm>
            <a:off x="8313" y="4804561"/>
            <a:ext cx="2069851" cy="2069851"/>
          </a:xfrm>
          <a:prstGeom prst="rect">
            <a:avLst/>
          </a:prstGeom>
        </p:spPr>
      </p:pic>
      <p:sp>
        <p:nvSpPr>
          <p:cNvPr id="9" name="TextBox 8">
            <a:extLst>
              <a:ext uri="{FF2B5EF4-FFF2-40B4-BE49-F238E27FC236}">
                <a16:creationId xmlns:a16="http://schemas.microsoft.com/office/drawing/2014/main" id="{33194536-FB46-8BE0-133E-F252CE5A67B0}"/>
              </a:ext>
            </a:extLst>
          </p:cNvPr>
          <p:cNvSpPr txBox="1"/>
          <p:nvPr/>
        </p:nvSpPr>
        <p:spPr>
          <a:xfrm>
            <a:off x="8313" y="4053278"/>
            <a:ext cx="2485505" cy="584775"/>
          </a:xfrm>
          <a:prstGeom prst="rect">
            <a:avLst/>
          </a:prstGeom>
          <a:noFill/>
        </p:spPr>
        <p:txBody>
          <a:bodyPr wrap="square" rtlCol="0">
            <a:spAutoFit/>
          </a:bodyPr>
          <a:lstStyle/>
          <a:p>
            <a:r>
              <a:rPr lang="en-US" sz="1600" dirty="0"/>
              <a:t>Accessibility challenges? Get slides to follow along</a:t>
            </a:r>
            <a:endParaRPr lang="en-US" dirty="0"/>
          </a:p>
        </p:txBody>
      </p:sp>
      <p:cxnSp>
        <p:nvCxnSpPr>
          <p:cNvPr id="11" name="Connector: Curved 10">
            <a:extLst>
              <a:ext uri="{FF2B5EF4-FFF2-40B4-BE49-F238E27FC236}">
                <a16:creationId xmlns:a16="http://schemas.microsoft.com/office/drawing/2014/main" id="{0E71DEE1-E4A5-EDCA-3EB1-E7A78BCB2444}"/>
              </a:ext>
            </a:extLst>
          </p:cNvPr>
          <p:cNvCxnSpPr>
            <a:endCxn id="8" idx="0"/>
          </p:cNvCxnSpPr>
          <p:nvPr/>
        </p:nvCxnSpPr>
        <p:spPr>
          <a:xfrm>
            <a:off x="687823" y="4628644"/>
            <a:ext cx="355416" cy="175917"/>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95276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Identity</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Authentication</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Authorization</a:t>
            </a:r>
            <a:br>
              <a:rPr lang="en-US" sz="4000" dirty="0">
                <a:solidFill>
                  <a:srgbClr val="FD7D00"/>
                </a:solidFill>
              </a:rPr>
            </a:br>
            <a:endParaRPr lang="en-US" sz="4000" dirty="0">
              <a:solidFill>
                <a:srgbClr val="FD7D00"/>
              </a:solidFill>
            </a:endParaRPr>
          </a:p>
          <a:p>
            <a:endParaRPr lang="en-US" sz="4000" dirty="0">
              <a:solidFill>
                <a:schemeClr val="bg1"/>
              </a:solidFill>
            </a:endParaRPr>
          </a:p>
          <a:p>
            <a:endParaRPr lang="en-US" dirty="0"/>
          </a:p>
          <a:p>
            <a:endParaRPr lang="en-US" dirty="0"/>
          </a:p>
          <a:p>
            <a:endParaRPr lang="en-US" dirty="0"/>
          </a:p>
        </p:txBody>
      </p:sp>
      <p:grpSp>
        <p:nvGrpSpPr>
          <p:cNvPr id="13" name="Group 12">
            <a:extLst>
              <a:ext uri="{FF2B5EF4-FFF2-40B4-BE49-F238E27FC236}">
                <a16:creationId xmlns:a16="http://schemas.microsoft.com/office/drawing/2014/main" id="{75BE2CAD-3D40-278A-D212-F4FEC0E29C11}"/>
              </a:ext>
            </a:extLst>
          </p:cNvPr>
          <p:cNvGrpSpPr/>
          <p:nvPr/>
        </p:nvGrpSpPr>
        <p:grpSpPr>
          <a:xfrm>
            <a:off x="992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240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Rounded Corners 21">
            <a:extLst>
              <a:ext uri="{FF2B5EF4-FFF2-40B4-BE49-F238E27FC236}">
                <a16:creationId xmlns:a16="http://schemas.microsoft.com/office/drawing/2014/main" id="{DB78A9F5-856A-B3E0-6316-12E7E9C26A94}"/>
              </a:ext>
            </a:extLst>
          </p:cNvPr>
          <p:cNvSpPr/>
          <p:nvPr/>
        </p:nvSpPr>
        <p:spPr>
          <a:xfrm>
            <a:off x="4254707" y="2962241"/>
            <a:ext cx="3684076" cy="95891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Courier New" panose="02070309020205020404" pitchFamily="49" charset="0"/>
                <a:cs typeface="Courier New" panose="02070309020205020404" pitchFamily="49" charset="0"/>
              </a:rPr>
              <a:t>GET</a:t>
            </a:r>
            <a:r>
              <a:rPr lang="en-US" sz="3200" dirty="0">
                <a:solidFill>
                  <a:schemeClr val="tx1"/>
                </a:solidFill>
                <a:latin typeface="Courier New" panose="02070309020205020404" pitchFamily="49" charset="0"/>
                <a:cs typeface="Courier New" panose="02070309020205020404" pitchFamily="49" charset="0"/>
              </a:rPr>
              <a:t> </a:t>
            </a:r>
            <a:r>
              <a:rPr lang="en-US" sz="3200" b="1" dirty="0">
                <a:solidFill>
                  <a:schemeClr val="tx1"/>
                </a:solidFill>
                <a:latin typeface="Courier New" panose="02070309020205020404" pitchFamily="49" charset="0"/>
                <a:cs typeface="Courier New" panose="02070309020205020404" pitchFamily="49" charset="0"/>
              </a:rPr>
              <a:t>/foo/42</a:t>
            </a:r>
          </a:p>
        </p:txBody>
      </p:sp>
      <p:pic>
        <p:nvPicPr>
          <p:cNvPr id="26" name="Picture 25">
            <a:extLst>
              <a:ext uri="{FF2B5EF4-FFF2-40B4-BE49-F238E27FC236}">
                <a16:creationId xmlns:a16="http://schemas.microsoft.com/office/drawing/2014/main" id="{03300B40-7D74-1399-AA16-316EC0EEF79D}"/>
              </a:ext>
            </a:extLst>
          </p:cNvPr>
          <p:cNvPicPr>
            <a:picLocks noChangeAspect="1"/>
          </p:cNvPicPr>
          <p:nvPr/>
        </p:nvPicPr>
        <p:blipFill>
          <a:blip r:embed="rId4"/>
          <a:stretch>
            <a:fillRect/>
          </a:stretch>
        </p:blipFill>
        <p:spPr>
          <a:xfrm>
            <a:off x="9591587" y="2234299"/>
            <a:ext cx="2239254" cy="2389401"/>
          </a:xfrm>
          <a:prstGeom prst="rect">
            <a:avLst/>
          </a:prstGeom>
        </p:spPr>
      </p:pic>
      <p:cxnSp>
        <p:nvCxnSpPr>
          <p:cNvPr id="5" name="Straight Arrow Connector 4">
            <a:extLst>
              <a:ext uri="{FF2B5EF4-FFF2-40B4-BE49-F238E27FC236}">
                <a16:creationId xmlns:a16="http://schemas.microsoft.com/office/drawing/2014/main" id="{D15C5759-475F-F63F-679E-DBDEFC48141E}"/>
              </a:ext>
            </a:extLst>
          </p:cNvPr>
          <p:cNvCxnSpPr/>
          <p:nvPr/>
        </p:nvCxnSpPr>
        <p:spPr>
          <a:xfrm flipH="1">
            <a:off x="1339097" y="965200"/>
            <a:ext cx="642103" cy="1561457"/>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1E26D0B-E820-C4B0-D896-2A739AFF623E}"/>
              </a:ext>
            </a:extLst>
          </p:cNvPr>
          <p:cNvSpPr txBox="1"/>
          <p:nvPr/>
        </p:nvSpPr>
        <p:spPr>
          <a:xfrm>
            <a:off x="1846039" y="1569663"/>
            <a:ext cx="5828519" cy="523220"/>
          </a:xfrm>
          <a:prstGeom prst="rect">
            <a:avLst/>
          </a:prstGeom>
          <a:noFill/>
        </p:spPr>
        <p:txBody>
          <a:bodyPr wrap="none" rtlCol="0">
            <a:spAutoFit/>
          </a:bodyPr>
          <a:lstStyle/>
          <a:p>
            <a:r>
              <a:rPr lang="en-US" sz="2800" dirty="0">
                <a:solidFill>
                  <a:schemeClr val="bg1"/>
                </a:solidFill>
                <a:latin typeface="Corbel" panose="020B0503020204020204" pitchFamily="34" charset="0"/>
              </a:rPr>
              <a:t>Person (or entity) making the request</a:t>
            </a:r>
          </a:p>
        </p:txBody>
      </p:sp>
    </p:spTree>
    <p:extLst>
      <p:ext uri="{BB962C8B-B14F-4D97-AF65-F5344CB8AC3E}">
        <p14:creationId xmlns:p14="http://schemas.microsoft.com/office/powerpoint/2010/main" val="2238163430"/>
      </p:ext>
    </p:extLst>
  </p:cSld>
  <p:clrMapOvr>
    <a:masterClrMapping/>
  </p:clrMapOvr>
  <mc:AlternateContent xmlns:mc="http://schemas.openxmlformats.org/markup-compatibility/2006" xmlns:p159="http://schemas.microsoft.com/office/powerpoint/2015/09/main">
    <mc:Choice Requires="p159">
      <p:transition spd="med">
        <p159:morph option="byChar"/>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0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15" name="TextBox 14">
            <a:extLst>
              <a:ext uri="{FF2B5EF4-FFF2-40B4-BE49-F238E27FC236}">
                <a16:creationId xmlns:a16="http://schemas.microsoft.com/office/drawing/2014/main" id="{B5AC18B5-7BF9-0FFC-71C5-56C050CA6CB3}"/>
              </a:ext>
            </a:extLst>
          </p:cNvPr>
          <p:cNvSpPr txBox="1"/>
          <p:nvPr/>
        </p:nvSpPr>
        <p:spPr>
          <a:xfrm>
            <a:off x="3801318" y="-2838728"/>
            <a:ext cx="5235537" cy="584775"/>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Refresh tokens</a:t>
            </a:r>
            <a:endParaRPr lang="en-US" sz="3200" b="1" dirty="0">
              <a:solidFill>
                <a:schemeClr val="bg1">
                  <a:lumMod val="95000"/>
                </a:schemeClr>
              </a:solidFill>
              <a:latin typeface="Corbel" panose="020B0503020204020204" pitchFamily="34" charset="0"/>
            </a:endParaRPr>
          </a:p>
        </p:txBody>
      </p:sp>
      <p:sp>
        <p:nvSpPr>
          <p:cNvPr id="2" name="!!Subtitle">
            <a:extLst>
              <a:ext uri="{FF2B5EF4-FFF2-40B4-BE49-F238E27FC236}">
                <a16:creationId xmlns:a16="http://schemas.microsoft.com/office/drawing/2014/main" id="{57B8EBC6-1F1C-8464-4732-2C1F9DA8981B}"/>
              </a:ext>
            </a:extLst>
          </p:cNvPr>
          <p:cNvSpPr txBox="1"/>
          <p:nvPr/>
        </p:nvSpPr>
        <p:spPr>
          <a:xfrm>
            <a:off x="5075601" y="362762"/>
            <a:ext cx="3570849"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Web tokens for SSO</a:t>
            </a:r>
          </a:p>
        </p:txBody>
      </p:sp>
      <p:sp>
        <p:nvSpPr>
          <p:cNvPr id="3" name="Rectangle: Rounded Corners 2">
            <a:extLst>
              <a:ext uri="{FF2B5EF4-FFF2-40B4-BE49-F238E27FC236}">
                <a16:creationId xmlns:a16="http://schemas.microsoft.com/office/drawing/2014/main" id="{7E11C449-21A3-DE60-1204-4A7D0B753BD1}"/>
              </a:ext>
            </a:extLst>
          </p:cNvPr>
          <p:cNvSpPr/>
          <p:nvPr/>
        </p:nvSpPr>
        <p:spPr>
          <a:xfrm>
            <a:off x="987814" y="2875004"/>
            <a:ext cx="3216818" cy="147732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587EAFE1-E440-D072-E5C0-62C936005493}"/>
              </a:ext>
            </a:extLst>
          </p:cNvPr>
          <p:cNvSpPr txBox="1"/>
          <p:nvPr/>
        </p:nvSpPr>
        <p:spPr>
          <a:xfrm>
            <a:off x="1056194" y="2865479"/>
            <a:ext cx="3315779" cy="1477328"/>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canDeleteItems</a:t>
            </a:r>
            <a:r>
              <a:rPr lang="en-US" dirty="0">
                <a:latin typeface="Courier New" panose="02070309020205020404" pitchFamily="49" charset="0"/>
                <a:cs typeface="Courier New" panose="02070309020205020404" pitchFamily="49" charset="0"/>
              </a:rPr>
              <a:t>: true,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canEditUsers</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pic>
        <p:nvPicPr>
          <p:cNvPr id="6" name="Picture 5">
            <a:extLst>
              <a:ext uri="{FF2B5EF4-FFF2-40B4-BE49-F238E27FC236}">
                <a16:creationId xmlns:a16="http://schemas.microsoft.com/office/drawing/2014/main" id="{F1B501B4-BBEC-1E9F-CD34-85B6AA2E8175}"/>
              </a:ext>
            </a:extLst>
          </p:cNvPr>
          <p:cNvPicPr>
            <a:picLocks noChangeAspect="1"/>
          </p:cNvPicPr>
          <p:nvPr/>
        </p:nvPicPr>
        <p:blipFill>
          <a:blip r:embed="rId3"/>
          <a:stretch>
            <a:fillRect/>
          </a:stretch>
        </p:blipFill>
        <p:spPr>
          <a:xfrm>
            <a:off x="7071149" y="3757038"/>
            <a:ext cx="930283" cy="992661"/>
          </a:xfrm>
          <a:prstGeom prst="rect">
            <a:avLst/>
          </a:prstGeom>
        </p:spPr>
      </p:pic>
      <p:sp>
        <p:nvSpPr>
          <p:cNvPr id="8" name="Rectangle: Rounded Corners 7">
            <a:extLst>
              <a:ext uri="{FF2B5EF4-FFF2-40B4-BE49-F238E27FC236}">
                <a16:creationId xmlns:a16="http://schemas.microsoft.com/office/drawing/2014/main" id="{55749B35-641E-A900-791A-1D4999DBD13E}"/>
              </a:ext>
            </a:extLst>
          </p:cNvPr>
          <p:cNvSpPr/>
          <p:nvPr/>
        </p:nvSpPr>
        <p:spPr>
          <a:xfrm>
            <a:off x="8400799" y="30593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a:extLst>
              <a:ext uri="{FF2B5EF4-FFF2-40B4-BE49-F238E27FC236}">
                <a16:creationId xmlns:a16="http://schemas.microsoft.com/office/drawing/2014/main" id="{CAECC481-0B63-6E76-BD19-6738F6D6D3D7}"/>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8502460" y="3275826"/>
            <a:ext cx="549132" cy="549132"/>
          </a:xfrm>
          <a:prstGeom prst="rect">
            <a:avLst/>
          </a:prstGeom>
        </p:spPr>
      </p:pic>
      <p:sp>
        <p:nvSpPr>
          <p:cNvPr id="11" name="!!ApiKeyTxt">
            <a:extLst>
              <a:ext uri="{FF2B5EF4-FFF2-40B4-BE49-F238E27FC236}">
                <a16:creationId xmlns:a16="http://schemas.microsoft.com/office/drawing/2014/main" id="{A8000808-900E-2808-FBD5-1613D4CE99E0}"/>
              </a:ext>
            </a:extLst>
          </p:cNvPr>
          <p:cNvSpPr txBox="1"/>
          <p:nvPr/>
        </p:nvSpPr>
        <p:spPr>
          <a:xfrm>
            <a:off x="9366407" y="33503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12" name="TextBox 11">
            <a:extLst>
              <a:ext uri="{FF2B5EF4-FFF2-40B4-BE49-F238E27FC236}">
                <a16:creationId xmlns:a16="http://schemas.microsoft.com/office/drawing/2014/main" id="{E4959894-E678-B1C3-1AEA-265DABCEC113}"/>
              </a:ext>
            </a:extLst>
          </p:cNvPr>
          <p:cNvSpPr txBox="1"/>
          <p:nvPr/>
        </p:nvSpPr>
        <p:spPr>
          <a:xfrm>
            <a:off x="9043177" y="33503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pic>
        <p:nvPicPr>
          <p:cNvPr id="13" name="Picture 12">
            <a:extLst>
              <a:ext uri="{FF2B5EF4-FFF2-40B4-BE49-F238E27FC236}">
                <a16:creationId xmlns:a16="http://schemas.microsoft.com/office/drawing/2014/main" id="{7C4614D8-080C-D63E-6948-D928D3E4C5F1}"/>
              </a:ext>
            </a:extLst>
          </p:cNvPr>
          <p:cNvPicPr>
            <a:picLocks noChangeAspect="1"/>
          </p:cNvPicPr>
          <p:nvPr/>
        </p:nvPicPr>
        <p:blipFill>
          <a:blip r:embed="rId3"/>
          <a:stretch>
            <a:fillRect/>
          </a:stretch>
        </p:blipFill>
        <p:spPr>
          <a:xfrm>
            <a:off x="7071149" y="2611482"/>
            <a:ext cx="930283" cy="992661"/>
          </a:xfrm>
          <a:prstGeom prst="rect">
            <a:avLst/>
          </a:prstGeom>
        </p:spPr>
      </p:pic>
      <p:cxnSp>
        <p:nvCxnSpPr>
          <p:cNvPr id="14" name="Arrow 1">
            <a:extLst>
              <a:ext uri="{FF2B5EF4-FFF2-40B4-BE49-F238E27FC236}">
                <a16:creationId xmlns:a16="http://schemas.microsoft.com/office/drawing/2014/main" id="{B9F71D59-2579-3554-049D-6458E22BB0A4}"/>
              </a:ext>
            </a:extLst>
          </p:cNvPr>
          <p:cNvCxnSpPr>
            <a:cxnSpLocks/>
          </p:cNvCxnSpPr>
          <p:nvPr/>
        </p:nvCxnSpPr>
        <p:spPr>
          <a:xfrm>
            <a:off x="7934325" y="3350337"/>
            <a:ext cx="361950" cy="183438"/>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16" name="Arrow 1">
            <a:extLst>
              <a:ext uri="{FF2B5EF4-FFF2-40B4-BE49-F238E27FC236}">
                <a16:creationId xmlns:a16="http://schemas.microsoft.com/office/drawing/2014/main" id="{74FBE34B-E1D7-4BFB-69B0-85855B9DC73E}"/>
              </a:ext>
            </a:extLst>
          </p:cNvPr>
          <p:cNvCxnSpPr>
            <a:cxnSpLocks/>
          </p:cNvCxnSpPr>
          <p:nvPr/>
        </p:nvCxnSpPr>
        <p:spPr>
          <a:xfrm flipV="1">
            <a:off x="7934325" y="3676650"/>
            <a:ext cx="361950" cy="26670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17" name="!!Arrow 4">
            <a:extLst>
              <a:ext uri="{FF2B5EF4-FFF2-40B4-BE49-F238E27FC236}">
                <a16:creationId xmlns:a16="http://schemas.microsoft.com/office/drawing/2014/main" id="{E6786259-D222-D0BF-A8AB-D822FFBC624E}"/>
              </a:ext>
            </a:extLst>
          </p:cNvPr>
          <p:cNvCxnSpPr>
            <a:cxnSpLocks/>
          </p:cNvCxnSpPr>
          <p:nvPr/>
        </p:nvCxnSpPr>
        <p:spPr>
          <a:xfrm flipH="1">
            <a:off x="4204632" y="3059381"/>
            <a:ext cx="2777193"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cxnSp>
        <p:nvCxnSpPr>
          <p:cNvPr id="18" name="!!Arrow 4">
            <a:extLst>
              <a:ext uri="{FF2B5EF4-FFF2-40B4-BE49-F238E27FC236}">
                <a16:creationId xmlns:a16="http://schemas.microsoft.com/office/drawing/2014/main" id="{96E9E8AD-AD60-D281-6B2D-A49D13F3E846}"/>
              </a:ext>
            </a:extLst>
          </p:cNvPr>
          <p:cNvCxnSpPr>
            <a:cxnSpLocks/>
          </p:cNvCxnSpPr>
          <p:nvPr/>
        </p:nvCxnSpPr>
        <p:spPr>
          <a:xfrm>
            <a:off x="4257676" y="3429000"/>
            <a:ext cx="2724149"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cxnSp>
        <p:nvCxnSpPr>
          <p:cNvPr id="19" name="!!Arrow 4">
            <a:extLst>
              <a:ext uri="{FF2B5EF4-FFF2-40B4-BE49-F238E27FC236}">
                <a16:creationId xmlns:a16="http://schemas.microsoft.com/office/drawing/2014/main" id="{A49AC0FE-7AEC-1EC6-68DB-D6A6433253F2}"/>
              </a:ext>
            </a:extLst>
          </p:cNvPr>
          <p:cNvCxnSpPr>
            <a:cxnSpLocks/>
          </p:cNvCxnSpPr>
          <p:nvPr/>
        </p:nvCxnSpPr>
        <p:spPr>
          <a:xfrm flipH="1">
            <a:off x="4257676" y="4071834"/>
            <a:ext cx="2777193"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27806776"/>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wipe(right)">
                                      <p:cBhvr>
                                        <p:cTn id="11" dur="500"/>
                                        <p:tgtEl>
                                          <p:spTgt spid="18"/>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wipe(left)">
                                      <p:cBhvr>
                                        <p:cTn id="16"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478970"/>
          </a:xfrm>
          <a:prstGeom prst="rect">
            <a:avLst/>
          </a:prstGeom>
          <a:noFill/>
        </p:spPr>
        <p:txBody>
          <a:bodyPr wrap="square" rtlCol="0">
            <a:spAutoFit/>
          </a:bodyPr>
          <a:lstStyle/>
          <a:p>
            <a:r>
              <a:rPr lang="en-US" sz="4000" dirty="0">
                <a:solidFill>
                  <a:srgbClr val="FD7D00"/>
                </a:solidFill>
                <a:latin typeface="Corbel" panose="020B0503020204020204" pitchFamily="34" charset="0"/>
              </a:rPr>
              <a:t>Agenda</a:t>
            </a:r>
          </a:p>
          <a:p>
            <a:r>
              <a:rPr lang="en-US" sz="3600" dirty="0">
                <a:solidFill>
                  <a:schemeClr val="bg1"/>
                </a:solidFill>
                <a:latin typeface="Corbel" panose="020B0503020204020204" pitchFamily="34" charset="0"/>
              </a:rPr>
              <a:t>Passwords</a:t>
            </a:r>
          </a:p>
          <a:p>
            <a:r>
              <a:rPr lang="en-US" sz="3600" dirty="0">
                <a:solidFill>
                  <a:schemeClr val="bg1"/>
                </a:solidFill>
                <a:latin typeface="Corbel" panose="020B0503020204020204" pitchFamily="34" charset="0"/>
              </a:rPr>
              <a:t>Basic Auth</a:t>
            </a:r>
          </a:p>
          <a:p>
            <a:r>
              <a:rPr lang="en-US" sz="3600" dirty="0">
                <a:solidFill>
                  <a:schemeClr val="bg1"/>
                </a:solidFill>
                <a:latin typeface="Corbel" panose="020B0503020204020204" pitchFamily="34" charset="0"/>
              </a:rPr>
              <a:t>API Keys as bearer tokens</a:t>
            </a:r>
          </a:p>
          <a:p>
            <a:r>
              <a:rPr lang="en-US" sz="3600" dirty="0">
                <a:solidFill>
                  <a:schemeClr val="bg1"/>
                </a:solidFill>
                <a:latin typeface="Corbel" panose="020B0503020204020204" pitchFamily="34" charset="0"/>
              </a:rPr>
              <a:t>API Keys as cryptographic keys</a:t>
            </a:r>
          </a:p>
          <a:p>
            <a:r>
              <a:rPr lang="en-US" sz="3600" dirty="0">
                <a:solidFill>
                  <a:schemeClr val="bg1"/>
                </a:solidFill>
                <a:latin typeface="Corbel" panose="020B0503020204020204" pitchFamily="34" charset="0"/>
              </a:rPr>
              <a:t>JSON Web Tokens</a:t>
            </a:r>
          </a:p>
          <a:p>
            <a:r>
              <a:rPr lang="en-US" sz="3600" dirty="0">
                <a:solidFill>
                  <a:srgbClr val="747272"/>
                </a:solidFill>
                <a:latin typeface="Corbel" panose="020B0503020204020204" pitchFamily="34" charset="0"/>
              </a:rPr>
              <a:t>SAML</a:t>
            </a:r>
          </a:p>
          <a:p>
            <a:r>
              <a:rPr lang="en-US" sz="3600" dirty="0">
                <a:solidFill>
                  <a:srgbClr val="747272"/>
                </a:solidFill>
                <a:latin typeface="Corbel" panose="020B0503020204020204" pitchFamily="34" charset="0"/>
              </a:rPr>
              <a:t>OAuth</a:t>
            </a:r>
          </a:p>
          <a:p>
            <a:r>
              <a:rPr lang="en-US" sz="3600" dirty="0">
                <a:solidFill>
                  <a:srgbClr val="747272"/>
                </a:solidFill>
                <a:latin typeface="Corbel" panose="020B0503020204020204" pitchFamily="34" charset="0"/>
              </a:rPr>
              <a:t>OpenID Connect</a:t>
            </a:r>
          </a:p>
          <a:p>
            <a:r>
              <a:rPr lang="en-US" sz="3600" dirty="0">
                <a:solidFill>
                  <a:srgbClr val="747272"/>
                </a:solidFill>
                <a:latin typeface="Corbel" panose="020B0503020204020204" pitchFamily="34" charset="0"/>
              </a:rPr>
              <a:t>Authenticator Apps</a:t>
            </a:r>
          </a:p>
          <a:p>
            <a:r>
              <a:rPr lang="en-US" sz="3600" dirty="0">
                <a:solidFill>
                  <a:srgbClr val="747272"/>
                </a:solidFill>
                <a:latin typeface="Corbel" panose="020B0503020204020204" pitchFamily="34" charset="0"/>
              </a:rPr>
              <a:t>Passkeys</a:t>
            </a:r>
          </a:p>
          <a:p>
            <a:endParaRPr lang="en-US" sz="4000" dirty="0">
              <a:solidFill>
                <a:srgbClr val="FD7D00"/>
              </a:solidFill>
              <a:latin typeface="Corbel" panose="020B0503020204020204" pitchFamily="34" charset="0"/>
            </a:endParaRPr>
          </a:p>
          <a:p>
            <a:endParaRPr lang="en-US" sz="4000" dirty="0">
              <a:solidFill>
                <a:srgbClr val="FD7D00"/>
              </a:solidFill>
              <a:latin typeface="Corbel" panose="020B0503020204020204" pitchFamily="34" charset="0"/>
            </a:endParaRP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3" name="Right Bracket 22">
            <a:extLst>
              <a:ext uri="{FF2B5EF4-FFF2-40B4-BE49-F238E27FC236}">
                <a16:creationId xmlns:a16="http://schemas.microsoft.com/office/drawing/2014/main" id="{9D659FDB-6EE9-F86B-7D0C-B0492DCC14EF}"/>
              </a:ext>
            </a:extLst>
          </p:cNvPr>
          <p:cNvSpPr/>
          <p:nvPr/>
        </p:nvSpPr>
        <p:spPr>
          <a:xfrm>
            <a:off x="6296025" y="991871"/>
            <a:ext cx="873678" cy="2203150"/>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TextBox 23">
            <a:extLst>
              <a:ext uri="{FF2B5EF4-FFF2-40B4-BE49-F238E27FC236}">
                <a16:creationId xmlns:a16="http://schemas.microsoft.com/office/drawing/2014/main" id="{5427D9B6-B860-59BF-546B-965D0E370C1F}"/>
              </a:ext>
            </a:extLst>
          </p:cNvPr>
          <p:cNvSpPr txBox="1"/>
          <p:nvPr/>
        </p:nvSpPr>
        <p:spPr>
          <a:xfrm>
            <a:off x="7169703" y="1671834"/>
            <a:ext cx="3863975" cy="830997"/>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Based on </a:t>
            </a:r>
            <a:r>
              <a:rPr lang="en-US" sz="2400" b="1" dirty="0">
                <a:solidFill>
                  <a:srgbClr val="D37011"/>
                </a:solidFill>
                <a:latin typeface="Corbel" panose="020B0503020204020204" pitchFamily="34" charset="0"/>
              </a:rPr>
              <a:t>user-owned</a:t>
            </a:r>
            <a:r>
              <a:rPr lang="en-US" sz="2400" dirty="0">
                <a:solidFill>
                  <a:srgbClr val="D37011"/>
                </a:solidFill>
                <a:latin typeface="Corbel" panose="020B0503020204020204" pitchFamily="34" charset="0"/>
              </a:rPr>
              <a:t> credentials</a:t>
            </a:r>
          </a:p>
        </p:txBody>
      </p:sp>
      <p:sp>
        <p:nvSpPr>
          <p:cNvPr id="25" name="Right Bracket 24">
            <a:extLst>
              <a:ext uri="{FF2B5EF4-FFF2-40B4-BE49-F238E27FC236}">
                <a16:creationId xmlns:a16="http://schemas.microsoft.com/office/drawing/2014/main" id="{E5B99A5A-24DB-162A-8B28-08A2BF995EA1}"/>
              </a:ext>
            </a:extLst>
          </p:cNvPr>
          <p:cNvSpPr/>
          <p:nvPr/>
        </p:nvSpPr>
        <p:spPr>
          <a:xfrm>
            <a:off x="6296025" y="3279496"/>
            <a:ext cx="873678" cy="808852"/>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TextBox 26">
            <a:extLst>
              <a:ext uri="{FF2B5EF4-FFF2-40B4-BE49-F238E27FC236}">
                <a16:creationId xmlns:a16="http://schemas.microsoft.com/office/drawing/2014/main" id="{01465809-6789-C033-B519-D52E49A610A0}"/>
              </a:ext>
            </a:extLst>
          </p:cNvPr>
          <p:cNvSpPr txBox="1"/>
          <p:nvPr/>
        </p:nvSpPr>
        <p:spPr>
          <a:xfrm>
            <a:off x="7169704" y="3359302"/>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Claims-based</a:t>
            </a:r>
          </a:p>
        </p:txBody>
      </p:sp>
    </p:spTree>
    <p:extLst>
      <p:ext uri="{BB962C8B-B14F-4D97-AF65-F5344CB8AC3E}">
        <p14:creationId xmlns:p14="http://schemas.microsoft.com/office/powerpoint/2010/main" val="4164752322"/>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fade">
                                      <p:cBhvr>
                                        <p:cTn id="15" dur="500"/>
                                        <p:tgtEl>
                                          <p:spTgt spid="2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7"/>
                                        </p:tgtEl>
                                        <p:attrNameLst>
                                          <p:attrName>style.visibility</p:attrName>
                                        </p:attrNameLst>
                                      </p:cBhvr>
                                      <p:to>
                                        <p:strVal val="visible"/>
                                      </p:to>
                                    </p:set>
                                    <p:animEffect transition="in" filter="fade">
                                      <p:cBhvr>
                                        <p:cTn id="18"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p:bldP spid="25" grpId="0" animBg="1"/>
      <p:bldP spid="27" grpId="0"/>
    </p:bldLst>
  </p:timing>
</p:sld>
</file>

<file path=ppt/slides/slide10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478970"/>
          </a:xfrm>
          <a:prstGeom prst="rect">
            <a:avLst/>
          </a:prstGeom>
          <a:noFill/>
        </p:spPr>
        <p:txBody>
          <a:bodyPr wrap="square" rtlCol="0">
            <a:spAutoFit/>
          </a:bodyPr>
          <a:lstStyle/>
          <a:p>
            <a:r>
              <a:rPr lang="en-US" sz="4000" dirty="0">
                <a:solidFill>
                  <a:srgbClr val="FD7D00"/>
                </a:solidFill>
                <a:latin typeface="Corbel" panose="020B0503020204020204" pitchFamily="34" charset="0"/>
              </a:rPr>
              <a:t>Agenda</a:t>
            </a:r>
          </a:p>
          <a:p>
            <a:r>
              <a:rPr lang="en-US" sz="3600" dirty="0">
                <a:solidFill>
                  <a:schemeClr val="bg1"/>
                </a:solidFill>
                <a:latin typeface="Corbel" panose="020B0503020204020204" pitchFamily="34" charset="0"/>
              </a:rPr>
              <a:t>Passwords</a:t>
            </a:r>
          </a:p>
          <a:p>
            <a:r>
              <a:rPr lang="en-US" sz="3600" dirty="0">
                <a:solidFill>
                  <a:schemeClr val="bg1"/>
                </a:solidFill>
                <a:latin typeface="Corbel" panose="020B0503020204020204" pitchFamily="34" charset="0"/>
              </a:rPr>
              <a:t>Basic Auth</a:t>
            </a:r>
          </a:p>
          <a:p>
            <a:r>
              <a:rPr lang="en-US" sz="3600" dirty="0">
                <a:solidFill>
                  <a:schemeClr val="bg1"/>
                </a:solidFill>
                <a:latin typeface="Corbel" panose="020B0503020204020204" pitchFamily="34" charset="0"/>
              </a:rPr>
              <a:t>API Keys as bearer tokens</a:t>
            </a:r>
          </a:p>
          <a:p>
            <a:r>
              <a:rPr lang="en-US" sz="3600" dirty="0">
                <a:solidFill>
                  <a:schemeClr val="bg1"/>
                </a:solidFill>
                <a:latin typeface="Corbel" panose="020B0503020204020204" pitchFamily="34" charset="0"/>
              </a:rPr>
              <a:t>API Keys as cryptographic keys</a:t>
            </a:r>
          </a:p>
          <a:p>
            <a:r>
              <a:rPr lang="en-US" sz="3600" dirty="0">
                <a:solidFill>
                  <a:schemeClr val="bg1"/>
                </a:solidFill>
                <a:latin typeface="Corbel" panose="020B0503020204020204" pitchFamily="34" charset="0"/>
              </a:rPr>
              <a:t>JSON Web Tokens</a:t>
            </a:r>
          </a:p>
          <a:p>
            <a:r>
              <a:rPr lang="en-US" sz="3600" dirty="0">
                <a:solidFill>
                  <a:schemeClr val="bg1"/>
                </a:solidFill>
                <a:latin typeface="Corbel" panose="020B0503020204020204" pitchFamily="34" charset="0"/>
              </a:rPr>
              <a:t>SAML</a:t>
            </a:r>
          </a:p>
          <a:p>
            <a:r>
              <a:rPr lang="en-US" sz="3600" dirty="0">
                <a:solidFill>
                  <a:srgbClr val="747272"/>
                </a:solidFill>
                <a:latin typeface="Corbel" panose="020B0503020204020204" pitchFamily="34" charset="0"/>
              </a:rPr>
              <a:t>OAuth</a:t>
            </a:r>
          </a:p>
          <a:p>
            <a:r>
              <a:rPr lang="en-US" sz="3600" dirty="0">
                <a:solidFill>
                  <a:srgbClr val="747272"/>
                </a:solidFill>
                <a:latin typeface="Corbel" panose="020B0503020204020204" pitchFamily="34" charset="0"/>
              </a:rPr>
              <a:t>OpenID Connect</a:t>
            </a:r>
          </a:p>
          <a:p>
            <a:r>
              <a:rPr lang="en-US" sz="3600" dirty="0">
                <a:solidFill>
                  <a:srgbClr val="747272"/>
                </a:solidFill>
                <a:latin typeface="Corbel" panose="020B0503020204020204" pitchFamily="34" charset="0"/>
              </a:rPr>
              <a:t>Authenticator Apps</a:t>
            </a:r>
          </a:p>
          <a:p>
            <a:r>
              <a:rPr lang="en-US" sz="3600" dirty="0">
                <a:solidFill>
                  <a:srgbClr val="747272"/>
                </a:solidFill>
                <a:latin typeface="Corbel" panose="020B0503020204020204" pitchFamily="34" charset="0"/>
              </a:rPr>
              <a:t>Passkeys</a:t>
            </a:r>
          </a:p>
          <a:p>
            <a:endParaRPr lang="en-US" sz="4000" dirty="0">
              <a:solidFill>
                <a:srgbClr val="FD7D00"/>
              </a:solidFill>
              <a:latin typeface="Corbel" panose="020B0503020204020204" pitchFamily="34" charset="0"/>
            </a:endParaRPr>
          </a:p>
          <a:p>
            <a:endParaRPr lang="en-US" sz="4000" dirty="0">
              <a:solidFill>
                <a:srgbClr val="FD7D00"/>
              </a:solidFill>
              <a:latin typeface="Corbel" panose="020B0503020204020204" pitchFamily="34" charset="0"/>
            </a:endParaRP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3" name="Right Bracket 22">
            <a:extLst>
              <a:ext uri="{FF2B5EF4-FFF2-40B4-BE49-F238E27FC236}">
                <a16:creationId xmlns:a16="http://schemas.microsoft.com/office/drawing/2014/main" id="{9D659FDB-6EE9-F86B-7D0C-B0492DCC14EF}"/>
              </a:ext>
            </a:extLst>
          </p:cNvPr>
          <p:cNvSpPr/>
          <p:nvPr/>
        </p:nvSpPr>
        <p:spPr>
          <a:xfrm>
            <a:off x="6296025" y="991871"/>
            <a:ext cx="873678" cy="2203150"/>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TextBox 23">
            <a:extLst>
              <a:ext uri="{FF2B5EF4-FFF2-40B4-BE49-F238E27FC236}">
                <a16:creationId xmlns:a16="http://schemas.microsoft.com/office/drawing/2014/main" id="{5427D9B6-B860-59BF-546B-965D0E370C1F}"/>
              </a:ext>
            </a:extLst>
          </p:cNvPr>
          <p:cNvSpPr txBox="1"/>
          <p:nvPr/>
        </p:nvSpPr>
        <p:spPr>
          <a:xfrm>
            <a:off x="7169703" y="1671834"/>
            <a:ext cx="3863975" cy="830997"/>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Based on </a:t>
            </a:r>
            <a:r>
              <a:rPr lang="en-US" sz="2400" b="1" dirty="0">
                <a:solidFill>
                  <a:srgbClr val="D37011"/>
                </a:solidFill>
                <a:latin typeface="Corbel" panose="020B0503020204020204" pitchFamily="34" charset="0"/>
              </a:rPr>
              <a:t>user-owned</a:t>
            </a:r>
            <a:r>
              <a:rPr lang="en-US" sz="2400" dirty="0">
                <a:solidFill>
                  <a:srgbClr val="D37011"/>
                </a:solidFill>
                <a:latin typeface="Corbel" panose="020B0503020204020204" pitchFamily="34" charset="0"/>
              </a:rPr>
              <a:t> credentials</a:t>
            </a:r>
          </a:p>
        </p:txBody>
      </p:sp>
      <p:sp>
        <p:nvSpPr>
          <p:cNvPr id="25" name="Right Bracket 24">
            <a:extLst>
              <a:ext uri="{FF2B5EF4-FFF2-40B4-BE49-F238E27FC236}">
                <a16:creationId xmlns:a16="http://schemas.microsoft.com/office/drawing/2014/main" id="{E5B99A5A-24DB-162A-8B28-08A2BF995EA1}"/>
              </a:ext>
            </a:extLst>
          </p:cNvPr>
          <p:cNvSpPr/>
          <p:nvPr/>
        </p:nvSpPr>
        <p:spPr>
          <a:xfrm>
            <a:off x="6296025" y="3279496"/>
            <a:ext cx="873678" cy="808852"/>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TextBox 26">
            <a:extLst>
              <a:ext uri="{FF2B5EF4-FFF2-40B4-BE49-F238E27FC236}">
                <a16:creationId xmlns:a16="http://schemas.microsoft.com/office/drawing/2014/main" id="{01465809-6789-C033-B519-D52E49A610A0}"/>
              </a:ext>
            </a:extLst>
          </p:cNvPr>
          <p:cNvSpPr txBox="1"/>
          <p:nvPr/>
        </p:nvSpPr>
        <p:spPr>
          <a:xfrm>
            <a:off x="7169704" y="3359302"/>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Claims-based</a:t>
            </a:r>
          </a:p>
        </p:txBody>
      </p:sp>
    </p:spTree>
    <p:extLst>
      <p:ext uri="{BB962C8B-B14F-4D97-AF65-F5344CB8AC3E}">
        <p14:creationId xmlns:p14="http://schemas.microsoft.com/office/powerpoint/2010/main" val="12676680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545ABC-BF81-BB8E-BB1D-6367FC86EDFB}"/>
              </a:ext>
            </a:extLst>
          </p:cNvPr>
          <p:cNvSpPr txBox="1"/>
          <p:nvPr/>
        </p:nvSpPr>
        <p:spPr>
          <a:xfrm>
            <a:off x="2419350" y="2927062"/>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is like an enterprise-grade,</a:t>
            </a:r>
          </a:p>
          <a:p>
            <a:pPr algn="ctr"/>
            <a:r>
              <a:rPr lang="en-US" sz="3200" dirty="0">
                <a:solidFill>
                  <a:schemeClr val="bg1">
                    <a:lumMod val="95000"/>
                  </a:schemeClr>
                </a:solidFill>
                <a:latin typeface="Corbel" panose="020B0503020204020204" pitchFamily="34" charset="0"/>
              </a:rPr>
              <a:t>XML version of JSON Web Tokens</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2492990"/>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a:p>
            <a:endParaRPr lang="en-US" sz="3600" dirty="0">
              <a:solidFill>
                <a:srgbClr val="747272"/>
              </a:solidFill>
              <a:latin typeface="Corbel" panose="020B0503020204020204" pitchFamily="34" charset="0"/>
            </a:endParaRPr>
          </a:p>
          <a:p>
            <a:endParaRPr lang="en-US" sz="4000" dirty="0">
              <a:solidFill>
                <a:srgbClr val="FD7D00"/>
              </a:solidFill>
              <a:latin typeface="Corbel" panose="020B0503020204020204" pitchFamily="34" charset="0"/>
            </a:endParaRPr>
          </a:p>
          <a:p>
            <a:endParaRPr lang="en-US" sz="4000" dirty="0">
              <a:solidFill>
                <a:srgbClr val="FD7D00"/>
              </a:solidFill>
              <a:latin typeface="Corbel" panose="020B0503020204020204" pitchFamily="34" charset="0"/>
            </a:endParaRPr>
          </a:p>
        </p:txBody>
      </p:sp>
      <p:pic>
        <p:nvPicPr>
          <p:cNvPr id="4" name="Picture 3">
            <a:extLst>
              <a:ext uri="{FF2B5EF4-FFF2-40B4-BE49-F238E27FC236}">
                <a16:creationId xmlns:a16="http://schemas.microsoft.com/office/drawing/2014/main" id="{C219226A-E50A-D202-3431-BC64CFD43E60}"/>
              </a:ext>
            </a:extLst>
          </p:cNvPr>
          <p:cNvPicPr>
            <a:picLocks noChangeAspect="1"/>
          </p:cNvPicPr>
          <p:nvPr/>
        </p:nvPicPr>
        <p:blipFill>
          <a:blip r:embed="rId3"/>
          <a:stretch>
            <a:fillRect/>
          </a:stretch>
        </p:blipFill>
        <p:spPr>
          <a:xfrm>
            <a:off x="4562338" y="4004280"/>
            <a:ext cx="2991124" cy="2969344"/>
          </a:xfrm>
          <a:prstGeom prst="rect">
            <a:avLst/>
          </a:prstGeom>
        </p:spPr>
      </p:pic>
      <p:pic>
        <p:nvPicPr>
          <p:cNvPr id="6" name="Picture 5">
            <a:extLst>
              <a:ext uri="{FF2B5EF4-FFF2-40B4-BE49-F238E27FC236}">
                <a16:creationId xmlns:a16="http://schemas.microsoft.com/office/drawing/2014/main" id="{5D9FE4DE-6F2E-250C-D89A-0670E08F9D67}"/>
              </a:ext>
            </a:extLst>
          </p:cNvPr>
          <p:cNvPicPr>
            <a:picLocks noChangeAspect="1"/>
          </p:cNvPicPr>
          <p:nvPr/>
        </p:nvPicPr>
        <p:blipFill>
          <a:blip r:embed="rId4"/>
          <a:stretch>
            <a:fillRect/>
          </a:stretch>
        </p:blipFill>
        <p:spPr>
          <a:xfrm>
            <a:off x="12139534" y="2076826"/>
            <a:ext cx="2391507" cy="1266688"/>
          </a:xfrm>
          <a:prstGeom prst="rect">
            <a:avLst/>
          </a:prstGeom>
        </p:spPr>
      </p:pic>
      <p:pic>
        <p:nvPicPr>
          <p:cNvPr id="18" name="Picture 17">
            <a:extLst>
              <a:ext uri="{FF2B5EF4-FFF2-40B4-BE49-F238E27FC236}">
                <a16:creationId xmlns:a16="http://schemas.microsoft.com/office/drawing/2014/main" id="{8B084832-0CDA-BD01-3193-D19A31976BF7}"/>
              </a:ext>
            </a:extLst>
          </p:cNvPr>
          <p:cNvPicPr>
            <a:picLocks noChangeAspect="1"/>
          </p:cNvPicPr>
          <p:nvPr/>
        </p:nvPicPr>
        <p:blipFill>
          <a:blip r:embed="rId5"/>
          <a:stretch>
            <a:fillRect/>
          </a:stretch>
        </p:blipFill>
        <p:spPr>
          <a:xfrm>
            <a:off x="-1424993" y="1945826"/>
            <a:ext cx="1325060" cy="1413909"/>
          </a:xfrm>
          <a:prstGeom prst="rect">
            <a:avLst/>
          </a:prstGeom>
        </p:spPr>
      </p:pic>
      <p:grpSp>
        <p:nvGrpSpPr>
          <p:cNvPr id="19" name="Group 18">
            <a:extLst>
              <a:ext uri="{FF2B5EF4-FFF2-40B4-BE49-F238E27FC236}">
                <a16:creationId xmlns:a16="http://schemas.microsoft.com/office/drawing/2014/main" id="{FAA6F38E-4026-4113-F4B7-47807BAD7246}"/>
              </a:ext>
            </a:extLst>
          </p:cNvPr>
          <p:cNvGrpSpPr/>
          <p:nvPr/>
        </p:nvGrpSpPr>
        <p:grpSpPr>
          <a:xfrm>
            <a:off x="-2033988" y="6427947"/>
            <a:ext cx="1014813" cy="1313715"/>
            <a:chOff x="9592919" y="3281030"/>
            <a:chExt cx="2412301" cy="3122817"/>
          </a:xfrm>
        </p:grpSpPr>
        <p:sp>
          <p:nvSpPr>
            <p:cNvPr id="20" name="Freeform 158">
              <a:extLst>
                <a:ext uri="{FF2B5EF4-FFF2-40B4-BE49-F238E27FC236}">
                  <a16:creationId xmlns:a16="http://schemas.microsoft.com/office/drawing/2014/main" id="{F65F8720-D740-BD44-5ECF-1D9B7EAEFB7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1" name="Group 20">
              <a:extLst>
                <a:ext uri="{FF2B5EF4-FFF2-40B4-BE49-F238E27FC236}">
                  <a16:creationId xmlns:a16="http://schemas.microsoft.com/office/drawing/2014/main" id="{377CAB2B-4FAD-B658-AB07-9FF7CF96F0A3}"/>
                </a:ext>
              </a:extLst>
            </p:cNvPr>
            <p:cNvGrpSpPr/>
            <p:nvPr/>
          </p:nvGrpSpPr>
          <p:grpSpPr>
            <a:xfrm>
              <a:off x="10528695" y="4589748"/>
              <a:ext cx="560994" cy="1088627"/>
              <a:chOff x="6048941" y="4798352"/>
              <a:chExt cx="549031" cy="1349261"/>
            </a:xfrm>
          </p:grpSpPr>
          <p:grpSp>
            <p:nvGrpSpPr>
              <p:cNvPr id="29" name="Group 28">
                <a:extLst>
                  <a:ext uri="{FF2B5EF4-FFF2-40B4-BE49-F238E27FC236}">
                    <a16:creationId xmlns:a16="http://schemas.microsoft.com/office/drawing/2014/main" id="{D7AD40BB-6E9A-70D9-1F68-8F25E9D92C35}"/>
                  </a:ext>
                </a:extLst>
              </p:cNvPr>
              <p:cNvGrpSpPr/>
              <p:nvPr/>
            </p:nvGrpSpPr>
            <p:grpSpPr>
              <a:xfrm>
                <a:off x="6048941" y="4798352"/>
                <a:ext cx="542456" cy="1088197"/>
                <a:chOff x="6048941" y="4798352"/>
                <a:chExt cx="542456" cy="1088197"/>
              </a:xfrm>
            </p:grpSpPr>
            <p:sp>
              <p:nvSpPr>
                <p:cNvPr id="31" name="Freeform 159">
                  <a:extLst>
                    <a:ext uri="{FF2B5EF4-FFF2-40B4-BE49-F238E27FC236}">
                      <a16:creationId xmlns:a16="http://schemas.microsoft.com/office/drawing/2014/main" id="{2D8F6676-A6B2-E2E4-FC11-BF31A56E7A9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160">
                  <a:extLst>
                    <a:ext uri="{FF2B5EF4-FFF2-40B4-BE49-F238E27FC236}">
                      <a16:creationId xmlns:a16="http://schemas.microsoft.com/office/drawing/2014/main" id="{4881B59A-09E2-8B66-2251-BF1AA1A95B45}"/>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0" name="Freeform 165">
                <a:extLst>
                  <a:ext uri="{FF2B5EF4-FFF2-40B4-BE49-F238E27FC236}">
                    <a16:creationId xmlns:a16="http://schemas.microsoft.com/office/drawing/2014/main" id="{9E19906E-5CD4-84E8-AFAD-939545DE562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6" name="Freeform 161">
              <a:extLst>
                <a:ext uri="{FF2B5EF4-FFF2-40B4-BE49-F238E27FC236}">
                  <a16:creationId xmlns:a16="http://schemas.microsoft.com/office/drawing/2014/main" id="{64FA98AE-BC8E-CA2F-A9DE-B6CE139C9A2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8" name="Freeform 11">
              <a:extLst>
                <a:ext uri="{FF2B5EF4-FFF2-40B4-BE49-F238E27FC236}">
                  <a16:creationId xmlns:a16="http://schemas.microsoft.com/office/drawing/2014/main" id="{C0205F32-832A-5102-DA93-5E7BE07A0B4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3" name="Picture 2">
            <a:extLst>
              <a:ext uri="{FF2B5EF4-FFF2-40B4-BE49-F238E27FC236}">
                <a16:creationId xmlns:a16="http://schemas.microsoft.com/office/drawing/2014/main" id="{427752C9-8F6E-2CD5-6ABE-0FB170A709CE}"/>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13319" y="6868940"/>
            <a:ext cx="943974" cy="11634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20963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545ABC-BF81-BB8E-BB1D-6367FC86EDFB}"/>
              </a:ext>
            </a:extLst>
          </p:cNvPr>
          <p:cNvSpPr txBox="1"/>
          <p:nvPr/>
        </p:nvSpPr>
        <p:spPr>
          <a:xfrm>
            <a:off x="6667500" y="686088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is like an enterprise-grade,</a:t>
            </a:r>
          </a:p>
          <a:p>
            <a:pPr algn="ctr"/>
            <a:r>
              <a:rPr lang="en-US" sz="3200" dirty="0">
                <a:solidFill>
                  <a:schemeClr val="bg1">
                    <a:lumMod val="95000"/>
                  </a:schemeClr>
                </a:solidFill>
                <a:latin typeface="Corbel" panose="020B0503020204020204" pitchFamily="34" charset="0"/>
              </a:rPr>
              <a:t>XML version of JSON Web Tokens</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4" name="Picture 3">
            <a:extLst>
              <a:ext uri="{FF2B5EF4-FFF2-40B4-BE49-F238E27FC236}">
                <a16:creationId xmlns:a16="http://schemas.microsoft.com/office/drawing/2014/main" id="{C219226A-E50A-D202-3431-BC64CFD43E60}"/>
              </a:ext>
            </a:extLst>
          </p:cNvPr>
          <p:cNvPicPr>
            <a:picLocks noChangeAspect="1"/>
          </p:cNvPicPr>
          <p:nvPr/>
        </p:nvPicPr>
        <p:blipFill>
          <a:blip r:embed="rId3"/>
          <a:stretch>
            <a:fillRect/>
          </a:stretch>
        </p:blipFill>
        <p:spPr>
          <a:xfrm>
            <a:off x="8810488" y="7938105"/>
            <a:ext cx="2991124" cy="2969344"/>
          </a:xfrm>
          <a:prstGeom prst="rect">
            <a:avLst/>
          </a:prstGeom>
        </p:spPr>
      </p:pic>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4"/>
          <a:stretch>
            <a:fillRect/>
          </a:stretch>
        </p:blipFill>
        <p:spPr>
          <a:xfrm>
            <a:off x="8262859" y="2076826"/>
            <a:ext cx="2391507" cy="1266688"/>
          </a:xfrm>
          <a:prstGeom prst="rect">
            <a:avLst/>
          </a:prstGeom>
        </p:spPr>
      </p:pic>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6"/>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1393882" y="3927252"/>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wants to </a:t>
            </a:r>
            <a:r>
              <a:rPr lang="en-US" sz="2000" b="1" dirty="0">
                <a:solidFill>
                  <a:schemeClr val="bg1"/>
                </a:solidFill>
                <a:latin typeface="Corbel" panose="020B0503020204020204" pitchFamily="34" charset="0"/>
              </a:rPr>
              <a:t>use</a:t>
            </a:r>
            <a:r>
              <a:rPr lang="en-US" sz="2000" dirty="0">
                <a:solidFill>
                  <a:schemeClr val="bg1"/>
                </a:solidFill>
                <a:latin typeface="Corbel" panose="020B0503020204020204" pitchFamily="34" charset="0"/>
              </a:rPr>
              <a:t> the</a:t>
            </a:r>
          </a:p>
          <a:p>
            <a:pPr algn="ctr"/>
            <a:r>
              <a:rPr lang="en-US" sz="2000" b="1" dirty="0">
                <a:solidFill>
                  <a:schemeClr val="bg1"/>
                </a:solidFill>
                <a:latin typeface="Corbel" panose="020B0503020204020204" pitchFamily="34" charset="0"/>
              </a:rPr>
              <a:t>service provider</a:t>
            </a: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sp>
        <p:nvSpPr>
          <p:cNvPr id="38" name="Txt4">
            <a:extLst>
              <a:ext uri="{FF2B5EF4-FFF2-40B4-BE49-F238E27FC236}">
                <a16:creationId xmlns:a16="http://schemas.microsoft.com/office/drawing/2014/main" id="{1ECF8551-B0B0-FD05-CB7D-A1E985983E5F}"/>
              </a:ext>
            </a:extLst>
          </p:cNvPr>
          <p:cNvSpPr txBox="1"/>
          <p:nvPr/>
        </p:nvSpPr>
        <p:spPr>
          <a:xfrm>
            <a:off x="6931653" y="3924869"/>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can </a:t>
            </a:r>
            <a:r>
              <a:rPr lang="en-US" sz="2000" b="1" dirty="0">
                <a:solidFill>
                  <a:schemeClr val="bg1"/>
                </a:solidFill>
                <a:latin typeface="Corbel" panose="020B0503020204020204" pitchFamily="34" charset="0"/>
              </a:rPr>
              <a:t>authenticate</a:t>
            </a:r>
            <a:r>
              <a:rPr lang="en-US" sz="2000" dirty="0">
                <a:solidFill>
                  <a:schemeClr val="bg1"/>
                </a:solidFill>
                <a:latin typeface="Corbel" panose="020B0503020204020204" pitchFamily="34" charset="0"/>
              </a:rPr>
              <a:t> to the</a:t>
            </a:r>
          </a:p>
          <a:p>
            <a:pPr algn="ctr"/>
            <a:r>
              <a:rPr lang="en-US" sz="2000" b="1" dirty="0">
                <a:solidFill>
                  <a:schemeClr val="bg1"/>
                </a:solidFill>
                <a:latin typeface="Corbel" panose="020B0503020204020204" pitchFamily="34" charset="0"/>
              </a:rPr>
              <a:t>identity provider</a:t>
            </a:r>
          </a:p>
        </p:txBody>
      </p:sp>
    </p:spTree>
    <p:extLst>
      <p:ext uri="{BB962C8B-B14F-4D97-AF65-F5344CB8AC3E}">
        <p14:creationId xmlns:p14="http://schemas.microsoft.com/office/powerpoint/2010/main" val="24442787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3"/>
                                        </p:tgtEl>
                                        <p:attrNameLst>
                                          <p:attrName>style.visibility</p:attrName>
                                        </p:attrNameLst>
                                      </p:cBhvr>
                                      <p:to>
                                        <p:strVal val="visible"/>
                                      </p:to>
                                    </p:set>
                                    <p:animEffect transition="in" filter="fade">
                                      <p:cBhvr>
                                        <p:cTn id="15" dur="500"/>
                                        <p:tgtEl>
                                          <p:spTgt spid="3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8"/>
                                        </p:tgtEl>
                                        <p:attrNameLst>
                                          <p:attrName>style.visibility</p:attrName>
                                        </p:attrNameLst>
                                      </p:cBhvr>
                                      <p:to>
                                        <p:strVal val="visible"/>
                                      </p:to>
                                    </p:set>
                                    <p:animEffect transition="in" filter="fade">
                                      <p:cBhvr>
                                        <p:cTn id="18"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31" grpId="0"/>
      <p:bldP spid="33" grpId="0"/>
      <p:bldP spid="38" grpId="0"/>
    </p:bldLst>
  </p:timing>
</p:sld>
</file>

<file path=ppt/slides/slide10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545ABC-BF81-BB8E-BB1D-6367FC86EDFB}"/>
              </a:ext>
            </a:extLst>
          </p:cNvPr>
          <p:cNvSpPr txBox="1"/>
          <p:nvPr/>
        </p:nvSpPr>
        <p:spPr>
          <a:xfrm>
            <a:off x="6667500" y="686088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is like an enterprise-grade,</a:t>
            </a:r>
          </a:p>
          <a:p>
            <a:pPr algn="ctr"/>
            <a:r>
              <a:rPr lang="en-US" sz="3200" dirty="0">
                <a:solidFill>
                  <a:schemeClr val="bg1">
                    <a:lumMod val="95000"/>
                  </a:schemeClr>
                </a:solidFill>
                <a:latin typeface="Corbel" panose="020B0503020204020204" pitchFamily="34" charset="0"/>
              </a:rPr>
              <a:t>XML version of JSON Web Tokens</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4" name="Picture 3">
            <a:extLst>
              <a:ext uri="{FF2B5EF4-FFF2-40B4-BE49-F238E27FC236}">
                <a16:creationId xmlns:a16="http://schemas.microsoft.com/office/drawing/2014/main" id="{C219226A-E50A-D202-3431-BC64CFD43E60}"/>
              </a:ext>
            </a:extLst>
          </p:cNvPr>
          <p:cNvPicPr>
            <a:picLocks noChangeAspect="1"/>
          </p:cNvPicPr>
          <p:nvPr/>
        </p:nvPicPr>
        <p:blipFill>
          <a:blip r:embed="rId3"/>
          <a:stretch>
            <a:fillRect/>
          </a:stretch>
        </p:blipFill>
        <p:spPr>
          <a:xfrm>
            <a:off x="8810488" y="7938105"/>
            <a:ext cx="2991124" cy="2969344"/>
          </a:xfrm>
          <a:prstGeom prst="rect">
            <a:avLst/>
          </a:prstGeom>
        </p:spPr>
      </p:pic>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4"/>
          <a:stretch>
            <a:fillRect/>
          </a:stretch>
        </p:blipFill>
        <p:spPr>
          <a:xfrm>
            <a:off x="8262859" y="2076826"/>
            <a:ext cx="2391507" cy="1266688"/>
          </a:xfrm>
          <a:prstGeom prst="rect">
            <a:avLst/>
          </a:prstGeom>
        </p:spPr>
      </p:pic>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6"/>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1657135" y="3908813"/>
            <a:ext cx="2704293"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accesses the SP without an authenticated session</a:t>
            </a:r>
            <a:endParaRPr lang="en-US" sz="2000" b="1" dirty="0">
              <a:solidFill>
                <a:schemeClr val="bg1"/>
              </a:solidFill>
              <a:latin typeface="Corbel" panose="020B0503020204020204" pitchFamily="34" charset="0"/>
            </a:endParaRP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cxnSp>
        <p:nvCxnSpPr>
          <p:cNvPr id="3" name="Arrow 1">
            <a:extLst>
              <a:ext uri="{FF2B5EF4-FFF2-40B4-BE49-F238E27FC236}">
                <a16:creationId xmlns:a16="http://schemas.microsoft.com/office/drawing/2014/main" id="{EE161717-7952-EBCD-7A2C-5F8D2D8AE39E}"/>
              </a:ext>
            </a:extLst>
          </p:cNvPr>
          <p:cNvCxnSpPr>
            <a:cxnSpLocks/>
          </p:cNvCxnSpPr>
          <p:nvPr/>
        </p:nvCxnSpPr>
        <p:spPr>
          <a:xfrm flipH="1" flipV="1">
            <a:off x="3619500" y="3343514"/>
            <a:ext cx="1483856" cy="1291624"/>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549190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545ABC-BF81-BB8E-BB1D-6367FC86EDFB}"/>
              </a:ext>
            </a:extLst>
          </p:cNvPr>
          <p:cNvSpPr txBox="1"/>
          <p:nvPr/>
        </p:nvSpPr>
        <p:spPr>
          <a:xfrm>
            <a:off x="6667500" y="686088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is like an enterprise-grade,</a:t>
            </a:r>
          </a:p>
          <a:p>
            <a:pPr algn="ctr"/>
            <a:r>
              <a:rPr lang="en-US" sz="3200" dirty="0">
                <a:solidFill>
                  <a:schemeClr val="bg1">
                    <a:lumMod val="95000"/>
                  </a:schemeClr>
                </a:solidFill>
                <a:latin typeface="Corbel" panose="020B0503020204020204" pitchFamily="34" charset="0"/>
              </a:rPr>
              <a:t>XML version of JSON Web Tokens</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4" name="Picture 3">
            <a:extLst>
              <a:ext uri="{FF2B5EF4-FFF2-40B4-BE49-F238E27FC236}">
                <a16:creationId xmlns:a16="http://schemas.microsoft.com/office/drawing/2014/main" id="{C219226A-E50A-D202-3431-BC64CFD43E60}"/>
              </a:ext>
            </a:extLst>
          </p:cNvPr>
          <p:cNvPicPr>
            <a:picLocks noChangeAspect="1"/>
          </p:cNvPicPr>
          <p:nvPr/>
        </p:nvPicPr>
        <p:blipFill>
          <a:blip r:embed="rId3"/>
          <a:stretch>
            <a:fillRect/>
          </a:stretch>
        </p:blipFill>
        <p:spPr>
          <a:xfrm>
            <a:off x="8810488" y="7938105"/>
            <a:ext cx="2991124" cy="2969344"/>
          </a:xfrm>
          <a:prstGeom prst="rect">
            <a:avLst/>
          </a:prstGeom>
        </p:spPr>
      </p:pic>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4"/>
          <a:stretch>
            <a:fillRect/>
          </a:stretch>
        </p:blipFill>
        <p:spPr>
          <a:xfrm>
            <a:off x="8262859" y="2076826"/>
            <a:ext cx="2391507" cy="1266688"/>
          </a:xfrm>
          <a:prstGeom prst="rect">
            <a:avLst/>
          </a:prstGeom>
        </p:spPr>
      </p:pic>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6"/>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7228840" y="3930238"/>
            <a:ext cx="2704293"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redirected to Identity Provider, where she logs in</a:t>
            </a:r>
            <a:endParaRPr lang="en-US" sz="2000" b="1" dirty="0">
              <a:solidFill>
                <a:schemeClr val="bg1"/>
              </a:solidFill>
              <a:latin typeface="Corbel" panose="020B0503020204020204" pitchFamily="34" charset="0"/>
            </a:endParaRP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cxnSp>
        <p:nvCxnSpPr>
          <p:cNvPr id="3" name="Arrow 1">
            <a:extLst>
              <a:ext uri="{FF2B5EF4-FFF2-40B4-BE49-F238E27FC236}">
                <a16:creationId xmlns:a16="http://schemas.microsoft.com/office/drawing/2014/main" id="{EE161717-7952-EBCD-7A2C-5F8D2D8AE39E}"/>
              </a:ext>
            </a:extLst>
          </p:cNvPr>
          <p:cNvCxnSpPr>
            <a:cxnSpLocks/>
          </p:cNvCxnSpPr>
          <p:nvPr/>
        </p:nvCxnSpPr>
        <p:spPr>
          <a:xfrm flipV="1">
            <a:off x="6117510" y="3225338"/>
            <a:ext cx="2062214" cy="140980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597056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545ABC-BF81-BB8E-BB1D-6367FC86EDFB}"/>
              </a:ext>
            </a:extLst>
          </p:cNvPr>
          <p:cNvSpPr txBox="1"/>
          <p:nvPr/>
        </p:nvSpPr>
        <p:spPr>
          <a:xfrm>
            <a:off x="6667500" y="686088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is like an enterprise-grade,</a:t>
            </a:r>
          </a:p>
          <a:p>
            <a:pPr algn="ctr"/>
            <a:r>
              <a:rPr lang="en-US" sz="3200" dirty="0">
                <a:solidFill>
                  <a:schemeClr val="bg1">
                    <a:lumMod val="95000"/>
                  </a:schemeClr>
                </a:solidFill>
                <a:latin typeface="Corbel" panose="020B0503020204020204" pitchFamily="34" charset="0"/>
              </a:rPr>
              <a:t>XML version of JSON Web Tokens</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4" name="Picture 3">
            <a:extLst>
              <a:ext uri="{FF2B5EF4-FFF2-40B4-BE49-F238E27FC236}">
                <a16:creationId xmlns:a16="http://schemas.microsoft.com/office/drawing/2014/main" id="{C219226A-E50A-D202-3431-BC64CFD43E60}"/>
              </a:ext>
            </a:extLst>
          </p:cNvPr>
          <p:cNvPicPr>
            <a:picLocks noChangeAspect="1"/>
          </p:cNvPicPr>
          <p:nvPr/>
        </p:nvPicPr>
        <p:blipFill>
          <a:blip r:embed="rId3"/>
          <a:stretch>
            <a:fillRect/>
          </a:stretch>
        </p:blipFill>
        <p:spPr>
          <a:xfrm>
            <a:off x="8810488" y="7938105"/>
            <a:ext cx="2991124" cy="2969344"/>
          </a:xfrm>
          <a:prstGeom prst="rect">
            <a:avLst/>
          </a:prstGeom>
        </p:spPr>
      </p:pic>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4"/>
          <a:stretch>
            <a:fillRect/>
          </a:stretch>
        </p:blipFill>
        <p:spPr>
          <a:xfrm>
            <a:off x="8262859" y="2076826"/>
            <a:ext cx="2391507" cy="1266688"/>
          </a:xfrm>
          <a:prstGeom prst="rect">
            <a:avLst/>
          </a:prstGeom>
        </p:spPr>
      </p:pic>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6"/>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7391730" y="4015103"/>
            <a:ext cx="2942895"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Identity Provider creates</a:t>
            </a:r>
          </a:p>
          <a:p>
            <a:pPr algn="ctr"/>
            <a:r>
              <a:rPr lang="en-US" sz="2000" b="1" dirty="0">
                <a:solidFill>
                  <a:schemeClr val="bg1"/>
                </a:solidFill>
                <a:latin typeface="Corbel" panose="020B0503020204020204" pitchFamily="34" charset="0"/>
              </a:rPr>
              <a:t>signed claims</a:t>
            </a:r>
            <a:endParaRPr lang="en-US" sz="2000" dirty="0">
              <a:solidFill>
                <a:schemeClr val="bg1"/>
              </a:solidFill>
              <a:latin typeface="Corbel" panose="020B0503020204020204" pitchFamily="34" charset="0"/>
            </a:endParaRPr>
          </a:p>
          <a:p>
            <a:pPr algn="ctr"/>
            <a:r>
              <a:rPr lang="en-US" sz="2000" dirty="0">
                <a:solidFill>
                  <a:schemeClr val="bg1"/>
                </a:solidFill>
                <a:latin typeface="Corbel" panose="020B0503020204020204" pitchFamily="34" charset="0"/>
              </a:rPr>
              <a:t>stating her identity</a:t>
            </a: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cxnSp>
        <p:nvCxnSpPr>
          <p:cNvPr id="3" name="Arrow 1">
            <a:extLst>
              <a:ext uri="{FF2B5EF4-FFF2-40B4-BE49-F238E27FC236}">
                <a16:creationId xmlns:a16="http://schemas.microsoft.com/office/drawing/2014/main" id="{EE161717-7952-EBCD-7A2C-5F8D2D8AE39E}"/>
              </a:ext>
            </a:extLst>
          </p:cNvPr>
          <p:cNvCxnSpPr>
            <a:cxnSpLocks/>
          </p:cNvCxnSpPr>
          <p:nvPr/>
        </p:nvCxnSpPr>
        <p:spPr>
          <a:xfrm rot="10800000" flipV="1">
            <a:off x="6275457" y="3333407"/>
            <a:ext cx="2062214" cy="140980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6" name="Rectangle: Rounded Corners 5">
            <a:extLst>
              <a:ext uri="{FF2B5EF4-FFF2-40B4-BE49-F238E27FC236}">
                <a16:creationId xmlns:a16="http://schemas.microsoft.com/office/drawing/2014/main" id="{376DC111-0064-417D-A392-03A106799844}"/>
              </a:ext>
            </a:extLst>
          </p:cNvPr>
          <p:cNvSpPr/>
          <p:nvPr/>
        </p:nvSpPr>
        <p:spPr>
          <a:xfrm>
            <a:off x="7577304" y="5120570"/>
            <a:ext cx="2615527" cy="400136"/>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49A8CC3B-8E55-BC2D-E33B-BA7F49F8398E}"/>
              </a:ext>
            </a:extLst>
          </p:cNvPr>
          <p:cNvSpPr txBox="1"/>
          <p:nvPr/>
        </p:nvSpPr>
        <p:spPr>
          <a:xfrm>
            <a:off x="7579180" y="5119358"/>
            <a:ext cx="2687035"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 email: </a:t>
            </a:r>
            <a:r>
              <a:rPr lang="en-US" dirty="0" err="1">
                <a:latin typeface="Courier New" panose="02070309020205020404" pitchFamily="49" charset="0"/>
                <a:cs typeface="Courier New" panose="02070309020205020404" pitchFamily="49" charset="0"/>
              </a:rPr>
              <a:t>alice</a:t>
            </a:r>
            <a:r>
              <a:rPr lang="en-US" dirty="0">
                <a:latin typeface="Courier New" panose="02070309020205020404" pitchFamily="49" charset="0"/>
                <a:cs typeface="Courier New" panose="02070309020205020404" pitchFamily="49" charset="0"/>
              </a:rPr>
              <a:t>@… }</a:t>
            </a:r>
            <a:endParaRPr lang="en-US" sz="16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89341759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545ABC-BF81-BB8E-BB1D-6367FC86EDFB}"/>
              </a:ext>
            </a:extLst>
          </p:cNvPr>
          <p:cNvSpPr txBox="1"/>
          <p:nvPr/>
        </p:nvSpPr>
        <p:spPr>
          <a:xfrm>
            <a:off x="6667500" y="686088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is like an enterprise-grade,</a:t>
            </a:r>
          </a:p>
          <a:p>
            <a:pPr algn="ctr"/>
            <a:r>
              <a:rPr lang="en-US" sz="3200" dirty="0">
                <a:solidFill>
                  <a:schemeClr val="bg1">
                    <a:lumMod val="95000"/>
                  </a:schemeClr>
                </a:solidFill>
                <a:latin typeface="Corbel" panose="020B0503020204020204" pitchFamily="34" charset="0"/>
              </a:rPr>
              <a:t>XML version of JSON Web Tokens</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4" name="Picture 3">
            <a:extLst>
              <a:ext uri="{FF2B5EF4-FFF2-40B4-BE49-F238E27FC236}">
                <a16:creationId xmlns:a16="http://schemas.microsoft.com/office/drawing/2014/main" id="{C219226A-E50A-D202-3431-BC64CFD43E60}"/>
              </a:ext>
            </a:extLst>
          </p:cNvPr>
          <p:cNvPicPr>
            <a:picLocks noChangeAspect="1"/>
          </p:cNvPicPr>
          <p:nvPr/>
        </p:nvPicPr>
        <p:blipFill>
          <a:blip r:embed="rId3"/>
          <a:stretch>
            <a:fillRect/>
          </a:stretch>
        </p:blipFill>
        <p:spPr>
          <a:xfrm>
            <a:off x="8810488" y="7938105"/>
            <a:ext cx="2991124" cy="2969344"/>
          </a:xfrm>
          <a:prstGeom prst="rect">
            <a:avLst/>
          </a:prstGeom>
        </p:spPr>
      </p:pic>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4"/>
          <a:stretch>
            <a:fillRect/>
          </a:stretch>
        </p:blipFill>
        <p:spPr>
          <a:xfrm>
            <a:off x="8262859" y="2076826"/>
            <a:ext cx="2391507" cy="1266688"/>
          </a:xfrm>
          <a:prstGeom prst="rect">
            <a:avLst/>
          </a:prstGeom>
        </p:spPr>
      </p:pic>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6"/>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1145553" y="3865447"/>
            <a:ext cx="3400423" cy="163121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accesses Service Provider</a:t>
            </a:r>
          </a:p>
          <a:p>
            <a:pPr algn="ctr"/>
            <a:endParaRPr lang="en-US" sz="2000" dirty="0">
              <a:solidFill>
                <a:schemeClr val="bg1"/>
              </a:solidFill>
              <a:latin typeface="Corbel" panose="020B0503020204020204" pitchFamily="34" charset="0"/>
            </a:endParaRPr>
          </a:p>
          <a:p>
            <a:pPr algn="ctr"/>
            <a:r>
              <a:rPr lang="en-US" sz="2000" dirty="0">
                <a:solidFill>
                  <a:schemeClr val="bg1"/>
                </a:solidFill>
                <a:latin typeface="Corbel" panose="020B0503020204020204" pitchFamily="34" charset="0"/>
              </a:rPr>
              <a:t>Signed claims are verified and used to authenticate her</a:t>
            </a: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cxnSp>
        <p:nvCxnSpPr>
          <p:cNvPr id="3" name="Arrow 1">
            <a:extLst>
              <a:ext uri="{FF2B5EF4-FFF2-40B4-BE49-F238E27FC236}">
                <a16:creationId xmlns:a16="http://schemas.microsoft.com/office/drawing/2014/main" id="{EE161717-7952-EBCD-7A2C-5F8D2D8AE39E}"/>
              </a:ext>
            </a:extLst>
          </p:cNvPr>
          <p:cNvCxnSpPr>
            <a:cxnSpLocks/>
          </p:cNvCxnSpPr>
          <p:nvPr/>
        </p:nvCxnSpPr>
        <p:spPr>
          <a:xfrm flipH="1" flipV="1">
            <a:off x="3474720" y="3343514"/>
            <a:ext cx="1606467" cy="1382088"/>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6" name="Rectangle: Rounded Corners 5">
            <a:extLst>
              <a:ext uri="{FF2B5EF4-FFF2-40B4-BE49-F238E27FC236}">
                <a16:creationId xmlns:a16="http://schemas.microsoft.com/office/drawing/2014/main" id="{376DC111-0064-417D-A392-03A106799844}"/>
              </a:ext>
            </a:extLst>
          </p:cNvPr>
          <p:cNvSpPr/>
          <p:nvPr/>
        </p:nvSpPr>
        <p:spPr>
          <a:xfrm>
            <a:off x="4227275" y="3367500"/>
            <a:ext cx="2615527" cy="400136"/>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49A8CC3B-8E55-BC2D-E33B-BA7F49F8398E}"/>
              </a:ext>
            </a:extLst>
          </p:cNvPr>
          <p:cNvSpPr txBox="1"/>
          <p:nvPr/>
        </p:nvSpPr>
        <p:spPr>
          <a:xfrm>
            <a:off x="4229151" y="3366288"/>
            <a:ext cx="2687035"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 email: </a:t>
            </a:r>
            <a:r>
              <a:rPr lang="en-US" dirty="0" err="1">
                <a:latin typeface="Courier New" panose="02070309020205020404" pitchFamily="49" charset="0"/>
                <a:cs typeface="Courier New" panose="02070309020205020404" pitchFamily="49" charset="0"/>
              </a:rPr>
              <a:t>alice</a:t>
            </a:r>
            <a:r>
              <a:rPr lang="en-US" dirty="0">
                <a:latin typeface="Courier New" panose="02070309020205020404" pitchFamily="49" charset="0"/>
                <a:cs typeface="Courier New" panose="02070309020205020404" pitchFamily="49" charset="0"/>
              </a:rPr>
              <a:t>@… }</a:t>
            </a:r>
            <a:endParaRPr lang="en-US" sz="16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13969789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545ABC-BF81-BB8E-BB1D-6367FC86EDFB}"/>
              </a:ext>
            </a:extLst>
          </p:cNvPr>
          <p:cNvSpPr txBox="1"/>
          <p:nvPr/>
        </p:nvSpPr>
        <p:spPr>
          <a:xfrm>
            <a:off x="6667500" y="686088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is like an enterprise-grade,</a:t>
            </a:r>
          </a:p>
          <a:p>
            <a:pPr algn="ctr"/>
            <a:r>
              <a:rPr lang="en-US" sz="3200" dirty="0">
                <a:solidFill>
                  <a:schemeClr val="bg1">
                    <a:lumMod val="95000"/>
                  </a:schemeClr>
                </a:solidFill>
                <a:latin typeface="Corbel" panose="020B0503020204020204" pitchFamily="34" charset="0"/>
              </a:rPr>
              <a:t>XML version of JSON Web Tokens</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4" name="Picture 3">
            <a:extLst>
              <a:ext uri="{FF2B5EF4-FFF2-40B4-BE49-F238E27FC236}">
                <a16:creationId xmlns:a16="http://schemas.microsoft.com/office/drawing/2014/main" id="{C219226A-E50A-D202-3431-BC64CFD43E60}"/>
              </a:ext>
            </a:extLst>
          </p:cNvPr>
          <p:cNvPicPr>
            <a:picLocks noChangeAspect="1"/>
          </p:cNvPicPr>
          <p:nvPr/>
        </p:nvPicPr>
        <p:blipFill>
          <a:blip r:embed="rId3"/>
          <a:stretch>
            <a:fillRect/>
          </a:stretch>
        </p:blipFill>
        <p:spPr>
          <a:xfrm>
            <a:off x="8810488" y="7938105"/>
            <a:ext cx="2991124" cy="2969344"/>
          </a:xfrm>
          <a:prstGeom prst="rect">
            <a:avLst/>
          </a:prstGeom>
        </p:spPr>
      </p:pic>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4"/>
          <a:stretch>
            <a:fillRect/>
          </a:stretch>
        </p:blipFill>
        <p:spPr>
          <a:xfrm>
            <a:off x="8262859" y="2076826"/>
            <a:ext cx="2391507" cy="1266688"/>
          </a:xfrm>
          <a:prstGeom prst="rect">
            <a:avLst/>
          </a:prstGeom>
        </p:spPr>
      </p:pic>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6"/>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4254513" y="2974841"/>
            <a:ext cx="3400423"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SP and IdP must use the </a:t>
            </a:r>
            <a:br>
              <a:rPr lang="en-US" sz="2000" dirty="0">
                <a:solidFill>
                  <a:schemeClr val="bg1"/>
                </a:solidFill>
                <a:latin typeface="Corbel" panose="020B0503020204020204" pitchFamily="34" charset="0"/>
              </a:rPr>
            </a:br>
            <a:r>
              <a:rPr lang="en-US" sz="2000" b="1" dirty="0">
                <a:solidFill>
                  <a:schemeClr val="bg1"/>
                </a:solidFill>
                <a:latin typeface="Corbel" panose="020B0503020204020204" pitchFamily="34" charset="0"/>
              </a:rPr>
              <a:t>same value</a:t>
            </a:r>
            <a:br>
              <a:rPr lang="en-US" sz="2000" b="1" dirty="0">
                <a:solidFill>
                  <a:schemeClr val="bg1"/>
                </a:solidFill>
                <a:latin typeface="Corbel" panose="020B0503020204020204" pitchFamily="34" charset="0"/>
              </a:rPr>
            </a:br>
            <a:r>
              <a:rPr lang="en-US" sz="2000" dirty="0">
                <a:solidFill>
                  <a:schemeClr val="bg1"/>
                </a:solidFill>
                <a:latin typeface="Corbel" panose="020B0503020204020204" pitchFamily="34" charset="0"/>
              </a:rPr>
              <a:t>as user identifier</a:t>
            </a: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sp>
        <p:nvSpPr>
          <p:cNvPr id="25" name="TextBox 24">
            <a:extLst>
              <a:ext uri="{FF2B5EF4-FFF2-40B4-BE49-F238E27FC236}">
                <a16:creationId xmlns:a16="http://schemas.microsoft.com/office/drawing/2014/main" id="{C7BD5F63-6713-DC4C-34CF-27AF44332AED}"/>
              </a:ext>
            </a:extLst>
          </p:cNvPr>
          <p:cNvSpPr txBox="1"/>
          <p:nvPr/>
        </p:nvSpPr>
        <p:spPr>
          <a:xfrm>
            <a:off x="-3427915" y="1588035"/>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a:t>
            </a:r>
            <a:r>
              <a:rPr lang="en-US" sz="2400" dirty="0" err="1">
                <a:solidFill>
                  <a:srgbClr val="D37011"/>
                </a:solidFill>
                <a:latin typeface="Corbel" panose="020B0503020204020204" pitchFamily="34" charset="0"/>
              </a:rPr>
              <a:t>Fotos</a:t>
            </a:r>
            <a:endParaRPr lang="en-US" sz="2400" dirty="0">
              <a:solidFill>
                <a:srgbClr val="D37011"/>
              </a:solidFill>
              <a:latin typeface="Corbel" panose="020B0503020204020204" pitchFamily="34" charset="0"/>
            </a:endParaRPr>
          </a:p>
        </p:txBody>
      </p:sp>
      <p:cxnSp>
        <p:nvCxnSpPr>
          <p:cNvPr id="3" name="Arrow 1">
            <a:extLst>
              <a:ext uri="{FF2B5EF4-FFF2-40B4-BE49-F238E27FC236}">
                <a16:creationId xmlns:a16="http://schemas.microsoft.com/office/drawing/2014/main" id="{EE161717-7952-EBCD-7A2C-5F8D2D8AE39E}"/>
              </a:ext>
            </a:extLst>
          </p:cNvPr>
          <p:cNvCxnSpPr>
            <a:cxnSpLocks/>
          </p:cNvCxnSpPr>
          <p:nvPr/>
        </p:nvCxnSpPr>
        <p:spPr>
          <a:xfrm flipH="1">
            <a:off x="3929142" y="2684699"/>
            <a:ext cx="4250582" cy="16729"/>
          </a:xfrm>
          <a:prstGeom prst="straightConnector1">
            <a:avLst/>
          </a:prstGeom>
          <a:ln w="25400">
            <a:solidFill>
              <a:schemeClr val="bg1"/>
            </a:solidFill>
            <a:prstDash val="sysDash"/>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6" name="Rectangle: Rounded Corners 5">
            <a:extLst>
              <a:ext uri="{FF2B5EF4-FFF2-40B4-BE49-F238E27FC236}">
                <a16:creationId xmlns:a16="http://schemas.microsoft.com/office/drawing/2014/main" id="{376DC111-0064-417D-A392-03A106799844}"/>
              </a:ext>
            </a:extLst>
          </p:cNvPr>
          <p:cNvSpPr/>
          <p:nvPr/>
        </p:nvSpPr>
        <p:spPr>
          <a:xfrm>
            <a:off x="4750606" y="2478103"/>
            <a:ext cx="2615527" cy="400136"/>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49A8CC3B-8E55-BC2D-E33B-BA7F49F8398E}"/>
              </a:ext>
            </a:extLst>
          </p:cNvPr>
          <p:cNvSpPr txBox="1"/>
          <p:nvPr/>
        </p:nvSpPr>
        <p:spPr>
          <a:xfrm>
            <a:off x="4752482" y="2476891"/>
            <a:ext cx="2687035"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 email: </a:t>
            </a:r>
            <a:r>
              <a:rPr lang="en-US" dirty="0" err="1">
                <a:latin typeface="Courier New" panose="02070309020205020404" pitchFamily="49" charset="0"/>
                <a:cs typeface="Courier New" panose="02070309020205020404" pitchFamily="49" charset="0"/>
              </a:rPr>
              <a:t>alice</a:t>
            </a:r>
            <a:r>
              <a:rPr lang="en-US" dirty="0">
                <a:latin typeface="Courier New" panose="02070309020205020404" pitchFamily="49" charset="0"/>
                <a:cs typeface="Courier New" panose="02070309020205020404" pitchFamily="49" charset="0"/>
              </a:rPr>
              <a:t>@… }</a:t>
            </a:r>
            <a:endParaRPr lang="en-US" sz="16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49448919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Identity</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Authentication</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Authorization</a:t>
            </a:r>
            <a:br>
              <a:rPr lang="en-US" sz="4000" dirty="0">
                <a:solidFill>
                  <a:srgbClr val="FD7D00"/>
                </a:solidFill>
              </a:rPr>
            </a:br>
            <a:endParaRPr lang="en-US" sz="4000" dirty="0">
              <a:solidFill>
                <a:srgbClr val="FD7D00"/>
              </a:solidFill>
            </a:endParaRPr>
          </a:p>
          <a:p>
            <a:endParaRPr lang="en-US" sz="4000" dirty="0">
              <a:solidFill>
                <a:schemeClr val="bg1"/>
              </a:solidFill>
            </a:endParaRPr>
          </a:p>
          <a:p>
            <a:endParaRPr lang="en-US" dirty="0"/>
          </a:p>
          <a:p>
            <a:endParaRPr lang="en-US" dirty="0"/>
          </a:p>
          <a:p>
            <a:endParaRPr lang="en-US" dirty="0"/>
          </a:p>
        </p:txBody>
      </p:sp>
      <p:grpSp>
        <p:nvGrpSpPr>
          <p:cNvPr id="13" name="Group 12">
            <a:extLst>
              <a:ext uri="{FF2B5EF4-FFF2-40B4-BE49-F238E27FC236}">
                <a16:creationId xmlns:a16="http://schemas.microsoft.com/office/drawing/2014/main" id="{75BE2CAD-3D40-278A-D212-F4FEC0E29C11}"/>
              </a:ext>
            </a:extLst>
          </p:cNvPr>
          <p:cNvGrpSpPr/>
          <p:nvPr/>
        </p:nvGrpSpPr>
        <p:grpSpPr>
          <a:xfrm>
            <a:off x="992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240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Rounded Corners 21">
            <a:extLst>
              <a:ext uri="{FF2B5EF4-FFF2-40B4-BE49-F238E27FC236}">
                <a16:creationId xmlns:a16="http://schemas.microsoft.com/office/drawing/2014/main" id="{DB78A9F5-856A-B3E0-6316-12E7E9C26A94}"/>
              </a:ext>
            </a:extLst>
          </p:cNvPr>
          <p:cNvSpPr/>
          <p:nvPr/>
        </p:nvSpPr>
        <p:spPr>
          <a:xfrm>
            <a:off x="4254707" y="2962241"/>
            <a:ext cx="3684076" cy="95891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Courier New" panose="02070309020205020404" pitchFamily="49" charset="0"/>
                <a:cs typeface="Courier New" panose="02070309020205020404" pitchFamily="49" charset="0"/>
              </a:rPr>
              <a:t>GET</a:t>
            </a:r>
            <a:r>
              <a:rPr lang="en-US" sz="3200" dirty="0">
                <a:solidFill>
                  <a:schemeClr val="tx1"/>
                </a:solidFill>
                <a:latin typeface="Courier New" panose="02070309020205020404" pitchFamily="49" charset="0"/>
                <a:cs typeface="Courier New" panose="02070309020205020404" pitchFamily="49" charset="0"/>
              </a:rPr>
              <a:t> </a:t>
            </a:r>
            <a:r>
              <a:rPr lang="en-US" sz="3200" b="1" dirty="0">
                <a:solidFill>
                  <a:schemeClr val="tx1"/>
                </a:solidFill>
                <a:latin typeface="Courier New" panose="02070309020205020404" pitchFamily="49" charset="0"/>
                <a:cs typeface="Courier New" panose="02070309020205020404" pitchFamily="49" charset="0"/>
              </a:rPr>
              <a:t>/foo/42</a:t>
            </a:r>
          </a:p>
        </p:txBody>
      </p:sp>
      <p:pic>
        <p:nvPicPr>
          <p:cNvPr id="26" name="Picture 25">
            <a:extLst>
              <a:ext uri="{FF2B5EF4-FFF2-40B4-BE49-F238E27FC236}">
                <a16:creationId xmlns:a16="http://schemas.microsoft.com/office/drawing/2014/main" id="{03300B40-7D74-1399-AA16-316EC0EEF79D}"/>
              </a:ext>
            </a:extLst>
          </p:cNvPr>
          <p:cNvPicPr>
            <a:picLocks noChangeAspect="1"/>
          </p:cNvPicPr>
          <p:nvPr/>
        </p:nvPicPr>
        <p:blipFill>
          <a:blip r:embed="rId4"/>
          <a:stretch>
            <a:fillRect/>
          </a:stretch>
        </p:blipFill>
        <p:spPr>
          <a:xfrm>
            <a:off x="9591587" y="2234299"/>
            <a:ext cx="2239254" cy="2389401"/>
          </a:xfrm>
          <a:prstGeom prst="rect">
            <a:avLst/>
          </a:prstGeom>
        </p:spPr>
      </p:pic>
      <p:cxnSp>
        <p:nvCxnSpPr>
          <p:cNvPr id="5" name="Straight Arrow Connector 4">
            <a:extLst>
              <a:ext uri="{FF2B5EF4-FFF2-40B4-BE49-F238E27FC236}">
                <a16:creationId xmlns:a16="http://schemas.microsoft.com/office/drawing/2014/main" id="{D15C5759-475F-F63F-679E-DBDEFC48141E}"/>
              </a:ext>
            </a:extLst>
          </p:cNvPr>
          <p:cNvCxnSpPr>
            <a:cxnSpLocks/>
          </p:cNvCxnSpPr>
          <p:nvPr/>
        </p:nvCxnSpPr>
        <p:spPr>
          <a:xfrm>
            <a:off x="4749800" y="965200"/>
            <a:ext cx="0" cy="1016000"/>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1E26D0B-E820-C4B0-D896-2A739AFF623E}"/>
              </a:ext>
            </a:extLst>
          </p:cNvPr>
          <p:cNvSpPr txBox="1"/>
          <p:nvPr/>
        </p:nvSpPr>
        <p:spPr>
          <a:xfrm>
            <a:off x="2392496" y="1948166"/>
            <a:ext cx="4842993" cy="954107"/>
          </a:xfrm>
          <a:prstGeom prst="rect">
            <a:avLst/>
          </a:prstGeom>
          <a:noFill/>
        </p:spPr>
        <p:txBody>
          <a:bodyPr wrap="none" rtlCol="0">
            <a:spAutoFit/>
          </a:bodyPr>
          <a:lstStyle/>
          <a:p>
            <a:pPr algn="ctr"/>
            <a:r>
              <a:rPr lang="en-US" sz="2800" dirty="0">
                <a:solidFill>
                  <a:schemeClr val="bg1"/>
                </a:solidFill>
                <a:latin typeface="Corbel" panose="020B0503020204020204" pitchFamily="34" charset="0"/>
              </a:rPr>
              <a:t>How we </a:t>
            </a:r>
            <a:r>
              <a:rPr lang="en-US" sz="2800" b="1" dirty="0">
                <a:solidFill>
                  <a:schemeClr val="bg1"/>
                </a:solidFill>
                <a:latin typeface="Corbel" panose="020B0503020204020204" pitchFamily="34" charset="0"/>
              </a:rPr>
              <a:t>determine</a:t>
            </a:r>
            <a:r>
              <a:rPr lang="en-US" sz="2800" dirty="0">
                <a:solidFill>
                  <a:schemeClr val="bg1"/>
                </a:solidFill>
                <a:latin typeface="Corbel" panose="020B0503020204020204" pitchFamily="34" charset="0"/>
              </a:rPr>
              <a:t> the identity</a:t>
            </a:r>
          </a:p>
          <a:p>
            <a:pPr algn="ctr"/>
            <a:r>
              <a:rPr lang="en-US" sz="2800" dirty="0">
                <a:solidFill>
                  <a:schemeClr val="bg1"/>
                </a:solidFill>
                <a:latin typeface="Corbel" panose="020B0503020204020204" pitchFamily="34" charset="0"/>
              </a:rPr>
              <a:t>making the request</a:t>
            </a:r>
          </a:p>
        </p:txBody>
      </p:sp>
    </p:spTree>
    <p:extLst>
      <p:ext uri="{BB962C8B-B14F-4D97-AF65-F5344CB8AC3E}">
        <p14:creationId xmlns:p14="http://schemas.microsoft.com/office/powerpoint/2010/main" val="52765886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545ABC-BF81-BB8E-BB1D-6367FC86EDFB}"/>
              </a:ext>
            </a:extLst>
          </p:cNvPr>
          <p:cNvSpPr txBox="1"/>
          <p:nvPr/>
        </p:nvSpPr>
        <p:spPr>
          <a:xfrm>
            <a:off x="6667500" y="686088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is like an enterprise-grade,</a:t>
            </a:r>
          </a:p>
          <a:p>
            <a:pPr algn="ctr"/>
            <a:r>
              <a:rPr lang="en-US" sz="3200" dirty="0">
                <a:solidFill>
                  <a:schemeClr val="bg1">
                    <a:lumMod val="95000"/>
                  </a:schemeClr>
                </a:solidFill>
                <a:latin typeface="Corbel" panose="020B0503020204020204" pitchFamily="34" charset="0"/>
              </a:rPr>
              <a:t>XML version of JSON Web Tokens</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4" name="Picture 3">
            <a:extLst>
              <a:ext uri="{FF2B5EF4-FFF2-40B4-BE49-F238E27FC236}">
                <a16:creationId xmlns:a16="http://schemas.microsoft.com/office/drawing/2014/main" id="{C219226A-E50A-D202-3431-BC64CFD43E60}"/>
              </a:ext>
            </a:extLst>
          </p:cNvPr>
          <p:cNvPicPr>
            <a:picLocks noChangeAspect="1"/>
          </p:cNvPicPr>
          <p:nvPr/>
        </p:nvPicPr>
        <p:blipFill>
          <a:blip r:embed="rId3"/>
          <a:stretch>
            <a:fillRect/>
          </a:stretch>
        </p:blipFill>
        <p:spPr>
          <a:xfrm>
            <a:off x="8810488" y="7938105"/>
            <a:ext cx="2991124" cy="2969344"/>
          </a:xfrm>
          <a:prstGeom prst="rect">
            <a:avLst/>
          </a:prstGeom>
        </p:spPr>
      </p:pic>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4"/>
          <a:stretch>
            <a:fillRect/>
          </a:stretch>
        </p:blipFill>
        <p:spPr>
          <a:xfrm>
            <a:off x="8262859" y="2076826"/>
            <a:ext cx="2391507" cy="1266688"/>
          </a:xfrm>
          <a:prstGeom prst="rect">
            <a:avLst/>
          </a:prstGeom>
        </p:spPr>
      </p:pic>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6"/>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7346204" y="3359735"/>
            <a:ext cx="4932810" cy="2246769"/>
          </a:xfrm>
          <a:prstGeom prst="rect">
            <a:avLst/>
          </a:prstGeom>
          <a:noFill/>
        </p:spPr>
        <p:txBody>
          <a:bodyPr wrap="square" rtlCol="0">
            <a:spAutoFit/>
          </a:bodyPr>
          <a:lstStyle/>
          <a:p>
            <a:r>
              <a:rPr lang="en-US" sz="2000" b="1" dirty="0">
                <a:solidFill>
                  <a:schemeClr val="bg1"/>
                </a:solidFill>
                <a:latin typeface="Corbel" panose="020B0503020204020204" pitchFamily="34" charset="0"/>
              </a:rPr>
              <a:t>Multi-factor</a:t>
            </a:r>
            <a:r>
              <a:rPr lang="en-US" sz="2000" dirty="0">
                <a:solidFill>
                  <a:schemeClr val="bg1"/>
                </a:solidFill>
                <a:latin typeface="Corbel" panose="020B0503020204020204" pitchFamily="34" charset="0"/>
              </a:rPr>
              <a:t> authentication [MFA]</a:t>
            </a:r>
          </a:p>
          <a:p>
            <a:endParaRPr lang="en-US" sz="2000" dirty="0">
              <a:solidFill>
                <a:schemeClr val="bg1"/>
              </a:solidFill>
              <a:latin typeface="Corbel" panose="020B0503020204020204" pitchFamily="34" charset="0"/>
            </a:endParaRPr>
          </a:p>
          <a:p>
            <a:pPr marL="342900" indent="-342900">
              <a:buFont typeface="Arial" panose="020B0604020202020204" pitchFamily="34" charset="0"/>
              <a:buChar char="•"/>
            </a:pPr>
            <a:r>
              <a:rPr lang="en-US" sz="2000" dirty="0">
                <a:solidFill>
                  <a:schemeClr val="bg1"/>
                </a:solidFill>
                <a:latin typeface="Corbel" panose="020B0503020204020204" pitchFamily="34" charset="0"/>
              </a:rPr>
              <a:t>Password</a:t>
            </a:r>
          </a:p>
          <a:p>
            <a:pPr marL="342900" indent="-342900">
              <a:buFont typeface="Arial" panose="020B0604020202020204" pitchFamily="34" charset="0"/>
              <a:buChar char="•"/>
            </a:pPr>
            <a:r>
              <a:rPr lang="en-US" sz="2000" dirty="0">
                <a:solidFill>
                  <a:schemeClr val="bg1"/>
                </a:solidFill>
                <a:latin typeface="Corbel" panose="020B0503020204020204" pitchFamily="34" charset="0"/>
              </a:rPr>
              <a:t>Authenticator App</a:t>
            </a:r>
          </a:p>
          <a:p>
            <a:pPr marL="342900" indent="-342900">
              <a:buFont typeface="Arial" panose="020B0604020202020204" pitchFamily="34" charset="0"/>
              <a:buChar char="•"/>
            </a:pPr>
            <a:r>
              <a:rPr lang="en-US" sz="2000" dirty="0">
                <a:solidFill>
                  <a:schemeClr val="bg1"/>
                </a:solidFill>
                <a:latin typeface="Corbel" panose="020B0503020204020204" pitchFamily="34" charset="0"/>
              </a:rPr>
              <a:t>Key card</a:t>
            </a:r>
          </a:p>
          <a:p>
            <a:pPr marL="342900" indent="-342900">
              <a:buFont typeface="Arial" panose="020B0604020202020204" pitchFamily="34" charset="0"/>
              <a:buChar char="•"/>
            </a:pPr>
            <a:r>
              <a:rPr lang="en-US" sz="2000" dirty="0">
                <a:solidFill>
                  <a:schemeClr val="bg1"/>
                </a:solidFill>
                <a:latin typeface="Corbel" panose="020B0503020204020204" pitchFamily="34" charset="0"/>
              </a:rPr>
              <a:t>Email access validation</a:t>
            </a:r>
          </a:p>
          <a:p>
            <a:pPr marL="342900" indent="-342900">
              <a:buFont typeface="Arial" panose="020B0604020202020204" pitchFamily="34" charset="0"/>
              <a:buChar char="•"/>
            </a:pPr>
            <a:r>
              <a:rPr lang="en-US" sz="2000" dirty="0">
                <a:solidFill>
                  <a:schemeClr val="bg1"/>
                </a:solidFill>
                <a:latin typeface="Corbel" panose="020B0503020204020204" pitchFamily="34" charset="0"/>
              </a:rPr>
              <a:t>"Hey, Bob said I could log in, is that cool?"</a:t>
            </a: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sp>
        <p:nvSpPr>
          <p:cNvPr id="25" name="TextBox 24">
            <a:extLst>
              <a:ext uri="{FF2B5EF4-FFF2-40B4-BE49-F238E27FC236}">
                <a16:creationId xmlns:a16="http://schemas.microsoft.com/office/drawing/2014/main" id="{C7BD5F63-6713-DC4C-34CF-27AF44332AED}"/>
              </a:ext>
            </a:extLst>
          </p:cNvPr>
          <p:cNvSpPr txBox="1"/>
          <p:nvPr/>
        </p:nvSpPr>
        <p:spPr>
          <a:xfrm>
            <a:off x="-3427915" y="1588035"/>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a:t>
            </a:r>
            <a:r>
              <a:rPr lang="en-US" sz="2400" dirty="0" err="1">
                <a:solidFill>
                  <a:srgbClr val="D37011"/>
                </a:solidFill>
                <a:latin typeface="Corbel" panose="020B0503020204020204" pitchFamily="34" charset="0"/>
              </a:rPr>
              <a:t>Fotos</a:t>
            </a:r>
            <a:endParaRPr lang="en-US" sz="2400" dirty="0">
              <a:solidFill>
                <a:srgbClr val="D37011"/>
              </a:solidFill>
              <a:latin typeface="Corbel" panose="020B0503020204020204" pitchFamily="34" charset="0"/>
            </a:endParaRPr>
          </a:p>
        </p:txBody>
      </p:sp>
      <p:sp>
        <p:nvSpPr>
          <p:cNvPr id="8" name="Txt4">
            <a:extLst>
              <a:ext uri="{FF2B5EF4-FFF2-40B4-BE49-F238E27FC236}">
                <a16:creationId xmlns:a16="http://schemas.microsoft.com/office/drawing/2014/main" id="{87124498-B85F-FCEE-DDB9-9FC2E6CB18CB}"/>
              </a:ext>
            </a:extLst>
          </p:cNvPr>
          <p:cNvSpPr txBox="1"/>
          <p:nvPr/>
        </p:nvSpPr>
        <p:spPr>
          <a:xfrm>
            <a:off x="1665101" y="3343514"/>
            <a:ext cx="2936322" cy="400110"/>
          </a:xfrm>
          <a:prstGeom prst="rect">
            <a:avLst/>
          </a:prstGeom>
          <a:noFill/>
        </p:spPr>
        <p:txBody>
          <a:bodyPr wrap="square" rtlCol="0">
            <a:spAutoFit/>
          </a:bodyPr>
          <a:lstStyle/>
          <a:p>
            <a:r>
              <a:rPr lang="en-US" sz="2000" dirty="0" err="1">
                <a:solidFill>
                  <a:schemeClr val="bg1"/>
                </a:solidFill>
                <a:latin typeface="Corbel" panose="020B0503020204020204" pitchFamily="34" charset="0"/>
              </a:rPr>
              <a:t>Nothin</a:t>
            </a:r>
            <a:r>
              <a:rPr lang="en-US" sz="2000" dirty="0">
                <a:solidFill>
                  <a:schemeClr val="bg1"/>
                </a:solidFill>
                <a:latin typeface="Corbel" panose="020B0503020204020204" pitchFamily="34" charset="0"/>
              </a:rPr>
              <a:t>' much to do here!</a:t>
            </a:r>
          </a:p>
        </p:txBody>
      </p:sp>
    </p:spTree>
    <p:extLst>
      <p:ext uri="{BB962C8B-B14F-4D97-AF65-F5344CB8AC3E}">
        <p14:creationId xmlns:p14="http://schemas.microsoft.com/office/powerpoint/2010/main" val="421419000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545ABC-BF81-BB8E-BB1D-6367FC86EDFB}"/>
              </a:ext>
            </a:extLst>
          </p:cNvPr>
          <p:cNvSpPr txBox="1"/>
          <p:nvPr/>
        </p:nvSpPr>
        <p:spPr>
          <a:xfrm>
            <a:off x="6667500" y="686088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is like an enterprise-grade,</a:t>
            </a:r>
          </a:p>
          <a:p>
            <a:pPr algn="ctr"/>
            <a:r>
              <a:rPr lang="en-US" sz="3200" dirty="0">
                <a:solidFill>
                  <a:schemeClr val="bg1">
                    <a:lumMod val="95000"/>
                  </a:schemeClr>
                </a:solidFill>
                <a:latin typeface="Corbel" panose="020B0503020204020204" pitchFamily="34" charset="0"/>
              </a:rPr>
              <a:t>XML version of JSON Web Tokens</a:t>
            </a:r>
          </a:p>
        </p:txBody>
      </p:sp>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pic>
        <p:nvPicPr>
          <p:cNvPr id="6" name="Picture 5">
            <a:extLst>
              <a:ext uri="{FF2B5EF4-FFF2-40B4-BE49-F238E27FC236}">
                <a16:creationId xmlns:a16="http://schemas.microsoft.com/office/drawing/2014/main" id="{36D9C678-E52C-77E8-099E-DBD269C7290F}"/>
              </a:ext>
            </a:extLst>
          </p:cNvPr>
          <p:cNvPicPr>
            <a:picLocks noChangeAspect="1"/>
          </p:cNvPicPr>
          <p:nvPr/>
        </p:nvPicPr>
        <p:blipFill>
          <a:blip r:embed="rId5"/>
          <a:stretch>
            <a:fillRect/>
          </a:stretch>
        </p:blipFill>
        <p:spPr>
          <a:xfrm>
            <a:off x="8228304" y="1895367"/>
            <a:ext cx="1395034" cy="1346673"/>
          </a:xfrm>
          <a:prstGeom prst="rect">
            <a:avLst/>
          </a:prstGeom>
        </p:spPr>
      </p:pic>
      <p:cxnSp>
        <p:nvCxnSpPr>
          <p:cNvPr id="7" name="Arrow 1">
            <a:extLst>
              <a:ext uri="{FF2B5EF4-FFF2-40B4-BE49-F238E27FC236}">
                <a16:creationId xmlns:a16="http://schemas.microsoft.com/office/drawing/2014/main" id="{5497CEA5-6B88-ABA0-4CF2-DFB7D08901CB}"/>
              </a:ext>
            </a:extLst>
          </p:cNvPr>
          <p:cNvCxnSpPr>
            <a:cxnSpLocks/>
          </p:cNvCxnSpPr>
          <p:nvPr/>
        </p:nvCxnSpPr>
        <p:spPr>
          <a:xfrm flipH="1" flipV="1">
            <a:off x="3619500" y="3343514"/>
            <a:ext cx="1483856" cy="1291624"/>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8" name="Txt4">
            <a:extLst>
              <a:ext uri="{FF2B5EF4-FFF2-40B4-BE49-F238E27FC236}">
                <a16:creationId xmlns:a16="http://schemas.microsoft.com/office/drawing/2014/main" id="{DC157B44-129F-8091-ED75-E345EF48CD23}"/>
              </a:ext>
            </a:extLst>
          </p:cNvPr>
          <p:cNvSpPr txBox="1"/>
          <p:nvPr/>
        </p:nvSpPr>
        <p:spPr>
          <a:xfrm>
            <a:off x="1754457" y="4359228"/>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wants to </a:t>
            </a:r>
            <a:r>
              <a:rPr lang="en-US" sz="2000" b="1" dirty="0">
                <a:solidFill>
                  <a:schemeClr val="bg1"/>
                </a:solidFill>
                <a:latin typeface="Corbel" panose="020B0503020204020204" pitchFamily="34" charset="0"/>
              </a:rPr>
              <a:t>use</a:t>
            </a:r>
            <a:r>
              <a:rPr lang="en-US" sz="2000" dirty="0">
                <a:solidFill>
                  <a:schemeClr val="bg1"/>
                </a:solidFill>
                <a:latin typeface="Corbel" panose="020B0503020204020204" pitchFamily="34" charset="0"/>
              </a:rPr>
              <a:t> the</a:t>
            </a:r>
          </a:p>
          <a:p>
            <a:pPr algn="ctr"/>
            <a:r>
              <a:rPr lang="en-US" sz="2000" b="1" dirty="0">
                <a:solidFill>
                  <a:schemeClr val="bg1"/>
                </a:solidFill>
                <a:latin typeface="Corbel" panose="020B0503020204020204" pitchFamily="34" charset="0"/>
              </a:rPr>
              <a:t>service provider</a:t>
            </a:r>
          </a:p>
        </p:txBody>
      </p:sp>
      <p:sp>
        <p:nvSpPr>
          <p:cNvPr id="27" name="TextBox 26">
            <a:extLst>
              <a:ext uri="{FF2B5EF4-FFF2-40B4-BE49-F238E27FC236}">
                <a16:creationId xmlns:a16="http://schemas.microsoft.com/office/drawing/2014/main" id="{F082793D-C9A4-D797-C72D-5849C0FB7212}"/>
              </a:ext>
            </a:extLst>
          </p:cNvPr>
          <p:cNvSpPr txBox="1"/>
          <p:nvPr/>
        </p:nvSpPr>
        <p:spPr>
          <a:xfrm>
            <a:off x="843713" y="1588035"/>
            <a:ext cx="4237474"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Fotos [TTF]</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p>
        </p:txBody>
      </p:sp>
      <p:cxnSp>
        <p:nvCxnSpPr>
          <p:cNvPr id="22" name="Arrow 1">
            <a:extLst>
              <a:ext uri="{FF2B5EF4-FFF2-40B4-BE49-F238E27FC236}">
                <a16:creationId xmlns:a16="http://schemas.microsoft.com/office/drawing/2014/main" id="{D15B21BA-6F36-0235-2D93-16E8AFFB3307}"/>
              </a:ext>
            </a:extLst>
          </p:cNvPr>
          <p:cNvCxnSpPr>
            <a:cxnSpLocks/>
          </p:cNvCxnSpPr>
          <p:nvPr/>
        </p:nvCxnSpPr>
        <p:spPr>
          <a:xfrm>
            <a:off x="3795792" y="2705631"/>
            <a:ext cx="4276760"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3" name="Txt4">
            <a:extLst>
              <a:ext uri="{FF2B5EF4-FFF2-40B4-BE49-F238E27FC236}">
                <a16:creationId xmlns:a16="http://schemas.microsoft.com/office/drawing/2014/main" id="{8C2E91AE-7E10-ABA5-51EE-FEE49E065A84}"/>
              </a:ext>
            </a:extLst>
          </p:cNvPr>
          <p:cNvSpPr txBox="1"/>
          <p:nvPr/>
        </p:nvSpPr>
        <p:spPr>
          <a:xfrm>
            <a:off x="4263219" y="2610975"/>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Service provider accesses</a:t>
            </a:r>
            <a:br>
              <a:rPr lang="en-US" sz="2000" dirty="0">
                <a:solidFill>
                  <a:schemeClr val="bg1"/>
                </a:solidFill>
                <a:latin typeface="Corbel" panose="020B0503020204020204" pitchFamily="34" charset="0"/>
              </a:rPr>
            </a:br>
            <a:r>
              <a:rPr lang="en-US" sz="2000" b="1" dirty="0">
                <a:solidFill>
                  <a:schemeClr val="bg1"/>
                </a:solidFill>
                <a:latin typeface="Corbel" panose="020B0503020204020204" pitchFamily="34" charset="0"/>
              </a:rPr>
              <a:t>Alice’s data</a:t>
            </a:r>
            <a:r>
              <a:rPr lang="en-US" sz="2000" dirty="0">
                <a:solidFill>
                  <a:schemeClr val="bg1"/>
                </a:solidFill>
                <a:latin typeface="Corbel" panose="020B0503020204020204" pitchFamily="34" charset="0"/>
              </a:rPr>
              <a:t> in 3</a:t>
            </a:r>
            <a:r>
              <a:rPr lang="en-US" sz="2000" baseline="30000" dirty="0">
                <a:solidFill>
                  <a:schemeClr val="bg1"/>
                </a:solidFill>
                <a:latin typeface="Corbel" panose="020B0503020204020204" pitchFamily="34" charset="0"/>
              </a:rPr>
              <a:t>rd</a:t>
            </a:r>
            <a:r>
              <a:rPr lang="en-US" sz="2000" dirty="0">
                <a:solidFill>
                  <a:schemeClr val="bg1"/>
                </a:solidFill>
                <a:latin typeface="Corbel" panose="020B0503020204020204" pitchFamily="34" charset="0"/>
              </a:rPr>
              <a:t> party system</a:t>
            </a:r>
            <a:endParaRPr lang="en-US" sz="2000" b="1" dirty="0">
              <a:solidFill>
                <a:schemeClr val="bg1"/>
              </a:solidFill>
              <a:latin typeface="Corbel" panose="020B0503020204020204" pitchFamily="34" charset="0"/>
            </a:endParaRPr>
          </a:p>
        </p:txBody>
      </p:sp>
    </p:spTree>
    <p:extLst>
      <p:ext uri="{BB962C8B-B14F-4D97-AF65-F5344CB8AC3E}">
        <p14:creationId xmlns:p14="http://schemas.microsoft.com/office/powerpoint/2010/main" val="3989941784"/>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11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545ABC-BF81-BB8E-BB1D-6367FC86EDFB}"/>
              </a:ext>
            </a:extLst>
          </p:cNvPr>
          <p:cNvSpPr txBox="1"/>
          <p:nvPr/>
        </p:nvSpPr>
        <p:spPr>
          <a:xfrm>
            <a:off x="6667500" y="686088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is like an enterprise-grade,</a:t>
            </a:r>
          </a:p>
          <a:p>
            <a:pPr algn="ctr"/>
            <a:r>
              <a:rPr lang="en-US" sz="3200" dirty="0">
                <a:solidFill>
                  <a:schemeClr val="bg1">
                    <a:lumMod val="95000"/>
                  </a:schemeClr>
                </a:solidFill>
                <a:latin typeface="Corbel" panose="020B0503020204020204" pitchFamily="34" charset="0"/>
              </a:rPr>
              <a:t>XML version of JSON Web Tokens</a:t>
            </a:r>
          </a:p>
        </p:txBody>
      </p:sp>
      <p:cxnSp>
        <p:nvCxnSpPr>
          <p:cNvPr id="30" name="Arrow 1">
            <a:extLst>
              <a:ext uri="{FF2B5EF4-FFF2-40B4-BE49-F238E27FC236}">
                <a16:creationId xmlns:a16="http://schemas.microsoft.com/office/drawing/2014/main" id="{3E1AF469-0C70-0C22-98F9-CAC893629C3E}"/>
              </a:ext>
            </a:extLst>
          </p:cNvPr>
          <p:cNvCxnSpPr>
            <a:cxnSpLocks/>
          </p:cNvCxnSpPr>
          <p:nvPr/>
        </p:nvCxnSpPr>
        <p:spPr>
          <a:xfrm>
            <a:off x="3795792" y="2705631"/>
            <a:ext cx="4276760" cy="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pic>
        <p:nvPicPr>
          <p:cNvPr id="6" name="Picture 5">
            <a:extLst>
              <a:ext uri="{FF2B5EF4-FFF2-40B4-BE49-F238E27FC236}">
                <a16:creationId xmlns:a16="http://schemas.microsoft.com/office/drawing/2014/main" id="{36D9C678-E52C-77E8-099E-DBD269C7290F}"/>
              </a:ext>
            </a:extLst>
          </p:cNvPr>
          <p:cNvPicPr>
            <a:picLocks noChangeAspect="1"/>
          </p:cNvPicPr>
          <p:nvPr/>
        </p:nvPicPr>
        <p:blipFill>
          <a:blip r:embed="rId5"/>
          <a:stretch>
            <a:fillRect/>
          </a:stretch>
        </p:blipFill>
        <p:spPr>
          <a:xfrm>
            <a:off x="8228304" y="1895367"/>
            <a:ext cx="1395034" cy="1346673"/>
          </a:xfrm>
          <a:prstGeom prst="rect">
            <a:avLst/>
          </a:prstGeom>
        </p:spPr>
      </p:pic>
      <p:cxnSp>
        <p:nvCxnSpPr>
          <p:cNvPr id="7" name="Arrow 1">
            <a:extLst>
              <a:ext uri="{FF2B5EF4-FFF2-40B4-BE49-F238E27FC236}">
                <a16:creationId xmlns:a16="http://schemas.microsoft.com/office/drawing/2014/main" id="{5497CEA5-6B88-ABA0-4CF2-DFB7D08901CB}"/>
              </a:ext>
            </a:extLst>
          </p:cNvPr>
          <p:cNvCxnSpPr>
            <a:cxnSpLocks/>
          </p:cNvCxnSpPr>
          <p:nvPr/>
        </p:nvCxnSpPr>
        <p:spPr>
          <a:xfrm flipH="1" flipV="1">
            <a:off x="3619500" y="3343514"/>
            <a:ext cx="1483856" cy="1291624"/>
          </a:xfrm>
          <a:prstGeom prst="straightConnector1">
            <a:avLst/>
          </a:prstGeom>
          <a:ln w="25400">
            <a:solidFill>
              <a:srgbClr val="C0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8" name="Txt4">
            <a:extLst>
              <a:ext uri="{FF2B5EF4-FFF2-40B4-BE49-F238E27FC236}">
                <a16:creationId xmlns:a16="http://schemas.microsoft.com/office/drawing/2014/main" id="{DC157B44-129F-8091-ED75-E345EF48CD23}"/>
              </a:ext>
            </a:extLst>
          </p:cNvPr>
          <p:cNvSpPr txBox="1"/>
          <p:nvPr/>
        </p:nvSpPr>
        <p:spPr>
          <a:xfrm>
            <a:off x="1754457" y="4359228"/>
            <a:ext cx="3570208" cy="707886"/>
          </a:xfrm>
          <a:prstGeom prst="rect">
            <a:avLst/>
          </a:prstGeom>
          <a:noFill/>
        </p:spPr>
        <p:txBody>
          <a:bodyPr wrap="square" rtlCol="0">
            <a:spAutoFit/>
          </a:bodyPr>
          <a:lstStyle/>
          <a:p>
            <a:pPr algn="ctr"/>
            <a:r>
              <a:rPr lang="en-US" sz="2000" dirty="0">
                <a:solidFill>
                  <a:srgbClr val="C00000"/>
                </a:solidFill>
                <a:latin typeface="Corbel" panose="020B0503020204020204" pitchFamily="34" charset="0"/>
              </a:rPr>
              <a:t>Alice </a:t>
            </a:r>
            <a:r>
              <a:rPr lang="en-US" sz="2000" b="1" dirty="0">
                <a:solidFill>
                  <a:srgbClr val="C00000"/>
                </a:solidFill>
                <a:latin typeface="Corbel" panose="020B0503020204020204" pitchFamily="34" charset="0"/>
              </a:rPr>
              <a:t>gives credentials</a:t>
            </a:r>
            <a:br>
              <a:rPr lang="en-US" sz="2000" b="1" dirty="0">
                <a:solidFill>
                  <a:srgbClr val="C00000"/>
                </a:solidFill>
                <a:latin typeface="Corbel" panose="020B0503020204020204" pitchFamily="34" charset="0"/>
              </a:rPr>
            </a:br>
            <a:r>
              <a:rPr lang="en-US" sz="2000" dirty="0">
                <a:solidFill>
                  <a:srgbClr val="C00000"/>
                </a:solidFill>
                <a:latin typeface="Corbel" panose="020B0503020204020204" pitchFamily="34" charset="0"/>
              </a:rPr>
              <a:t>to TTF</a:t>
            </a:r>
            <a:endParaRPr lang="en-US" sz="2000" b="1" dirty="0">
              <a:solidFill>
                <a:srgbClr val="C00000"/>
              </a:solidFill>
              <a:latin typeface="Corbel" panose="020B0503020204020204" pitchFamily="34"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p>
        </p:txBody>
      </p:sp>
      <p:sp>
        <p:nvSpPr>
          <p:cNvPr id="28" name="Txt4">
            <a:extLst>
              <a:ext uri="{FF2B5EF4-FFF2-40B4-BE49-F238E27FC236}">
                <a16:creationId xmlns:a16="http://schemas.microsoft.com/office/drawing/2014/main" id="{705551E0-8D6B-0C81-D2AD-ABE7C9989657}"/>
              </a:ext>
            </a:extLst>
          </p:cNvPr>
          <p:cNvSpPr txBox="1"/>
          <p:nvPr/>
        </p:nvSpPr>
        <p:spPr>
          <a:xfrm>
            <a:off x="4263219" y="2610975"/>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Service provider accesses</a:t>
            </a:r>
            <a:br>
              <a:rPr lang="en-US" sz="2000" dirty="0">
                <a:solidFill>
                  <a:schemeClr val="bg1"/>
                </a:solidFill>
                <a:latin typeface="Corbel" panose="020B0503020204020204" pitchFamily="34" charset="0"/>
              </a:rPr>
            </a:br>
            <a:r>
              <a:rPr lang="en-US" sz="2000" b="1" dirty="0">
                <a:solidFill>
                  <a:schemeClr val="bg1"/>
                </a:solidFill>
                <a:latin typeface="Corbel" panose="020B0503020204020204" pitchFamily="34" charset="0"/>
              </a:rPr>
              <a:t>Alice’s data</a:t>
            </a:r>
            <a:r>
              <a:rPr lang="en-US" sz="2000" dirty="0">
                <a:solidFill>
                  <a:schemeClr val="bg1"/>
                </a:solidFill>
                <a:latin typeface="Corbel" panose="020B0503020204020204" pitchFamily="34" charset="0"/>
              </a:rPr>
              <a:t> in 3</a:t>
            </a:r>
            <a:r>
              <a:rPr lang="en-US" sz="2000" baseline="30000" dirty="0">
                <a:solidFill>
                  <a:schemeClr val="bg1"/>
                </a:solidFill>
                <a:latin typeface="Corbel" panose="020B0503020204020204" pitchFamily="34" charset="0"/>
              </a:rPr>
              <a:t>rd</a:t>
            </a:r>
            <a:r>
              <a:rPr lang="en-US" sz="2000" dirty="0">
                <a:solidFill>
                  <a:schemeClr val="bg1"/>
                </a:solidFill>
                <a:latin typeface="Corbel" panose="020B0503020204020204" pitchFamily="34" charset="0"/>
              </a:rPr>
              <a:t> party system</a:t>
            </a:r>
            <a:endParaRPr lang="en-US" sz="2000" b="1" dirty="0">
              <a:solidFill>
                <a:schemeClr val="bg1"/>
              </a:solidFill>
              <a:latin typeface="Corbel" panose="020B0503020204020204" pitchFamily="34" charset="0"/>
            </a:endParaRPr>
          </a:p>
        </p:txBody>
      </p:sp>
      <p:sp>
        <p:nvSpPr>
          <p:cNvPr id="3" name="!!TokenBG">
            <a:extLst>
              <a:ext uri="{FF2B5EF4-FFF2-40B4-BE49-F238E27FC236}">
                <a16:creationId xmlns:a16="http://schemas.microsoft.com/office/drawing/2014/main" id="{DCF30878-2F50-119E-5BDC-F99AF9CEFEF7}"/>
              </a:ext>
            </a:extLst>
          </p:cNvPr>
          <p:cNvSpPr/>
          <p:nvPr/>
        </p:nvSpPr>
        <p:spPr>
          <a:xfrm>
            <a:off x="4067225" y="2338895"/>
            <a:ext cx="3724097"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9" name="!!Token">
            <a:extLst>
              <a:ext uri="{FF2B5EF4-FFF2-40B4-BE49-F238E27FC236}">
                <a16:creationId xmlns:a16="http://schemas.microsoft.com/office/drawing/2014/main" id="{8ABA4233-AEC8-A772-B100-41D01C878383}"/>
              </a:ext>
            </a:extLst>
          </p:cNvPr>
          <p:cNvSpPr txBox="1"/>
          <p:nvPr/>
        </p:nvSpPr>
        <p:spPr>
          <a:xfrm>
            <a:off x="4129843" y="2363253"/>
            <a:ext cx="3724096" cy="707886"/>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 Alice</a:t>
            </a:r>
            <a:endParaRPr lang="en-US" sz="2000" dirty="0">
              <a:solidFill>
                <a:schemeClr val="tx1"/>
              </a:solidFill>
              <a:latin typeface="Courier New" panose="02070309020205020404" pitchFamily="49" charset="0"/>
              <a:cs typeface="Courier New" panose="02070309020205020404" pitchFamily="49" charset="0"/>
            </a:endParaRPr>
          </a:p>
          <a:p>
            <a:r>
              <a:rPr lang="en-US" sz="2000" dirty="0">
                <a:solidFill>
                  <a:schemeClr val="tx1"/>
                </a:solidFill>
                <a:latin typeface="Courier New" panose="02070309020205020404" pitchFamily="49" charset="0"/>
                <a:cs typeface="Courier New" panose="02070309020205020404" pitchFamily="49" charset="0"/>
              </a:rPr>
              <a:t>Password: </a:t>
            </a:r>
            <a:r>
              <a:rPr lang="en-US" sz="2000" dirty="0" err="1">
                <a:solidFill>
                  <a:schemeClr val="tx1"/>
                </a:solidFill>
                <a:latin typeface="Courier New" panose="02070309020205020404" pitchFamily="49" charset="0"/>
                <a:cs typeface="Courier New" panose="02070309020205020404" pitchFamily="49" charset="0"/>
              </a:rPr>
              <a:t>ThisTalkRocks</a:t>
            </a: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22" name="Arrow 1">
            <a:extLst>
              <a:ext uri="{FF2B5EF4-FFF2-40B4-BE49-F238E27FC236}">
                <a16:creationId xmlns:a16="http://schemas.microsoft.com/office/drawing/2014/main" id="{DE58DC1F-81AE-BB51-DD2B-4F8B3BE67AFC}"/>
              </a:ext>
            </a:extLst>
          </p:cNvPr>
          <p:cNvCxnSpPr>
            <a:cxnSpLocks/>
          </p:cNvCxnSpPr>
          <p:nvPr/>
        </p:nvCxnSpPr>
        <p:spPr>
          <a:xfrm>
            <a:off x="6057900" y="1432843"/>
            <a:ext cx="0" cy="873899"/>
          </a:xfrm>
          <a:prstGeom prst="straightConnector1">
            <a:avLst/>
          </a:prstGeom>
          <a:ln w="25400">
            <a:solidFill>
              <a:srgbClr val="C0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3" name="Txt4">
            <a:extLst>
              <a:ext uri="{FF2B5EF4-FFF2-40B4-BE49-F238E27FC236}">
                <a16:creationId xmlns:a16="http://schemas.microsoft.com/office/drawing/2014/main" id="{98138AA1-5B50-A537-B4AC-091DD14D13F6}"/>
              </a:ext>
            </a:extLst>
          </p:cNvPr>
          <p:cNvSpPr txBox="1"/>
          <p:nvPr/>
        </p:nvSpPr>
        <p:spPr>
          <a:xfrm>
            <a:off x="4295659" y="1003790"/>
            <a:ext cx="3570208" cy="400110"/>
          </a:xfrm>
          <a:prstGeom prst="rect">
            <a:avLst/>
          </a:prstGeom>
          <a:noFill/>
        </p:spPr>
        <p:txBody>
          <a:bodyPr wrap="square" rtlCol="0">
            <a:spAutoFit/>
          </a:bodyPr>
          <a:lstStyle/>
          <a:p>
            <a:pPr algn="ctr"/>
            <a:r>
              <a:rPr lang="en-US" sz="2000" b="1" dirty="0">
                <a:solidFill>
                  <a:srgbClr val="C00000"/>
                </a:solidFill>
                <a:latin typeface="Corbel" panose="020B0503020204020204" pitchFamily="34" charset="0"/>
              </a:rPr>
              <a:t>Authenticated</a:t>
            </a:r>
            <a:r>
              <a:rPr lang="en-US" sz="2000" dirty="0">
                <a:solidFill>
                  <a:srgbClr val="C00000"/>
                </a:solidFill>
                <a:latin typeface="Corbel" panose="020B0503020204020204" pitchFamily="34" charset="0"/>
              </a:rPr>
              <a:t> request</a:t>
            </a:r>
            <a:endParaRPr lang="en-US" sz="2000" b="1" dirty="0">
              <a:solidFill>
                <a:srgbClr val="C00000"/>
              </a:solidFill>
              <a:latin typeface="Corbel" panose="020B0503020204020204" pitchFamily="34" charset="0"/>
            </a:endParaRPr>
          </a:p>
        </p:txBody>
      </p:sp>
      <p:pic>
        <p:nvPicPr>
          <p:cNvPr id="24" name="Picture 2">
            <a:extLst>
              <a:ext uri="{FF2B5EF4-FFF2-40B4-BE49-F238E27FC236}">
                <a16:creationId xmlns:a16="http://schemas.microsoft.com/office/drawing/2014/main" id="{392E0B25-4C54-D0B9-0834-5F82C80BBB0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2519885" y="1270840"/>
            <a:ext cx="2442167" cy="285020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F883720-4CCA-9331-A665-DFEE112FC8EC}"/>
              </a:ext>
            </a:extLst>
          </p:cNvPr>
          <p:cNvSpPr txBox="1"/>
          <p:nvPr/>
        </p:nvSpPr>
        <p:spPr>
          <a:xfrm>
            <a:off x="843713" y="1588035"/>
            <a:ext cx="4237474"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Fotos [TTF]</a:t>
            </a:r>
          </a:p>
        </p:txBody>
      </p:sp>
    </p:spTree>
    <p:extLst>
      <p:ext uri="{BB962C8B-B14F-4D97-AF65-F5344CB8AC3E}">
        <p14:creationId xmlns:p14="http://schemas.microsoft.com/office/powerpoint/2010/main" val="2888656765"/>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28"/>
                                        </p:tgtEl>
                                      </p:cBhvr>
                                    </p:animEffect>
                                    <p:set>
                                      <p:cBhvr>
                                        <p:cTn id="7" dur="1" fill="hold">
                                          <p:stCondLst>
                                            <p:cond delay="499"/>
                                          </p:stCondLst>
                                        </p:cTn>
                                        <p:tgtEl>
                                          <p:spTgt spid="28"/>
                                        </p:tgtEl>
                                        <p:attrNameLst>
                                          <p:attrName>style.visibility</p:attrName>
                                        </p:attrNameLst>
                                      </p:cBhvr>
                                      <p:to>
                                        <p:strVal val="hidden"/>
                                      </p:to>
                                    </p:se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500"/>
                                        <p:tgtEl>
                                          <p:spTgt spid="3"/>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fade">
                                      <p:cBhvr>
                                        <p:cTn id="19" dur="500"/>
                                        <p:tgtEl>
                                          <p:spTgt spid="2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3" grpId="0" animBg="1"/>
      <p:bldP spid="9" grpId="0"/>
      <p:bldP spid="23" grpId="0"/>
    </p:bldLst>
  </p:timing>
</p:sld>
</file>

<file path=ppt/slides/slide11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545ABC-BF81-BB8E-BB1D-6367FC86EDFB}"/>
              </a:ext>
            </a:extLst>
          </p:cNvPr>
          <p:cNvSpPr txBox="1"/>
          <p:nvPr/>
        </p:nvSpPr>
        <p:spPr>
          <a:xfrm>
            <a:off x="6667500" y="686088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is like an enterprise-grade,</a:t>
            </a:r>
          </a:p>
          <a:p>
            <a:pPr algn="ctr"/>
            <a:r>
              <a:rPr lang="en-US" sz="3200" dirty="0">
                <a:solidFill>
                  <a:schemeClr val="bg1">
                    <a:lumMod val="95000"/>
                  </a:schemeClr>
                </a:solidFill>
                <a:latin typeface="Corbel" panose="020B0503020204020204" pitchFamily="34" charset="0"/>
              </a:rPr>
              <a:t>XML version of JSON Web Tokens</a:t>
            </a:r>
          </a:p>
        </p:txBody>
      </p:sp>
      <p:cxnSp>
        <p:nvCxnSpPr>
          <p:cNvPr id="30" name="Arrow 1">
            <a:extLst>
              <a:ext uri="{FF2B5EF4-FFF2-40B4-BE49-F238E27FC236}">
                <a16:creationId xmlns:a16="http://schemas.microsoft.com/office/drawing/2014/main" id="{3E1AF469-0C70-0C22-98F9-CAC893629C3E}"/>
              </a:ext>
            </a:extLst>
          </p:cNvPr>
          <p:cNvCxnSpPr>
            <a:cxnSpLocks/>
          </p:cNvCxnSpPr>
          <p:nvPr/>
        </p:nvCxnSpPr>
        <p:spPr>
          <a:xfrm>
            <a:off x="3795792" y="2705631"/>
            <a:ext cx="4276760"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pic>
        <p:nvPicPr>
          <p:cNvPr id="6" name="Picture 5">
            <a:extLst>
              <a:ext uri="{FF2B5EF4-FFF2-40B4-BE49-F238E27FC236}">
                <a16:creationId xmlns:a16="http://schemas.microsoft.com/office/drawing/2014/main" id="{36D9C678-E52C-77E8-099E-DBD269C7290F}"/>
              </a:ext>
            </a:extLst>
          </p:cNvPr>
          <p:cNvPicPr>
            <a:picLocks noChangeAspect="1"/>
          </p:cNvPicPr>
          <p:nvPr/>
        </p:nvPicPr>
        <p:blipFill>
          <a:blip r:embed="rId5"/>
          <a:stretch>
            <a:fillRect/>
          </a:stretch>
        </p:blipFill>
        <p:spPr>
          <a:xfrm>
            <a:off x="8228304" y="1895367"/>
            <a:ext cx="1395034" cy="1346673"/>
          </a:xfrm>
          <a:prstGeom prst="rect">
            <a:avLst/>
          </a:prstGeom>
        </p:spPr>
      </p:pic>
      <p:cxnSp>
        <p:nvCxnSpPr>
          <p:cNvPr id="7" name="Arrow 1">
            <a:extLst>
              <a:ext uri="{FF2B5EF4-FFF2-40B4-BE49-F238E27FC236}">
                <a16:creationId xmlns:a16="http://schemas.microsoft.com/office/drawing/2014/main" id="{5497CEA5-6B88-ABA0-4CF2-DFB7D08901CB}"/>
              </a:ext>
            </a:extLst>
          </p:cNvPr>
          <p:cNvCxnSpPr>
            <a:cxnSpLocks/>
          </p:cNvCxnSpPr>
          <p:nvPr/>
        </p:nvCxnSpPr>
        <p:spPr>
          <a:xfrm flipH="1" flipV="1">
            <a:off x="3619500" y="3343514"/>
            <a:ext cx="1483856" cy="1291624"/>
          </a:xfrm>
          <a:prstGeom prst="straightConnector1">
            <a:avLst/>
          </a:prstGeom>
          <a:ln w="25400">
            <a:solidFill>
              <a:srgbClr val="C0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8" name="Txt4">
            <a:extLst>
              <a:ext uri="{FF2B5EF4-FFF2-40B4-BE49-F238E27FC236}">
                <a16:creationId xmlns:a16="http://schemas.microsoft.com/office/drawing/2014/main" id="{DC157B44-129F-8091-ED75-E345EF48CD23}"/>
              </a:ext>
            </a:extLst>
          </p:cNvPr>
          <p:cNvSpPr txBox="1"/>
          <p:nvPr/>
        </p:nvSpPr>
        <p:spPr>
          <a:xfrm>
            <a:off x="1754457" y="4359228"/>
            <a:ext cx="3570208" cy="707886"/>
          </a:xfrm>
          <a:prstGeom prst="rect">
            <a:avLst/>
          </a:prstGeom>
          <a:noFill/>
        </p:spPr>
        <p:txBody>
          <a:bodyPr wrap="square" rtlCol="0">
            <a:spAutoFit/>
          </a:bodyPr>
          <a:lstStyle/>
          <a:p>
            <a:pPr algn="ctr"/>
            <a:r>
              <a:rPr lang="en-US" sz="2000" dirty="0">
                <a:solidFill>
                  <a:srgbClr val="C00000"/>
                </a:solidFill>
                <a:latin typeface="Corbel" panose="020B0503020204020204" pitchFamily="34" charset="0"/>
              </a:rPr>
              <a:t>Alice </a:t>
            </a:r>
            <a:r>
              <a:rPr lang="en-US" sz="2000" b="1" dirty="0">
                <a:solidFill>
                  <a:srgbClr val="C00000"/>
                </a:solidFill>
                <a:latin typeface="Corbel" panose="020B0503020204020204" pitchFamily="34" charset="0"/>
              </a:rPr>
              <a:t>gives credentials</a:t>
            </a:r>
            <a:br>
              <a:rPr lang="en-US" sz="2000" b="1" dirty="0">
                <a:solidFill>
                  <a:srgbClr val="C00000"/>
                </a:solidFill>
                <a:latin typeface="Corbel" panose="020B0503020204020204" pitchFamily="34" charset="0"/>
              </a:rPr>
            </a:br>
            <a:r>
              <a:rPr lang="en-US" sz="2000" dirty="0">
                <a:solidFill>
                  <a:srgbClr val="C00000"/>
                </a:solidFill>
                <a:latin typeface="Corbel" panose="020B0503020204020204" pitchFamily="34" charset="0"/>
              </a:rPr>
              <a:t>to TTF</a:t>
            </a:r>
            <a:endParaRPr lang="en-US" sz="2000" b="1" dirty="0">
              <a:solidFill>
                <a:srgbClr val="C00000"/>
              </a:solidFill>
              <a:latin typeface="Corbel" panose="020B0503020204020204" pitchFamily="34" charset="0"/>
            </a:endParaRPr>
          </a:p>
        </p:txBody>
      </p:sp>
      <p:sp>
        <p:nvSpPr>
          <p:cNvPr id="26" name="TextBox 25">
            <a:extLst>
              <a:ext uri="{FF2B5EF4-FFF2-40B4-BE49-F238E27FC236}">
                <a16:creationId xmlns:a16="http://schemas.microsoft.com/office/drawing/2014/main" id="{6E9D1644-F486-14F0-9B5D-8E2C6A938F2E}"/>
              </a:ext>
            </a:extLst>
          </p:cNvPr>
          <p:cNvSpPr txBox="1"/>
          <p:nvPr/>
        </p:nvSpPr>
        <p:spPr>
          <a:xfrm>
            <a:off x="843713" y="1588035"/>
            <a:ext cx="4237474"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Fotos [TTF]</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p>
        </p:txBody>
      </p:sp>
      <p:sp>
        <p:nvSpPr>
          <p:cNvPr id="3" name="!!TokenBG">
            <a:extLst>
              <a:ext uri="{FF2B5EF4-FFF2-40B4-BE49-F238E27FC236}">
                <a16:creationId xmlns:a16="http://schemas.microsoft.com/office/drawing/2014/main" id="{DCF30878-2F50-119E-5BDC-F99AF9CEFEF7}"/>
              </a:ext>
            </a:extLst>
          </p:cNvPr>
          <p:cNvSpPr/>
          <p:nvPr/>
        </p:nvSpPr>
        <p:spPr>
          <a:xfrm>
            <a:off x="4067225" y="2338895"/>
            <a:ext cx="3724097"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9" name="!!Token">
            <a:extLst>
              <a:ext uri="{FF2B5EF4-FFF2-40B4-BE49-F238E27FC236}">
                <a16:creationId xmlns:a16="http://schemas.microsoft.com/office/drawing/2014/main" id="{8ABA4233-AEC8-A772-B100-41D01C878383}"/>
              </a:ext>
            </a:extLst>
          </p:cNvPr>
          <p:cNvSpPr txBox="1"/>
          <p:nvPr/>
        </p:nvSpPr>
        <p:spPr>
          <a:xfrm>
            <a:off x="4129843" y="2363253"/>
            <a:ext cx="3724096" cy="707886"/>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 Alice</a:t>
            </a:r>
            <a:endParaRPr lang="en-US" sz="2000" dirty="0">
              <a:solidFill>
                <a:schemeClr val="tx1"/>
              </a:solidFill>
              <a:latin typeface="Courier New" panose="02070309020205020404" pitchFamily="49" charset="0"/>
              <a:cs typeface="Courier New" panose="02070309020205020404" pitchFamily="49" charset="0"/>
            </a:endParaRPr>
          </a:p>
          <a:p>
            <a:r>
              <a:rPr lang="en-US" sz="2000" dirty="0">
                <a:solidFill>
                  <a:schemeClr val="tx1"/>
                </a:solidFill>
                <a:latin typeface="Courier New" panose="02070309020205020404" pitchFamily="49" charset="0"/>
                <a:cs typeface="Courier New" panose="02070309020205020404" pitchFamily="49" charset="0"/>
              </a:rPr>
              <a:t>Password: </a:t>
            </a:r>
            <a:r>
              <a:rPr lang="en-US" sz="2000" dirty="0" err="1">
                <a:solidFill>
                  <a:schemeClr val="tx1"/>
                </a:solidFill>
                <a:latin typeface="Courier New" panose="02070309020205020404" pitchFamily="49" charset="0"/>
                <a:cs typeface="Courier New" panose="02070309020205020404" pitchFamily="49" charset="0"/>
              </a:rPr>
              <a:t>ThisTalkRocks</a:t>
            </a: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22" name="Arrow 1">
            <a:extLst>
              <a:ext uri="{FF2B5EF4-FFF2-40B4-BE49-F238E27FC236}">
                <a16:creationId xmlns:a16="http://schemas.microsoft.com/office/drawing/2014/main" id="{DE58DC1F-81AE-BB51-DD2B-4F8B3BE67AFC}"/>
              </a:ext>
            </a:extLst>
          </p:cNvPr>
          <p:cNvCxnSpPr>
            <a:cxnSpLocks/>
          </p:cNvCxnSpPr>
          <p:nvPr/>
        </p:nvCxnSpPr>
        <p:spPr>
          <a:xfrm>
            <a:off x="6057900" y="1432843"/>
            <a:ext cx="0" cy="873899"/>
          </a:xfrm>
          <a:prstGeom prst="straightConnector1">
            <a:avLst/>
          </a:prstGeom>
          <a:ln w="25400">
            <a:solidFill>
              <a:srgbClr val="C0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3" name="Txt4">
            <a:extLst>
              <a:ext uri="{FF2B5EF4-FFF2-40B4-BE49-F238E27FC236}">
                <a16:creationId xmlns:a16="http://schemas.microsoft.com/office/drawing/2014/main" id="{98138AA1-5B50-A537-B4AC-091DD14D13F6}"/>
              </a:ext>
            </a:extLst>
          </p:cNvPr>
          <p:cNvSpPr txBox="1"/>
          <p:nvPr/>
        </p:nvSpPr>
        <p:spPr>
          <a:xfrm>
            <a:off x="4295659" y="1003790"/>
            <a:ext cx="3570208" cy="400110"/>
          </a:xfrm>
          <a:prstGeom prst="rect">
            <a:avLst/>
          </a:prstGeom>
          <a:noFill/>
        </p:spPr>
        <p:txBody>
          <a:bodyPr wrap="square" rtlCol="0">
            <a:spAutoFit/>
          </a:bodyPr>
          <a:lstStyle/>
          <a:p>
            <a:pPr algn="ctr"/>
            <a:r>
              <a:rPr lang="en-US" sz="2000" b="1" dirty="0">
                <a:solidFill>
                  <a:srgbClr val="C00000"/>
                </a:solidFill>
                <a:latin typeface="Corbel" panose="020B0503020204020204" pitchFamily="34" charset="0"/>
              </a:rPr>
              <a:t>Authenticated</a:t>
            </a:r>
            <a:r>
              <a:rPr lang="en-US" sz="2000" dirty="0">
                <a:solidFill>
                  <a:srgbClr val="C00000"/>
                </a:solidFill>
                <a:latin typeface="Corbel" panose="020B0503020204020204" pitchFamily="34" charset="0"/>
              </a:rPr>
              <a:t> request</a:t>
            </a:r>
            <a:endParaRPr lang="en-US" sz="2000" b="1" dirty="0">
              <a:solidFill>
                <a:srgbClr val="C00000"/>
              </a:solidFill>
              <a:latin typeface="Corbel" panose="020B0503020204020204" pitchFamily="34" charset="0"/>
            </a:endParaRPr>
          </a:p>
        </p:txBody>
      </p:sp>
      <p:pic>
        <p:nvPicPr>
          <p:cNvPr id="24" name="Picture 2">
            <a:extLst>
              <a:ext uri="{FF2B5EF4-FFF2-40B4-BE49-F238E27FC236}">
                <a16:creationId xmlns:a16="http://schemas.microsoft.com/office/drawing/2014/main" id="{392E0B25-4C54-D0B9-0834-5F82C80BBB0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353941" y="1270840"/>
            <a:ext cx="2442167" cy="2850209"/>
          </a:xfrm>
          <a:prstGeom prst="rect">
            <a:avLst/>
          </a:prstGeom>
          <a:noFill/>
          <a:extLst>
            <a:ext uri="{909E8E84-426E-40DD-AFC4-6F175D3DCCD1}">
              <a14:hiddenFill xmlns:a14="http://schemas.microsoft.com/office/drawing/2010/main">
                <a:solidFill>
                  <a:srgbClr val="FFFFFF"/>
                </a:solidFill>
              </a14:hiddenFill>
            </a:ext>
          </a:extLst>
        </p:spPr>
      </p:pic>
      <p:sp>
        <p:nvSpPr>
          <p:cNvPr id="4" name="!!Cloud curse you">
            <a:extLst>
              <a:ext uri="{FF2B5EF4-FFF2-40B4-BE49-F238E27FC236}">
                <a16:creationId xmlns:a16="http://schemas.microsoft.com/office/drawing/2014/main" id="{EA17125C-858B-BD3B-AB85-412B1BFC5FE8}"/>
              </a:ext>
            </a:extLst>
          </p:cNvPr>
          <p:cNvSpPr/>
          <p:nvPr/>
        </p:nvSpPr>
        <p:spPr>
          <a:xfrm>
            <a:off x="2394793" y="31141"/>
            <a:ext cx="3470099" cy="1160852"/>
          </a:xfrm>
          <a:prstGeom prst="cloudCallout">
            <a:avLst>
              <a:gd name="adj1" fmla="val -41894"/>
              <a:gd name="adj2" fmla="val 72392"/>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HackerText 2">
            <a:extLst>
              <a:ext uri="{FF2B5EF4-FFF2-40B4-BE49-F238E27FC236}">
                <a16:creationId xmlns:a16="http://schemas.microsoft.com/office/drawing/2014/main" id="{8D6F4FE8-4ABD-318B-E577-48E90E9F8557}"/>
              </a:ext>
            </a:extLst>
          </p:cNvPr>
          <p:cNvSpPr txBox="1"/>
          <p:nvPr/>
        </p:nvSpPr>
        <p:spPr>
          <a:xfrm>
            <a:off x="2896406" y="218110"/>
            <a:ext cx="2651833" cy="830997"/>
          </a:xfrm>
          <a:prstGeom prst="rect">
            <a:avLst/>
          </a:prstGeom>
          <a:noFill/>
        </p:spPr>
        <p:txBody>
          <a:bodyPr wrap="square" rtlCol="0">
            <a:spAutoFit/>
          </a:bodyPr>
          <a:lstStyle/>
          <a:p>
            <a:r>
              <a:rPr lang="en-US" sz="2400" dirty="0">
                <a:solidFill>
                  <a:schemeClr val="bg1"/>
                </a:solidFill>
                <a:latin typeface="Segoe Print" panose="02000600000000000000" pitchFamily="2" charset="0"/>
              </a:rPr>
              <a:t>"Trustworthy"?</a:t>
            </a:r>
            <a:r>
              <a:rPr lang="en-US" sz="2400" dirty="0" err="1">
                <a:solidFill>
                  <a:schemeClr val="bg1"/>
                </a:solidFill>
                <a:latin typeface="Segoe Print" panose="02000600000000000000" pitchFamily="2" charset="0"/>
              </a:rPr>
              <a:t>Mwuahahaha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spTree>
    <p:extLst>
      <p:ext uri="{BB962C8B-B14F-4D97-AF65-F5344CB8AC3E}">
        <p14:creationId xmlns:p14="http://schemas.microsoft.com/office/powerpoint/2010/main" val="1124643151"/>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5" grpId="0"/>
    </p:bldLst>
  </p:timing>
</p:sld>
</file>

<file path=ppt/slides/slide11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pic>
        <p:nvPicPr>
          <p:cNvPr id="6" name="Picture 5">
            <a:extLst>
              <a:ext uri="{FF2B5EF4-FFF2-40B4-BE49-F238E27FC236}">
                <a16:creationId xmlns:a16="http://schemas.microsoft.com/office/drawing/2014/main" id="{36D9C678-E52C-77E8-099E-DBD269C7290F}"/>
              </a:ext>
            </a:extLst>
          </p:cNvPr>
          <p:cNvPicPr>
            <a:picLocks noChangeAspect="1"/>
          </p:cNvPicPr>
          <p:nvPr/>
        </p:nvPicPr>
        <p:blipFill>
          <a:blip r:embed="rId5"/>
          <a:stretch>
            <a:fillRect/>
          </a:stretch>
        </p:blipFill>
        <p:spPr>
          <a:xfrm>
            <a:off x="8228304" y="1895367"/>
            <a:ext cx="1395034" cy="1346673"/>
          </a:xfrm>
          <a:prstGeom prst="rect">
            <a:avLst/>
          </a:prstGeom>
        </p:spPr>
      </p:pic>
      <p:cxnSp>
        <p:nvCxnSpPr>
          <p:cNvPr id="25" name="Arrow 1">
            <a:extLst>
              <a:ext uri="{FF2B5EF4-FFF2-40B4-BE49-F238E27FC236}">
                <a16:creationId xmlns:a16="http://schemas.microsoft.com/office/drawing/2014/main" id="{630C26DA-9668-A39B-E798-E202F915686A}"/>
              </a:ext>
            </a:extLst>
          </p:cNvPr>
          <p:cNvCxnSpPr>
            <a:cxnSpLocks/>
          </p:cNvCxnSpPr>
          <p:nvPr/>
        </p:nvCxnSpPr>
        <p:spPr>
          <a:xfrm flipV="1">
            <a:off x="6080763" y="3341475"/>
            <a:ext cx="2182096" cy="1293663"/>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6" name="Txt4">
            <a:extLst>
              <a:ext uri="{FF2B5EF4-FFF2-40B4-BE49-F238E27FC236}">
                <a16:creationId xmlns:a16="http://schemas.microsoft.com/office/drawing/2014/main" id="{E1779B74-D3BF-E5DC-8C55-5290AF5AE03A}"/>
              </a:ext>
            </a:extLst>
          </p:cNvPr>
          <p:cNvSpPr txBox="1"/>
          <p:nvPr/>
        </p:nvSpPr>
        <p:spPr>
          <a:xfrm>
            <a:off x="6586964" y="3957965"/>
            <a:ext cx="4139449"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a:t>
            </a:r>
            <a:r>
              <a:rPr lang="en-US" sz="2000" b="1" dirty="0">
                <a:solidFill>
                  <a:schemeClr val="bg1"/>
                </a:solidFill>
                <a:latin typeface="Corbel" panose="020B0503020204020204" pitchFamily="34" charset="0"/>
              </a:rPr>
              <a:t>authenticates</a:t>
            </a:r>
            <a:r>
              <a:rPr lang="en-US" sz="2000" dirty="0">
                <a:solidFill>
                  <a:schemeClr val="bg1"/>
                </a:solidFill>
                <a:latin typeface="Corbel" panose="020B0503020204020204" pitchFamily="34" charset="0"/>
              </a:rPr>
              <a:t> to the</a:t>
            </a:r>
          </a:p>
          <a:p>
            <a:pPr algn="ctr"/>
            <a:r>
              <a:rPr lang="en-US" sz="2000" dirty="0">
                <a:solidFill>
                  <a:schemeClr val="bg1"/>
                </a:solidFill>
                <a:latin typeface="Corbel" panose="020B0503020204020204" pitchFamily="34" charset="0"/>
              </a:rPr>
              <a:t>identity provider and </a:t>
            </a:r>
          </a:p>
          <a:p>
            <a:pPr algn="ctr"/>
            <a:r>
              <a:rPr lang="en-US" sz="2000" b="1" dirty="0">
                <a:solidFill>
                  <a:schemeClr val="bg1"/>
                </a:solidFill>
                <a:latin typeface="Corbel" panose="020B0503020204020204" pitchFamily="34" charset="0"/>
              </a:rPr>
              <a:t>authorizes </a:t>
            </a:r>
            <a:r>
              <a:rPr lang="en-US" sz="2000" dirty="0">
                <a:solidFill>
                  <a:schemeClr val="bg1"/>
                </a:solidFill>
                <a:latin typeface="Corbel" panose="020B0503020204020204" pitchFamily="34" charset="0"/>
              </a:rPr>
              <a:t>TTF to access her data</a:t>
            </a:r>
          </a:p>
        </p:txBody>
      </p:sp>
      <p:sp>
        <p:nvSpPr>
          <p:cNvPr id="2" name="TextBox 1">
            <a:extLst>
              <a:ext uri="{FF2B5EF4-FFF2-40B4-BE49-F238E27FC236}">
                <a16:creationId xmlns:a16="http://schemas.microsoft.com/office/drawing/2014/main" id="{42332B52-8CE3-9C59-93EA-A698A35DE4FE}"/>
              </a:ext>
            </a:extLst>
          </p:cNvPr>
          <p:cNvSpPr txBox="1"/>
          <p:nvPr/>
        </p:nvSpPr>
        <p:spPr>
          <a:xfrm>
            <a:off x="843713" y="1588035"/>
            <a:ext cx="4237474"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Fotos [TTF]</a:t>
            </a:r>
          </a:p>
        </p:txBody>
      </p:sp>
      <p:pic>
        <p:nvPicPr>
          <p:cNvPr id="35" name="Picture 2">
            <a:extLst>
              <a:ext uri="{FF2B5EF4-FFF2-40B4-BE49-F238E27FC236}">
                <a16:creationId xmlns:a16="http://schemas.microsoft.com/office/drawing/2014/main" id="{57013CE3-210D-B481-4A9B-043F738B02C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2462735" y="1270840"/>
            <a:ext cx="2442167" cy="2850209"/>
          </a:xfrm>
          <a:prstGeom prst="rect">
            <a:avLst/>
          </a:prstGeom>
          <a:noFill/>
          <a:extLst>
            <a:ext uri="{909E8E84-426E-40DD-AFC4-6F175D3DCCD1}">
              <a14:hiddenFill xmlns:a14="http://schemas.microsoft.com/office/drawing/2010/main">
                <a:solidFill>
                  <a:srgbClr val="FFFFFF"/>
                </a:solidFill>
              </a14:hiddenFill>
            </a:ext>
          </a:extLst>
        </p:spPr>
      </p:pic>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p>
        </p:txBody>
      </p:sp>
      <p:pic>
        <p:nvPicPr>
          <p:cNvPr id="3" name="Picture 2">
            <a:extLst>
              <a:ext uri="{FF2B5EF4-FFF2-40B4-BE49-F238E27FC236}">
                <a16:creationId xmlns:a16="http://schemas.microsoft.com/office/drawing/2014/main" id="{F61F1BB0-AB1C-B036-3773-8251A5122849}"/>
              </a:ext>
            </a:extLst>
          </p:cNvPr>
          <p:cNvPicPr>
            <a:picLocks noChangeAspect="1"/>
          </p:cNvPicPr>
          <p:nvPr/>
        </p:nvPicPr>
        <p:blipFill>
          <a:blip r:embed="rId7"/>
          <a:stretch>
            <a:fillRect/>
          </a:stretch>
        </p:blipFill>
        <p:spPr>
          <a:xfrm>
            <a:off x="1599830" y="6961808"/>
            <a:ext cx="8973289" cy="4648035"/>
          </a:xfrm>
          <a:prstGeom prst="rect">
            <a:avLst/>
          </a:prstGeom>
        </p:spPr>
      </p:pic>
    </p:spTree>
    <p:extLst>
      <p:ext uri="{BB962C8B-B14F-4D97-AF65-F5344CB8AC3E}">
        <p14:creationId xmlns:p14="http://schemas.microsoft.com/office/powerpoint/2010/main" val="22227402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par>
                                <p:cTn id="8" presetID="10" presetClass="entr" presetSubtype="0" fill="hold"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11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pic>
        <p:nvPicPr>
          <p:cNvPr id="6" name="Picture 5">
            <a:extLst>
              <a:ext uri="{FF2B5EF4-FFF2-40B4-BE49-F238E27FC236}">
                <a16:creationId xmlns:a16="http://schemas.microsoft.com/office/drawing/2014/main" id="{36D9C678-E52C-77E8-099E-DBD269C7290F}"/>
              </a:ext>
            </a:extLst>
          </p:cNvPr>
          <p:cNvPicPr>
            <a:picLocks noChangeAspect="1"/>
          </p:cNvPicPr>
          <p:nvPr/>
        </p:nvPicPr>
        <p:blipFill>
          <a:blip r:embed="rId5"/>
          <a:stretch>
            <a:fillRect/>
          </a:stretch>
        </p:blipFill>
        <p:spPr>
          <a:xfrm>
            <a:off x="8228304" y="1895367"/>
            <a:ext cx="1395034" cy="1346673"/>
          </a:xfrm>
          <a:prstGeom prst="rect">
            <a:avLst/>
          </a:prstGeom>
        </p:spPr>
      </p:pic>
      <p:cxnSp>
        <p:nvCxnSpPr>
          <p:cNvPr id="25" name="Arrow 1">
            <a:extLst>
              <a:ext uri="{FF2B5EF4-FFF2-40B4-BE49-F238E27FC236}">
                <a16:creationId xmlns:a16="http://schemas.microsoft.com/office/drawing/2014/main" id="{630C26DA-9668-A39B-E798-E202F915686A}"/>
              </a:ext>
            </a:extLst>
          </p:cNvPr>
          <p:cNvCxnSpPr>
            <a:cxnSpLocks/>
          </p:cNvCxnSpPr>
          <p:nvPr/>
        </p:nvCxnSpPr>
        <p:spPr>
          <a:xfrm flipV="1">
            <a:off x="6080763" y="3341475"/>
            <a:ext cx="2182096" cy="1293663"/>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6" name="Txt4">
            <a:extLst>
              <a:ext uri="{FF2B5EF4-FFF2-40B4-BE49-F238E27FC236}">
                <a16:creationId xmlns:a16="http://schemas.microsoft.com/office/drawing/2014/main" id="{E1779B74-D3BF-E5DC-8C55-5290AF5AE03A}"/>
              </a:ext>
            </a:extLst>
          </p:cNvPr>
          <p:cNvSpPr txBox="1"/>
          <p:nvPr/>
        </p:nvSpPr>
        <p:spPr>
          <a:xfrm>
            <a:off x="6586964" y="3957965"/>
            <a:ext cx="4139449"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a:t>
            </a:r>
            <a:r>
              <a:rPr lang="en-US" sz="2000" b="1" dirty="0">
                <a:solidFill>
                  <a:schemeClr val="bg1"/>
                </a:solidFill>
                <a:latin typeface="Corbel" panose="020B0503020204020204" pitchFamily="34" charset="0"/>
              </a:rPr>
              <a:t>authenticates</a:t>
            </a:r>
            <a:r>
              <a:rPr lang="en-US" sz="2000" dirty="0">
                <a:solidFill>
                  <a:schemeClr val="bg1"/>
                </a:solidFill>
                <a:latin typeface="Corbel" panose="020B0503020204020204" pitchFamily="34" charset="0"/>
              </a:rPr>
              <a:t> to the</a:t>
            </a:r>
          </a:p>
          <a:p>
            <a:pPr algn="ctr"/>
            <a:r>
              <a:rPr lang="en-US" sz="2000" dirty="0">
                <a:solidFill>
                  <a:schemeClr val="bg1"/>
                </a:solidFill>
                <a:latin typeface="Corbel" panose="020B0503020204020204" pitchFamily="34" charset="0"/>
              </a:rPr>
              <a:t>identity provider and </a:t>
            </a:r>
          </a:p>
          <a:p>
            <a:pPr algn="ctr"/>
            <a:r>
              <a:rPr lang="en-US" sz="2000" b="1" dirty="0">
                <a:solidFill>
                  <a:schemeClr val="bg1"/>
                </a:solidFill>
                <a:latin typeface="Corbel" panose="020B0503020204020204" pitchFamily="34" charset="0"/>
              </a:rPr>
              <a:t>authorizes </a:t>
            </a:r>
            <a:r>
              <a:rPr lang="en-US" sz="2000" dirty="0">
                <a:solidFill>
                  <a:schemeClr val="bg1"/>
                </a:solidFill>
                <a:latin typeface="Corbel" panose="020B0503020204020204" pitchFamily="34" charset="0"/>
              </a:rPr>
              <a:t>TTF to access her data</a:t>
            </a:r>
          </a:p>
        </p:txBody>
      </p:sp>
      <p:sp>
        <p:nvSpPr>
          <p:cNvPr id="2" name="TextBox 1">
            <a:extLst>
              <a:ext uri="{FF2B5EF4-FFF2-40B4-BE49-F238E27FC236}">
                <a16:creationId xmlns:a16="http://schemas.microsoft.com/office/drawing/2014/main" id="{2DFA0546-1089-BA6E-0483-D1B66C6FFEBA}"/>
              </a:ext>
            </a:extLst>
          </p:cNvPr>
          <p:cNvSpPr txBox="1"/>
          <p:nvPr/>
        </p:nvSpPr>
        <p:spPr>
          <a:xfrm>
            <a:off x="843713" y="1588035"/>
            <a:ext cx="4237474"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Fotos [TTF]</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p>
        </p:txBody>
      </p:sp>
      <p:pic>
        <p:nvPicPr>
          <p:cNvPr id="3" name="Picture 2">
            <a:extLst>
              <a:ext uri="{FF2B5EF4-FFF2-40B4-BE49-F238E27FC236}">
                <a16:creationId xmlns:a16="http://schemas.microsoft.com/office/drawing/2014/main" id="{F61F1BB0-AB1C-B036-3773-8251A5122849}"/>
              </a:ext>
            </a:extLst>
          </p:cNvPr>
          <p:cNvPicPr>
            <a:picLocks noChangeAspect="1"/>
          </p:cNvPicPr>
          <p:nvPr/>
        </p:nvPicPr>
        <p:blipFill>
          <a:blip r:embed="rId6"/>
          <a:stretch>
            <a:fillRect/>
          </a:stretch>
        </p:blipFill>
        <p:spPr>
          <a:xfrm>
            <a:off x="1599830" y="2302721"/>
            <a:ext cx="8973289" cy="4648035"/>
          </a:xfrm>
          <a:prstGeom prst="rect">
            <a:avLst/>
          </a:prstGeom>
        </p:spPr>
      </p:pic>
    </p:spTree>
    <p:extLst>
      <p:ext uri="{BB962C8B-B14F-4D97-AF65-F5344CB8AC3E}">
        <p14:creationId xmlns:p14="http://schemas.microsoft.com/office/powerpoint/2010/main" val="188101435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pic>
        <p:nvPicPr>
          <p:cNvPr id="6" name="Picture 5">
            <a:extLst>
              <a:ext uri="{FF2B5EF4-FFF2-40B4-BE49-F238E27FC236}">
                <a16:creationId xmlns:a16="http://schemas.microsoft.com/office/drawing/2014/main" id="{36D9C678-E52C-77E8-099E-DBD269C7290F}"/>
              </a:ext>
            </a:extLst>
          </p:cNvPr>
          <p:cNvPicPr>
            <a:picLocks noChangeAspect="1"/>
          </p:cNvPicPr>
          <p:nvPr/>
        </p:nvPicPr>
        <p:blipFill>
          <a:blip r:embed="rId5"/>
          <a:stretch>
            <a:fillRect/>
          </a:stretch>
        </p:blipFill>
        <p:spPr>
          <a:xfrm>
            <a:off x="8228304" y="1895367"/>
            <a:ext cx="1395034" cy="1346673"/>
          </a:xfrm>
          <a:prstGeom prst="rect">
            <a:avLst/>
          </a:prstGeom>
        </p:spPr>
      </p:pic>
      <p:cxnSp>
        <p:nvCxnSpPr>
          <p:cNvPr id="7" name="Arrow 1">
            <a:extLst>
              <a:ext uri="{FF2B5EF4-FFF2-40B4-BE49-F238E27FC236}">
                <a16:creationId xmlns:a16="http://schemas.microsoft.com/office/drawing/2014/main" id="{5497CEA5-6B88-ABA0-4CF2-DFB7D08901CB}"/>
              </a:ext>
            </a:extLst>
          </p:cNvPr>
          <p:cNvCxnSpPr>
            <a:cxnSpLocks/>
          </p:cNvCxnSpPr>
          <p:nvPr/>
        </p:nvCxnSpPr>
        <p:spPr>
          <a:xfrm flipH="1" flipV="1">
            <a:off x="3619500" y="3343514"/>
            <a:ext cx="1483856" cy="1291624"/>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8" name="Txt4">
            <a:extLst>
              <a:ext uri="{FF2B5EF4-FFF2-40B4-BE49-F238E27FC236}">
                <a16:creationId xmlns:a16="http://schemas.microsoft.com/office/drawing/2014/main" id="{DC157B44-129F-8091-ED75-E345EF48CD23}"/>
              </a:ext>
            </a:extLst>
          </p:cNvPr>
          <p:cNvSpPr txBox="1"/>
          <p:nvPr/>
        </p:nvSpPr>
        <p:spPr>
          <a:xfrm>
            <a:off x="1754457" y="4359228"/>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a:t>
            </a:r>
            <a:r>
              <a:rPr lang="en-US" sz="2000" b="1" dirty="0">
                <a:solidFill>
                  <a:schemeClr val="bg1"/>
                </a:solidFill>
                <a:latin typeface="Corbel" panose="020B0503020204020204" pitchFamily="34" charset="0"/>
              </a:rPr>
              <a:t>uses</a:t>
            </a:r>
            <a:r>
              <a:rPr lang="en-US" sz="2000" dirty="0">
                <a:solidFill>
                  <a:schemeClr val="bg1"/>
                </a:solidFill>
                <a:latin typeface="Corbel" panose="020B0503020204020204" pitchFamily="34" charset="0"/>
              </a:rPr>
              <a:t> the</a:t>
            </a:r>
          </a:p>
          <a:p>
            <a:pPr algn="ctr"/>
            <a:r>
              <a:rPr lang="en-US" sz="2000" b="1" dirty="0">
                <a:solidFill>
                  <a:schemeClr val="bg1"/>
                </a:solidFill>
                <a:latin typeface="Corbel" panose="020B0503020204020204" pitchFamily="34" charset="0"/>
              </a:rPr>
              <a:t>service provider</a:t>
            </a:r>
          </a:p>
        </p:txBody>
      </p:sp>
      <p:cxnSp>
        <p:nvCxnSpPr>
          <p:cNvPr id="25" name="Arrow 1">
            <a:extLst>
              <a:ext uri="{FF2B5EF4-FFF2-40B4-BE49-F238E27FC236}">
                <a16:creationId xmlns:a16="http://schemas.microsoft.com/office/drawing/2014/main" id="{630C26DA-9668-A39B-E798-E202F915686A}"/>
              </a:ext>
            </a:extLst>
          </p:cNvPr>
          <p:cNvCxnSpPr>
            <a:cxnSpLocks/>
          </p:cNvCxnSpPr>
          <p:nvPr/>
        </p:nvCxnSpPr>
        <p:spPr>
          <a:xfrm flipV="1">
            <a:off x="6080763" y="3341475"/>
            <a:ext cx="2182096" cy="1293663"/>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151368BD-B759-5793-8E1E-D896115D647D}"/>
              </a:ext>
            </a:extLst>
          </p:cNvPr>
          <p:cNvSpPr txBox="1"/>
          <p:nvPr/>
        </p:nvSpPr>
        <p:spPr>
          <a:xfrm>
            <a:off x="843713" y="1588035"/>
            <a:ext cx="4237474"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Fotos [TTF]</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p>
        </p:txBody>
      </p:sp>
      <p:pic>
        <p:nvPicPr>
          <p:cNvPr id="3" name="Picture 2">
            <a:extLst>
              <a:ext uri="{FF2B5EF4-FFF2-40B4-BE49-F238E27FC236}">
                <a16:creationId xmlns:a16="http://schemas.microsoft.com/office/drawing/2014/main" id="{8505B70B-6B03-73B9-5888-FE985B992762}"/>
              </a:ext>
            </a:extLst>
          </p:cNvPr>
          <p:cNvPicPr>
            <a:picLocks noChangeAspect="1"/>
          </p:cNvPicPr>
          <p:nvPr/>
        </p:nvPicPr>
        <p:blipFill>
          <a:blip r:embed="rId6"/>
          <a:stretch>
            <a:fillRect/>
          </a:stretch>
        </p:blipFill>
        <p:spPr>
          <a:xfrm>
            <a:off x="1599830" y="6905567"/>
            <a:ext cx="8973289" cy="4648035"/>
          </a:xfrm>
          <a:prstGeom prst="rect">
            <a:avLst/>
          </a:prstGeom>
        </p:spPr>
      </p:pic>
      <p:cxnSp>
        <p:nvCxnSpPr>
          <p:cNvPr id="2" name="Arrow 1">
            <a:extLst>
              <a:ext uri="{FF2B5EF4-FFF2-40B4-BE49-F238E27FC236}">
                <a16:creationId xmlns:a16="http://schemas.microsoft.com/office/drawing/2014/main" id="{2ED9C205-804E-8C42-451E-DFEB3077402B}"/>
              </a:ext>
            </a:extLst>
          </p:cNvPr>
          <p:cNvCxnSpPr>
            <a:cxnSpLocks/>
          </p:cNvCxnSpPr>
          <p:nvPr/>
        </p:nvCxnSpPr>
        <p:spPr>
          <a:xfrm>
            <a:off x="3795792" y="2705631"/>
            <a:ext cx="4276760"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 name="!!TokenBG">
            <a:extLst>
              <a:ext uri="{FF2B5EF4-FFF2-40B4-BE49-F238E27FC236}">
                <a16:creationId xmlns:a16="http://schemas.microsoft.com/office/drawing/2014/main" id="{1D179EE2-2BA0-31C1-3E66-A7B21980E636}"/>
              </a:ext>
            </a:extLst>
          </p:cNvPr>
          <p:cNvSpPr/>
          <p:nvPr/>
        </p:nvSpPr>
        <p:spPr>
          <a:xfrm>
            <a:off x="4067225" y="2338895"/>
            <a:ext cx="3724097" cy="109010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9" name="!!Token">
            <a:extLst>
              <a:ext uri="{FF2B5EF4-FFF2-40B4-BE49-F238E27FC236}">
                <a16:creationId xmlns:a16="http://schemas.microsoft.com/office/drawing/2014/main" id="{F27C6D9E-AEF1-5233-7A16-F16189D8E875}"/>
              </a:ext>
            </a:extLst>
          </p:cNvPr>
          <p:cNvSpPr txBox="1"/>
          <p:nvPr/>
        </p:nvSpPr>
        <p:spPr>
          <a:xfrm>
            <a:off x="4129843" y="2363253"/>
            <a:ext cx="3570208"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 </a:t>
            </a:r>
            <a:r>
              <a:rPr lang="en-US" sz="2000" dirty="0" err="1">
                <a:latin typeface="Courier New" panose="02070309020205020404" pitchFamily="49" charset="0"/>
                <a:cs typeface="Courier New" panose="02070309020205020404" pitchFamily="49" charset="0"/>
              </a:rPr>
              <a:t>TotesTrustworthy</a:t>
            </a:r>
            <a:endParaRPr lang="en-US" sz="2000" dirty="0">
              <a:solidFill>
                <a:schemeClr val="tx1"/>
              </a:solidFill>
              <a:latin typeface="Courier New" panose="02070309020205020404" pitchFamily="49" charset="0"/>
              <a:cs typeface="Courier New" panose="02070309020205020404" pitchFamily="49" charset="0"/>
            </a:endParaRPr>
          </a:p>
          <a:p>
            <a:r>
              <a:rPr lang="en-US" sz="2000" dirty="0">
                <a:solidFill>
                  <a:schemeClr val="tx1"/>
                </a:solidFill>
                <a:latin typeface="Courier New" panose="02070309020205020404" pitchFamily="49" charset="0"/>
                <a:cs typeface="Courier New" panose="02070309020205020404" pitchFamily="49" charset="0"/>
              </a:rPr>
              <a:t>Resource Owner: Alice</a:t>
            </a:r>
          </a:p>
          <a:p>
            <a:r>
              <a:rPr lang="en-US" sz="2000" dirty="0">
                <a:latin typeface="Courier New" panose="02070309020205020404" pitchFamily="49" charset="0"/>
                <a:cs typeface="Courier New" panose="02070309020205020404" pitchFamily="49" charset="0"/>
              </a:rPr>
              <a:t>Access: Read Photos</a:t>
            </a: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22" name="Arrow 1">
            <a:extLst>
              <a:ext uri="{FF2B5EF4-FFF2-40B4-BE49-F238E27FC236}">
                <a16:creationId xmlns:a16="http://schemas.microsoft.com/office/drawing/2014/main" id="{89265688-A2FC-C4BD-470E-9DEF74DE6520}"/>
              </a:ext>
            </a:extLst>
          </p:cNvPr>
          <p:cNvCxnSpPr>
            <a:cxnSpLocks/>
          </p:cNvCxnSpPr>
          <p:nvPr/>
        </p:nvCxnSpPr>
        <p:spPr>
          <a:xfrm>
            <a:off x="6057900" y="1432843"/>
            <a:ext cx="0" cy="873899"/>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3" name="Txt4">
            <a:extLst>
              <a:ext uri="{FF2B5EF4-FFF2-40B4-BE49-F238E27FC236}">
                <a16:creationId xmlns:a16="http://schemas.microsoft.com/office/drawing/2014/main" id="{45F0CB4F-E133-AC7A-40CE-6803C60EDE04}"/>
              </a:ext>
            </a:extLst>
          </p:cNvPr>
          <p:cNvSpPr txBox="1"/>
          <p:nvPr/>
        </p:nvSpPr>
        <p:spPr>
          <a:xfrm>
            <a:off x="4295659" y="1003790"/>
            <a:ext cx="3570208" cy="400110"/>
          </a:xfrm>
          <a:prstGeom prst="rect">
            <a:avLst/>
          </a:prstGeom>
          <a:noFill/>
        </p:spPr>
        <p:txBody>
          <a:bodyPr wrap="square" rtlCol="0">
            <a:spAutoFit/>
          </a:bodyPr>
          <a:lstStyle/>
          <a:p>
            <a:pPr algn="ctr"/>
            <a:r>
              <a:rPr lang="en-US" sz="2000" b="1" dirty="0">
                <a:solidFill>
                  <a:srgbClr val="FD7D00"/>
                </a:solidFill>
                <a:latin typeface="Corbel" panose="020B0503020204020204" pitchFamily="34" charset="0"/>
              </a:rPr>
              <a:t>Authorized</a:t>
            </a:r>
            <a:r>
              <a:rPr lang="en-US" sz="2000" dirty="0">
                <a:solidFill>
                  <a:srgbClr val="FD7D00"/>
                </a:solidFill>
                <a:latin typeface="Corbel" panose="020B0503020204020204" pitchFamily="34" charset="0"/>
              </a:rPr>
              <a:t> request</a:t>
            </a:r>
            <a:endParaRPr lang="en-US" sz="2000" b="1" dirty="0">
              <a:solidFill>
                <a:srgbClr val="FD7D00"/>
              </a:solidFill>
              <a:latin typeface="Corbel" panose="020B0503020204020204" pitchFamily="34" charset="0"/>
            </a:endParaRPr>
          </a:p>
        </p:txBody>
      </p:sp>
      <p:sp>
        <p:nvSpPr>
          <p:cNvPr id="24" name="Rectangle: Rounded Corners 23">
            <a:extLst>
              <a:ext uri="{FF2B5EF4-FFF2-40B4-BE49-F238E27FC236}">
                <a16:creationId xmlns:a16="http://schemas.microsoft.com/office/drawing/2014/main" id="{950DE47F-9A6D-FC8A-0F8B-7ED1418028B0}"/>
              </a:ext>
            </a:extLst>
          </p:cNvPr>
          <p:cNvSpPr/>
          <p:nvPr/>
        </p:nvSpPr>
        <p:spPr>
          <a:xfrm>
            <a:off x="4984694" y="1082584"/>
            <a:ext cx="1307538" cy="25579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xt4">
            <a:extLst>
              <a:ext uri="{FF2B5EF4-FFF2-40B4-BE49-F238E27FC236}">
                <a16:creationId xmlns:a16="http://schemas.microsoft.com/office/drawing/2014/main" id="{D6B5AE59-F6D0-69CE-F749-A94390553FF9}"/>
              </a:ext>
            </a:extLst>
          </p:cNvPr>
          <p:cNvSpPr txBox="1"/>
          <p:nvPr/>
        </p:nvSpPr>
        <p:spPr>
          <a:xfrm>
            <a:off x="6586964" y="3957965"/>
            <a:ext cx="4139449"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a:t>
            </a:r>
            <a:r>
              <a:rPr lang="en-US" sz="2000" b="1" dirty="0">
                <a:solidFill>
                  <a:schemeClr val="bg1"/>
                </a:solidFill>
                <a:latin typeface="Corbel" panose="020B0503020204020204" pitchFamily="34" charset="0"/>
              </a:rPr>
              <a:t>authenticates</a:t>
            </a:r>
            <a:r>
              <a:rPr lang="en-US" sz="2000" dirty="0">
                <a:solidFill>
                  <a:schemeClr val="bg1"/>
                </a:solidFill>
                <a:latin typeface="Corbel" panose="020B0503020204020204" pitchFamily="34" charset="0"/>
              </a:rPr>
              <a:t> to the</a:t>
            </a:r>
          </a:p>
          <a:p>
            <a:pPr algn="ctr"/>
            <a:r>
              <a:rPr lang="en-US" sz="2000" dirty="0">
                <a:solidFill>
                  <a:schemeClr val="bg1"/>
                </a:solidFill>
                <a:latin typeface="Corbel" panose="020B0503020204020204" pitchFamily="34" charset="0"/>
              </a:rPr>
              <a:t>identity provider and </a:t>
            </a:r>
          </a:p>
          <a:p>
            <a:pPr algn="ctr"/>
            <a:r>
              <a:rPr lang="en-US" sz="2000" b="1" dirty="0">
                <a:solidFill>
                  <a:schemeClr val="bg1"/>
                </a:solidFill>
                <a:latin typeface="Corbel" panose="020B0503020204020204" pitchFamily="34" charset="0"/>
              </a:rPr>
              <a:t>authorizes </a:t>
            </a:r>
            <a:r>
              <a:rPr lang="en-US" sz="2000" dirty="0">
                <a:solidFill>
                  <a:schemeClr val="bg1"/>
                </a:solidFill>
                <a:latin typeface="Corbel" panose="020B0503020204020204" pitchFamily="34" charset="0"/>
              </a:rPr>
              <a:t>TTF to access her data</a:t>
            </a:r>
          </a:p>
        </p:txBody>
      </p:sp>
    </p:spTree>
    <p:extLst>
      <p:ext uri="{BB962C8B-B14F-4D97-AF65-F5344CB8AC3E}">
        <p14:creationId xmlns:p14="http://schemas.microsoft.com/office/powerpoint/2010/main" val="30462916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500"/>
                                        <p:tgtEl>
                                          <p:spTgt spid="2"/>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par>
                                <p:cTn id="21" presetID="10" presetClass="entr" presetSubtype="0" fill="hold" nodeType="with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fade">
                                      <p:cBhvr>
                                        <p:cTn id="23" dur="500"/>
                                        <p:tgtEl>
                                          <p:spTgt spid="2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3"/>
                                        </p:tgtEl>
                                        <p:attrNameLst>
                                          <p:attrName>style.visibility</p:attrName>
                                        </p:attrNameLst>
                                      </p:cBhvr>
                                      <p:to>
                                        <p:strVal val="visible"/>
                                      </p:to>
                                    </p:set>
                                    <p:animEffect transition="in" filter="fade">
                                      <p:cBhvr>
                                        <p:cTn id="26" dur="500"/>
                                        <p:tgtEl>
                                          <p:spTgt spid="23"/>
                                        </p:tgtEl>
                                      </p:cBhvr>
                                    </p:animEffect>
                                  </p:childTnLst>
                                </p:cTn>
                              </p:par>
                            </p:childTnLst>
                          </p:cTn>
                        </p:par>
                        <p:par>
                          <p:cTn id="27" fill="hold">
                            <p:stCondLst>
                              <p:cond delay="1000"/>
                            </p:stCondLst>
                            <p:childTnLst>
                              <p:par>
                                <p:cTn id="28" presetID="10" presetClass="entr" presetSubtype="0" fill="hold" grpId="0" nodeType="afterEffect">
                                  <p:stCondLst>
                                    <p:cond delay="0"/>
                                  </p:stCondLst>
                                  <p:childTnLst>
                                    <p:set>
                                      <p:cBhvr>
                                        <p:cTn id="29" dur="1" fill="hold">
                                          <p:stCondLst>
                                            <p:cond delay="0"/>
                                          </p:stCondLst>
                                        </p:cTn>
                                        <p:tgtEl>
                                          <p:spTgt spid="24"/>
                                        </p:tgtEl>
                                        <p:attrNameLst>
                                          <p:attrName>style.visibility</p:attrName>
                                        </p:attrNameLst>
                                      </p:cBhvr>
                                      <p:to>
                                        <p:strVal val="visible"/>
                                      </p:to>
                                    </p:set>
                                    <p:animEffect transition="in" filter="fade">
                                      <p:cBhvr>
                                        <p:cTn id="30"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4" grpId="0" animBg="1"/>
      <p:bldP spid="9" grpId="0"/>
      <p:bldP spid="23" grpId="0"/>
      <p:bldP spid="24" grpId="0" animBg="1"/>
    </p:bldLst>
  </p:timing>
</p:sld>
</file>

<file path=ppt/slides/slide11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pic>
        <p:nvPicPr>
          <p:cNvPr id="6" name="Picture 5">
            <a:extLst>
              <a:ext uri="{FF2B5EF4-FFF2-40B4-BE49-F238E27FC236}">
                <a16:creationId xmlns:a16="http://schemas.microsoft.com/office/drawing/2014/main" id="{36D9C678-E52C-77E8-099E-DBD269C7290F}"/>
              </a:ext>
            </a:extLst>
          </p:cNvPr>
          <p:cNvPicPr>
            <a:picLocks noChangeAspect="1"/>
          </p:cNvPicPr>
          <p:nvPr/>
        </p:nvPicPr>
        <p:blipFill>
          <a:blip r:embed="rId5"/>
          <a:stretch>
            <a:fillRect/>
          </a:stretch>
        </p:blipFill>
        <p:spPr>
          <a:xfrm>
            <a:off x="8228304" y="1895367"/>
            <a:ext cx="1395034" cy="1346673"/>
          </a:xfrm>
          <a:prstGeom prst="rect">
            <a:avLst/>
          </a:prstGeom>
        </p:spPr>
      </p:pic>
      <p:cxnSp>
        <p:nvCxnSpPr>
          <p:cNvPr id="7" name="Arrow 1">
            <a:extLst>
              <a:ext uri="{FF2B5EF4-FFF2-40B4-BE49-F238E27FC236}">
                <a16:creationId xmlns:a16="http://schemas.microsoft.com/office/drawing/2014/main" id="{5497CEA5-6B88-ABA0-4CF2-DFB7D08901CB}"/>
              </a:ext>
            </a:extLst>
          </p:cNvPr>
          <p:cNvCxnSpPr>
            <a:cxnSpLocks/>
          </p:cNvCxnSpPr>
          <p:nvPr/>
        </p:nvCxnSpPr>
        <p:spPr>
          <a:xfrm flipH="1" flipV="1">
            <a:off x="3619500" y="3343514"/>
            <a:ext cx="1483856" cy="1291624"/>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25" name="Arrow 1">
            <a:extLst>
              <a:ext uri="{FF2B5EF4-FFF2-40B4-BE49-F238E27FC236}">
                <a16:creationId xmlns:a16="http://schemas.microsoft.com/office/drawing/2014/main" id="{630C26DA-9668-A39B-E798-E202F915686A}"/>
              </a:ext>
            </a:extLst>
          </p:cNvPr>
          <p:cNvCxnSpPr>
            <a:cxnSpLocks/>
          </p:cNvCxnSpPr>
          <p:nvPr/>
        </p:nvCxnSpPr>
        <p:spPr>
          <a:xfrm flipV="1">
            <a:off x="6080763" y="3341475"/>
            <a:ext cx="2182096" cy="1293663"/>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FC1B593D-EDA3-533F-384C-155C9255CA11}"/>
              </a:ext>
            </a:extLst>
          </p:cNvPr>
          <p:cNvSpPr txBox="1"/>
          <p:nvPr/>
        </p:nvSpPr>
        <p:spPr>
          <a:xfrm>
            <a:off x="843713" y="1588035"/>
            <a:ext cx="4237474"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Fotos [TTF]</a:t>
            </a:r>
          </a:p>
        </p:txBody>
      </p:sp>
      <p:cxnSp>
        <p:nvCxnSpPr>
          <p:cNvPr id="2" name="Arrow 1">
            <a:extLst>
              <a:ext uri="{FF2B5EF4-FFF2-40B4-BE49-F238E27FC236}">
                <a16:creationId xmlns:a16="http://schemas.microsoft.com/office/drawing/2014/main" id="{24BEC7BD-EA65-1EA2-989A-5221EB008BC3}"/>
              </a:ext>
            </a:extLst>
          </p:cNvPr>
          <p:cNvCxnSpPr>
            <a:cxnSpLocks/>
          </p:cNvCxnSpPr>
          <p:nvPr/>
        </p:nvCxnSpPr>
        <p:spPr>
          <a:xfrm>
            <a:off x="3795792" y="2705631"/>
            <a:ext cx="4276760"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 name="!!TokenBG">
            <a:extLst>
              <a:ext uri="{FF2B5EF4-FFF2-40B4-BE49-F238E27FC236}">
                <a16:creationId xmlns:a16="http://schemas.microsoft.com/office/drawing/2014/main" id="{AED0B3C0-1A7B-B2FC-6B04-BEECC7C86151}"/>
              </a:ext>
            </a:extLst>
          </p:cNvPr>
          <p:cNvSpPr/>
          <p:nvPr/>
        </p:nvSpPr>
        <p:spPr>
          <a:xfrm>
            <a:off x="4067225" y="2338895"/>
            <a:ext cx="3724097" cy="109010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9" name="!!Token">
            <a:extLst>
              <a:ext uri="{FF2B5EF4-FFF2-40B4-BE49-F238E27FC236}">
                <a16:creationId xmlns:a16="http://schemas.microsoft.com/office/drawing/2014/main" id="{9360E955-ADE3-5A13-B0D3-F373853D3247}"/>
              </a:ext>
            </a:extLst>
          </p:cNvPr>
          <p:cNvSpPr txBox="1"/>
          <p:nvPr/>
        </p:nvSpPr>
        <p:spPr>
          <a:xfrm>
            <a:off x="4129843" y="2363253"/>
            <a:ext cx="3570208"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 </a:t>
            </a:r>
            <a:r>
              <a:rPr lang="en-US" sz="2000" dirty="0" err="1">
                <a:latin typeface="Courier New" panose="02070309020205020404" pitchFamily="49" charset="0"/>
                <a:cs typeface="Courier New" panose="02070309020205020404" pitchFamily="49" charset="0"/>
              </a:rPr>
              <a:t>TotesTrustworthy</a:t>
            </a:r>
            <a:endParaRPr lang="en-US" sz="2000" dirty="0">
              <a:solidFill>
                <a:schemeClr val="tx1"/>
              </a:solidFill>
              <a:latin typeface="Courier New" panose="02070309020205020404" pitchFamily="49" charset="0"/>
              <a:cs typeface="Courier New" panose="02070309020205020404" pitchFamily="49" charset="0"/>
            </a:endParaRPr>
          </a:p>
          <a:p>
            <a:r>
              <a:rPr lang="en-US" sz="2000" dirty="0">
                <a:solidFill>
                  <a:schemeClr val="tx1"/>
                </a:solidFill>
                <a:latin typeface="Courier New" panose="02070309020205020404" pitchFamily="49" charset="0"/>
                <a:cs typeface="Courier New" panose="02070309020205020404" pitchFamily="49" charset="0"/>
              </a:rPr>
              <a:t>Resource Owner: Alice</a:t>
            </a:r>
          </a:p>
          <a:p>
            <a:r>
              <a:rPr lang="en-US" sz="2000" dirty="0">
                <a:latin typeface="Courier New" panose="02070309020205020404" pitchFamily="49" charset="0"/>
                <a:cs typeface="Courier New" panose="02070309020205020404" pitchFamily="49" charset="0"/>
              </a:rPr>
              <a:t>Access: Read Photos</a:t>
            </a: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23" name="Arrow 1">
            <a:extLst>
              <a:ext uri="{FF2B5EF4-FFF2-40B4-BE49-F238E27FC236}">
                <a16:creationId xmlns:a16="http://schemas.microsoft.com/office/drawing/2014/main" id="{6220AE28-C152-1760-35FD-B59B0905B939}"/>
              </a:ext>
            </a:extLst>
          </p:cNvPr>
          <p:cNvCxnSpPr>
            <a:cxnSpLocks/>
          </p:cNvCxnSpPr>
          <p:nvPr/>
        </p:nvCxnSpPr>
        <p:spPr>
          <a:xfrm>
            <a:off x="6057900" y="1432843"/>
            <a:ext cx="0" cy="873899"/>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4" name="Txt4">
            <a:extLst>
              <a:ext uri="{FF2B5EF4-FFF2-40B4-BE49-F238E27FC236}">
                <a16:creationId xmlns:a16="http://schemas.microsoft.com/office/drawing/2014/main" id="{2E85E4D7-3E3D-1637-1D0C-E41B9CCE57A5}"/>
              </a:ext>
            </a:extLst>
          </p:cNvPr>
          <p:cNvSpPr txBox="1"/>
          <p:nvPr/>
        </p:nvSpPr>
        <p:spPr>
          <a:xfrm>
            <a:off x="4295659" y="1003790"/>
            <a:ext cx="3570208" cy="400110"/>
          </a:xfrm>
          <a:prstGeom prst="rect">
            <a:avLst/>
          </a:prstGeom>
          <a:noFill/>
        </p:spPr>
        <p:txBody>
          <a:bodyPr wrap="square" rtlCol="0">
            <a:spAutoFit/>
          </a:bodyPr>
          <a:lstStyle/>
          <a:p>
            <a:pPr algn="ctr"/>
            <a:r>
              <a:rPr lang="en-US" sz="2000" b="1" dirty="0">
                <a:solidFill>
                  <a:srgbClr val="FD7D00"/>
                </a:solidFill>
                <a:latin typeface="Corbel" panose="020B0503020204020204" pitchFamily="34" charset="0"/>
              </a:rPr>
              <a:t>Authorized</a:t>
            </a:r>
            <a:r>
              <a:rPr lang="en-US" sz="2000" dirty="0">
                <a:solidFill>
                  <a:srgbClr val="FD7D00"/>
                </a:solidFill>
                <a:latin typeface="Corbel" panose="020B0503020204020204" pitchFamily="34" charset="0"/>
              </a:rPr>
              <a:t> request</a:t>
            </a:r>
            <a:endParaRPr lang="en-US" sz="2000" b="1" dirty="0">
              <a:solidFill>
                <a:srgbClr val="FD7D00"/>
              </a:solidFill>
              <a:latin typeface="Corbel" panose="020B0503020204020204" pitchFamily="34" charset="0"/>
            </a:endParaRPr>
          </a:p>
        </p:txBody>
      </p:sp>
      <p:sp>
        <p:nvSpPr>
          <p:cNvPr id="28" name="Rectangle: Rounded Corners 27">
            <a:extLst>
              <a:ext uri="{FF2B5EF4-FFF2-40B4-BE49-F238E27FC236}">
                <a16:creationId xmlns:a16="http://schemas.microsoft.com/office/drawing/2014/main" id="{14291AE0-ACB1-6264-7574-70B815983B18}"/>
              </a:ext>
            </a:extLst>
          </p:cNvPr>
          <p:cNvSpPr/>
          <p:nvPr/>
        </p:nvSpPr>
        <p:spPr>
          <a:xfrm>
            <a:off x="4172012" y="2406826"/>
            <a:ext cx="3528039" cy="91563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p>
        </p:txBody>
      </p:sp>
      <p:pic>
        <p:nvPicPr>
          <p:cNvPr id="3" name="Picture 2">
            <a:extLst>
              <a:ext uri="{FF2B5EF4-FFF2-40B4-BE49-F238E27FC236}">
                <a16:creationId xmlns:a16="http://schemas.microsoft.com/office/drawing/2014/main" id="{52AAD5B0-773C-BA94-DCB0-C288635A1690}"/>
              </a:ext>
            </a:extLst>
          </p:cNvPr>
          <p:cNvPicPr>
            <a:picLocks noChangeAspect="1"/>
          </p:cNvPicPr>
          <p:nvPr/>
        </p:nvPicPr>
        <p:blipFill>
          <a:blip r:embed="rId6"/>
          <a:stretch>
            <a:fillRect/>
          </a:stretch>
        </p:blipFill>
        <p:spPr>
          <a:xfrm>
            <a:off x="1599830" y="9098583"/>
            <a:ext cx="8973289" cy="4648035"/>
          </a:xfrm>
          <a:prstGeom prst="rect">
            <a:avLst/>
          </a:prstGeom>
        </p:spPr>
      </p:pic>
      <p:sp>
        <p:nvSpPr>
          <p:cNvPr id="22" name="!!Sidebar 2">
            <a:extLst>
              <a:ext uri="{FF2B5EF4-FFF2-40B4-BE49-F238E27FC236}">
                <a16:creationId xmlns:a16="http://schemas.microsoft.com/office/drawing/2014/main" id="{3F549A86-3550-813B-7768-9FCAFC3D93AF}"/>
              </a:ext>
            </a:extLst>
          </p:cNvPr>
          <p:cNvSpPr txBox="1"/>
          <p:nvPr/>
        </p:nvSpPr>
        <p:spPr>
          <a:xfrm>
            <a:off x="7157603" y="-849861"/>
            <a:ext cx="4766667"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a:t>
            </a:r>
            <a:r>
              <a:rPr lang="en-US" sz="4000" b="1" dirty="0">
                <a:solidFill>
                  <a:srgbClr val="FD7D00"/>
                </a:solidFill>
                <a:latin typeface="Corbel" panose="020B0503020204020204" pitchFamily="34" charset="0"/>
              </a:rPr>
              <a:t>2.0</a:t>
            </a:r>
          </a:p>
        </p:txBody>
      </p:sp>
      <p:sp>
        <p:nvSpPr>
          <p:cNvPr id="29" name="TextBox 28">
            <a:extLst>
              <a:ext uri="{FF2B5EF4-FFF2-40B4-BE49-F238E27FC236}">
                <a16:creationId xmlns:a16="http://schemas.microsoft.com/office/drawing/2014/main" id="{A94A3318-9970-4338-1FE9-1DA9CA46F612}"/>
              </a:ext>
            </a:extLst>
          </p:cNvPr>
          <p:cNvSpPr txBox="1"/>
          <p:nvPr/>
        </p:nvSpPr>
        <p:spPr>
          <a:xfrm>
            <a:off x="-4383884" y="1137045"/>
            <a:ext cx="4271811"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Signed requests (HMAC)</a:t>
            </a:r>
          </a:p>
        </p:txBody>
      </p:sp>
      <p:sp>
        <p:nvSpPr>
          <p:cNvPr id="30" name="TextBox 29">
            <a:extLst>
              <a:ext uri="{FF2B5EF4-FFF2-40B4-BE49-F238E27FC236}">
                <a16:creationId xmlns:a16="http://schemas.microsoft.com/office/drawing/2014/main" id="{B971DA3A-9BC5-F793-A1DB-F7C4BE251D97}"/>
              </a:ext>
            </a:extLst>
          </p:cNvPr>
          <p:cNvSpPr txBox="1"/>
          <p:nvPr/>
        </p:nvSpPr>
        <p:spPr>
          <a:xfrm>
            <a:off x="-5255572" y="2069018"/>
            <a:ext cx="5257800"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Best for web clients</a:t>
            </a:r>
          </a:p>
        </p:txBody>
      </p:sp>
      <p:sp>
        <p:nvSpPr>
          <p:cNvPr id="31" name="Txt4">
            <a:extLst>
              <a:ext uri="{FF2B5EF4-FFF2-40B4-BE49-F238E27FC236}">
                <a16:creationId xmlns:a16="http://schemas.microsoft.com/office/drawing/2014/main" id="{913A991D-9C31-700C-994A-403754571543}"/>
              </a:ext>
            </a:extLst>
          </p:cNvPr>
          <p:cNvSpPr txBox="1"/>
          <p:nvPr/>
        </p:nvSpPr>
        <p:spPr>
          <a:xfrm>
            <a:off x="1754457" y="4359228"/>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a:t>
            </a:r>
            <a:r>
              <a:rPr lang="en-US" sz="2000" b="1" dirty="0">
                <a:solidFill>
                  <a:schemeClr val="bg1"/>
                </a:solidFill>
                <a:latin typeface="Corbel" panose="020B0503020204020204" pitchFamily="34" charset="0"/>
              </a:rPr>
              <a:t>uses</a:t>
            </a:r>
            <a:r>
              <a:rPr lang="en-US" sz="2000" dirty="0">
                <a:solidFill>
                  <a:schemeClr val="bg1"/>
                </a:solidFill>
                <a:latin typeface="Corbel" panose="020B0503020204020204" pitchFamily="34" charset="0"/>
              </a:rPr>
              <a:t> the</a:t>
            </a:r>
          </a:p>
          <a:p>
            <a:pPr algn="ctr"/>
            <a:r>
              <a:rPr lang="en-US" sz="2000" b="1" dirty="0">
                <a:solidFill>
                  <a:schemeClr val="bg1"/>
                </a:solidFill>
                <a:latin typeface="Corbel" panose="020B0503020204020204" pitchFamily="34" charset="0"/>
              </a:rPr>
              <a:t>service provider</a:t>
            </a:r>
          </a:p>
        </p:txBody>
      </p:sp>
      <p:sp>
        <p:nvSpPr>
          <p:cNvPr id="32" name="Txt4">
            <a:extLst>
              <a:ext uri="{FF2B5EF4-FFF2-40B4-BE49-F238E27FC236}">
                <a16:creationId xmlns:a16="http://schemas.microsoft.com/office/drawing/2014/main" id="{2450DF69-D488-6E7E-664E-F9634D3E625E}"/>
              </a:ext>
            </a:extLst>
          </p:cNvPr>
          <p:cNvSpPr txBox="1"/>
          <p:nvPr/>
        </p:nvSpPr>
        <p:spPr>
          <a:xfrm>
            <a:off x="6586964" y="3957965"/>
            <a:ext cx="4139449"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a:t>
            </a:r>
            <a:r>
              <a:rPr lang="en-US" sz="2000" b="1" dirty="0">
                <a:solidFill>
                  <a:schemeClr val="bg1"/>
                </a:solidFill>
                <a:latin typeface="Corbel" panose="020B0503020204020204" pitchFamily="34" charset="0"/>
              </a:rPr>
              <a:t>authenticates</a:t>
            </a:r>
            <a:r>
              <a:rPr lang="en-US" sz="2000" dirty="0">
                <a:solidFill>
                  <a:schemeClr val="bg1"/>
                </a:solidFill>
                <a:latin typeface="Corbel" panose="020B0503020204020204" pitchFamily="34" charset="0"/>
              </a:rPr>
              <a:t> to the</a:t>
            </a:r>
          </a:p>
          <a:p>
            <a:pPr algn="ctr"/>
            <a:r>
              <a:rPr lang="en-US" sz="2000" dirty="0">
                <a:solidFill>
                  <a:schemeClr val="bg1"/>
                </a:solidFill>
                <a:latin typeface="Corbel" panose="020B0503020204020204" pitchFamily="34" charset="0"/>
              </a:rPr>
              <a:t>identity provider and </a:t>
            </a:r>
          </a:p>
          <a:p>
            <a:pPr algn="ctr"/>
            <a:r>
              <a:rPr lang="en-US" sz="2000" b="1" dirty="0">
                <a:solidFill>
                  <a:schemeClr val="bg1"/>
                </a:solidFill>
                <a:latin typeface="Corbel" panose="020B0503020204020204" pitchFamily="34" charset="0"/>
              </a:rPr>
              <a:t>authorizes </a:t>
            </a:r>
            <a:r>
              <a:rPr lang="en-US" sz="2000" dirty="0">
                <a:solidFill>
                  <a:schemeClr val="bg1"/>
                </a:solidFill>
                <a:latin typeface="Corbel" panose="020B0503020204020204" pitchFamily="34" charset="0"/>
              </a:rPr>
              <a:t>TTF to access her data</a:t>
            </a:r>
          </a:p>
        </p:txBody>
      </p:sp>
    </p:spTree>
    <p:extLst>
      <p:ext uri="{BB962C8B-B14F-4D97-AF65-F5344CB8AC3E}">
        <p14:creationId xmlns:p14="http://schemas.microsoft.com/office/powerpoint/2010/main" val="252029938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8.xml><?xml version="1.0" encoding="utf-8"?>
<p:sld xmlns:a="http://schemas.openxmlformats.org/drawingml/2006/main" xmlns:r="http://schemas.openxmlformats.org/officeDocument/2006/relationships" xmlns:p="http://schemas.openxmlformats.org/presentationml/2006/main" show="0">
  <p:cSld>
    <p:bg>
      <p:bgPr>
        <a:solidFill>
          <a:srgbClr val="333F50"/>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4152824-D9EF-4B80-7273-BCFFF2E75B34}"/>
              </a:ext>
            </a:extLst>
          </p:cNvPr>
          <p:cNvGrpSpPr/>
          <p:nvPr/>
        </p:nvGrpSpPr>
        <p:grpSpPr>
          <a:xfrm>
            <a:off x="5081187" y="1033527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1077627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7815306"/>
            <a:ext cx="1325060" cy="1413909"/>
          </a:xfrm>
          <a:prstGeom prst="rect">
            <a:avLst/>
          </a:prstGeom>
        </p:spPr>
      </p:pic>
      <p:pic>
        <p:nvPicPr>
          <p:cNvPr id="6" name="Picture 5">
            <a:extLst>
              <a:ext uri="{FF2B5EF4-FFF2-40B4-BE49-F238E27FC236}">
                <a16:creationId xmlns:a16="http://schemas.microsoft.com/office/drawing/2014/main" id="{36D9C678-E52C-77E8-099E-DBD269C7290F}"/>
              </a:ext>
            </a:extLst>
          </p:cNvPr>
          <p:cNvPicPr>
            <a:picLocks noChangeAspect="1"/>
          </p:cNvPicPr>
          <p:nvPr/>
        </p:nvPicPr>
        <p:blipFill>
          <a:blip r:embed="rId5"/>
          <a:stretch>
            <a:fillRect/>
          </a:stretch>
        </p:blipFill>
        <p:spPr>
          <a:xfrm>
            <a:off x="8228304" y="7764847"/>
            <a:ext cx="1395034" cy="1346673"/>
          </a:xfrm>
          <a:prstGeom prst="rect">
            <a:avLst/>
          </a:prstGeom>
        </p:spPr>
      </p:pic>
      <p:cxnSp>
        <p:nvCxnSpPr>
          <p:cNvPr id="7" name="Arrow 1">
            <a:extLst>
              <a:ext uri="{FF2B5EF4-FFF2-40B4-BE49-F238E27FC236}">
                <a16:creationId xmlns:a16="http://schemas.microsoft.com/office/drawing/2014/main" id="{5497CEA5-6B88-ABA0-4CF2-DFB7D08901CB}"/>
              </a:ext>
            </a:extLst>
          </p:cNvPr>
          <p:cNvCxnSpPr>
            <a:cxnSpLocks/>
          </p:cNvCxnSpPr>
          <p:nvPr/>
        </p:nvCxnSpPr>
        <p:spPr>
          <a:xfrm flipH="1" flipV="1">
            <a:off x="3619500" y="9212994"/>
            <a:ext cx="1483856" cy="1291624"/>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8" name="Txt4">
            <a:extLst>
              <a:ext uri="{FF2B5EF4-FFF2-40B4-BE49-F238E27FC236}">
                <a16:creationId xmlns:a16="http://schemas.microsoft.com/office/drawing/2014/main" id="{DC157B44-129F-8091-ED75-E345EF48CD23}"/>
              </a:ext>
            </a:extLst>
          </p:cNvPr>
          <p:cNvSpPr txBox="1"/>
          <p:nvPr/>
        </p:nvSpPr>
        <p:spPr>
          <a:xfrm>
            <a:off x="1754457" y="10228708"/>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wants to </a:t>
            </a:r>
            <a:r>
              <a:rPr lang="en-US" sz="2000" b="1" dirty="0">
                <a:solidFill>
                  <a:schemeClr val="bg1"/>
                </a:solidFill>
                <a:latin typeface="Corbel" panose="020B0503020204020204" pitchFamily="34" charset="0"/>
              </a:rPr>
              <a:t>use</a:t>
            </a:r>
            <a:r>
              <a:rPr lang="en-US" sz="2000" dirty="0">
                <a:solidFill>
                  <a:schemeClr val="bg1"/>
                </a:solidFill>
                <a:latin typeface="Corbel" panose="020B0503020204020204" pitchFamily="34" charset="0"/>
              </a:rPr>
              <a:t> the</a:t>
            </a:r>
          </a:p>
          <a:p>
            <a:pPr algn="ctr"/>
            <a:r>
              <a:rPr lang="en-US" sz="2000" b="1" dirty="0">
                <a:solidFill>
                  <a:schemeClr val="bg1"/>
                </a:solidFill>
                <a:latin typeface="Corbel" panose="020B0503020204020204" pitchFamily="34" charset="0"/>
              </a:rPr>
              <a:t>service provider</a:t>
            </a:r>
          </a:p>
        </p:txBody>
      </p:sp>
      <p:cxnSp>
        <p:nvCxnSpPr>
          <p:cNvPr id="25" name="Arrow 1">
            <a:extLst>
              <a:ext uri="{FF2B5EF4-FFF2-40B4-BE49-F238E27FC236}">
                <a16:creationId xmlns:a16="http://schemas.microsoft.com/office/drawing/2014/main" id="{630C26DA-9668-A39B-E798-E202F915686A}"/>
              </a:ext>
            </a:extLst>
          </p:cNvPr>
          <p:cNvCxnSpPr>
            <a:cxnSpLocks/>
          </p:cNvCxnSpPr>
          <p:nvPr/>
        </p:nvCxnSpPr>
        <p:spPr>
          <a:xfrm flipV="1">
            <a:off x="6080763" y="9210955"/>
            <a:ext cx="2182096" cy="1293663"/>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6" name="Txt4">
            <a:extLst>
              <a:ext uri="{FF2B5EF4-FFF2-40B4-BE49-F238E27FC236}">
                <a16:creationId xmlns:a16="http://schemas.microsoft.com/office/drawing/2014/main" id="{E1779B74-D3BF-E5DC-8C55-5290AF5AE03A}"/>
              </a:ext>
            </a:extLst>
          </p:cNvPr>
          <p:cNvSpPr txBox="1"/>
          <p:nvPr/>
        </p:nvSpPr>
        <p:spPr>
          <a:xfrm>
            <a:off x="6557580" y="10192044"/>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can </a:t>
            </a:r>
            <a:r>
              <a:rPr lang="en-US" sz="2000" b="1" dirty="0">
                <a:solidFill>
                  <a:schemeClr val="bg1"/>
                </a:solidFill>
                <a:latin typeface="Corbel" panose="020B0503020204020204" pitchFamily="34" charset="0"/>
              </a:rPr>
              <a:t>authenticate</a:t>
            </a:r>
            <a:r>
              <a:rPr lang="en-US" sz="2000" dirty="0">
                <a:solidFill>
                  <a:schemeClr val="bg1"/>
                </a:solidFill>
                <a:latin typeface="Corbel" panose="020B0503020204020204" pitchFamily="34" charset="0"/>
              </a:rPr>
              <a:t> to the</a:t>
            </a:r>
          </a:p>
          <a:p>
            <a:pPr algn="ctr"/>
            <a:r>
              <a:rPr lang="en-US" sz="2000" b="1" dirty="0">
                <a:solidFill>
                  <a:schemeClr val="bg1"/>
                </a:solidFill>
                <a:latin typeface="Corbel" panose="020B0503020204020204" pitchFamily="34" charset="0"/>
              </a:rPr>
              <a:t>identity provider</a:t>
            </a:r>
          </a:p>
        </p:txBody>
      </p:sp>
      <p:sp>
        <p:nvSpPr>
          <p:cNvPr id="27" name="TextBox 26">
            <a:extLst>
              <a:ext uri="{FF2B5EF4-FFF2-40B4-BE49-F238E27FC236}">
                <a16:creationId xmlns:a16="http://schemas.microsoft.com/office/drawing/2014/main" id="{F082793D-C9A4-D797-C72D-5849C0FB7212}"/>
              </a:ext>
            </a:extLst>
          </p:cNvPr>
          <p:cNvSpPr txBox="1"/>
          <p:nvPr/>
        </p:nvSpPr>
        <p:spPr>
          <a:xfrm>
            <a:off x="1093600" y="7457515"/>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a:t>
            </a:r>
            <a:r>
              <a:rPr lang="en-US" sz="2400" dirty="0" err="1">
                <a:solidFill>
                  <a:srgbClr val="D37011"/>
                </a:solidFill>
                <a:latin typeface="Corbel" panose="020B0503020204020204" pitchFamily="34" charset="0"/>
              </a:rPr>
              <a:t>Fotos</a:t>
            </a:r>
            <a:endParaRPr lang="en-US" sz="2400" dirty="0">
              <a:solidFill>
                <a:srgbClr val="D37011"/>
              </a:solidFill>
              <a:latin typeface="Corbel" panose="020B0503020204020204" pitchFamily="34" charset="0"/>
            </a:endParaRPr>
          </a:p>
        </p:txBody>
      </p:sp>
      <p:cxnSp>
        <p:nvCxnSpPr>
          <p:cNvPr id="2" name="Arrow 1">
            <a:extLst>
              <a:ext uri="{FF2B5EF4-FFF2-40B4-BE49-F238E27FC236}">
                <a16:creationId xmlns:a16="http://schemas.microsoft.com/office/drawing/2014/main" id="{24BEC7BD-EA65-1EA2-989A-5221EB008BC3}"/>
              </a:ext>
            </a:extLst>
          </p:cNvPr>
          <p:cNvCxnSpPr>
            <a:cxnSpLocks/>
          </p:cNvCxnSpPr>
          <p:nvPr/>
        </p:nvCxnSpPr>
        <p:spPr>
          <a:xfrm>
            <a:off x="3795792" y="8575111"/>
            <a:ext cx="4276760"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 name="!!TokenBG">
            <a:extLst>
              <a:ext uri="{FF2B5EF4-FFF2-40B4-BE49-F238E27FC236}">
                <a16:creationId xmlns:a16="http://schemas.microsoft.com/office/drawing/2014/main" id="{AED0B3C0-1A7B-B2FC-6B04-BEECC7C86151}"/>
              </a:ext>
            </a:extLst>
          </p:cNvPr>
          <p:cNvSpPr/>
          <p:nvPr/>
        </p:nvSpPr>
        <p:spPr>
          <a:xfrm>
            <a:off x="4067225" y="8208375"/>
            <a:ext cx="3724097" cy="109010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9" name="!!Token">
            <a:extLst>
              <a:ext uri="{FF2B5EF4-FFF2-40B4-BE49-F238E27FC236}">
                <a16:creationId xmlns:a16="http://schemas.microsoft.com/office/drawing/2014/main" id="{9360E955-ADE3-5A13-B0D3-F373853D3247}"/>
              </a:ext>
            </a:extLst>
          </p:cNvPr>
          <p:cNvSpPr txBox="1"/>
          <p:nvPr/>
        </p:nvSpPr>
        <p:spPr>
          <a:xfrm>
            <a:off x="4129843" y="8232733"/>
            <a:ext cx="3570208"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 </a:t>
            </a:r>
            <a:r>
              <a:rPr lang="en-US" sz="2000" dirty="0" err="1">
                <a:latin typeface="Courier New" panose="02070309020205020404" pitchFamily="49" charset="0"/>
                <a:cs typeface="Courier New" panose="02070309020205020404" pitchFamily="49" charset="0"/>
              </a:rPr>
              <a:t>TotesTrustworthy</a:t>
            </a:r>
            <a:endParaRPr lang="en-US" sz="2000" dirty="0">
              <a:solidFill>
                <a:schemeClr val="tx1"/>
              </a:solidFill>
              <a:latin typeface="Courier New" panose="02070309020205020404" pitchFamily="49" charset="0"/>
              <a:cs typeface="Courier New" panose="02070309020205020404" pitchFamily="49" charset="0"/>
            </a:endParaRPr>
          </a:p>
          <a:p>
            <a:r>
              <a:rPr lang="en-US" sz="2000" dirty="0">
                <a:solidFill>
                  <a:schemeClr val="tx1"/>
                </a:solidFill>
                <a:latin typeface="Courier New" panose="02070309020205020404" pitchFamily="49" charset="0"/>
                <a:cs typeface="Courier New" panose="02070309020205020404" pitchFamily="49" charset="0"/>
              </a:rPr>
              <a:t>Resource Owner: Alice</a:t>
            </a:r>
          </a:p>
          <a:p>
            <a:r>
              <a:rPr lang="en-US" sz="2000" dirty="0">
                <a:latin typeface="Courier New" panose="02070309020205020404" pitchFamily="49" charset="0"/>
                <a:cs typeface="Courier New" panose="02070309020205020404" pitchFamily="49" charset="0"/>
              </a:rPr>
              <a:t>Access: Read Photos</a:t>
            </a: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23" name="Arrow 1">
            <a:extLst>
              <a:ext uri="{FF2B5EF4-FFF2-40B4-BE49-F238E27FC236}">
                <a16:creationId xmlns:a16="http://schemas.microsoft.com/office/drawing/2014/main" id="{6220AE28-C152-1760-35FD-B59B0905B939}"/>
              </a:ext>
            </a:extLst>
          </p:cNvPr>
          <p:cNvCxnSpPr>
            <a:cxnSpLocks/>
          </p:cNvCxnSpPr>
          <p:nvPr/>
        </p:nvCxnSpPr>
        <p:spPr>
          <a:xfrm>
            <a:off x="6057900" y="7302323"/>
            <a:ext cx="0" cy="873899"/>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4" name="Txt4">
            <a:extLst>
              <a:ext uri="{FF2B5EF4-FFF2-40B4-BE49-F238E27FC236}">
                <a16:creationId xmlns:a16="http://schemas.microsoft.com/office/drawing/2014/main" id="{2E85E4D7-3E3D-1637-1D0C-E41B9CCE57A5}"/>
              </a:ext>
            </a:extLst>
          </p:cNvPr>
          <p:cNvSpPr txBox="1"/>
          <p:nvPr/>
        </p:nvSpPr>
        <p:spPr>
          <a:xfrm>
            <a:off x="4295659" y="6873270"/>
            <a:ext cx="3570208" cy="400110"/>
          </a:xfrm>
          <a:prstGeom prst="rect">
            <a:avLst/>
          </a:prstGeom>
          <a:noFill/>
        </p:spPr>
        <p:txBody>
          <a:bodyPr wrap="square" rtlCol="0">
            <a:spAutoFit/>
          </a:bodyPr>
          <a:lstStyle/>
          <a:p>
            <a:pPr algn="ctr"/>
            <a:r>
              <a:rPr lang="en-US" sz="2000" b="1" dirty="0">
                <a:solidFill>
                  <a:srgbClr val="FD7D00"/>
                </a:solidFill>
                <a:latin typeface="Corbel" panose="020B0503020204020204" pitchFamily="34" charset="0"/>
              </a:rPr>
              <a:t>Authorized</a:t>
            </a:r>
            <a:r>
              <a:rPr lang="en-US" sz="2000" dirty="0">
                <a:solidFill>
                  <a:srgbClr val="FD7D00"/>
                </a:solidFill>
                <a:latin typeface="Corbel" panose="020B0503020204020204" pitchFamily="34" charset="0"/>
              </a:rPr>
              <a:t> request</a:t>
            </a:r>
            <a:endParaRPr lang="en-US" sz="2000" b="1" dirty="0">
              <a:solidFill>
                <a:srgbClr val="FD7D00"/>
              </a:solidFill>
              <a:latin typeface="Corbel" panose="020B0503020204020204" pitchFamily="34" charset="0"/>
            </a:endParaRPr>
          </a:p>
        </p:txBody>
      </p:sp>
      <p:sp>
        <p:nvSpPr>
          <p:cNvPr id="28" name="Rectangle: Rounded Corners 27">
            <a:extLst>
              <a:ext uri="{FF2B5EF4-FFF2-40B4-BE49-F238E27FC236}">
                <a16:creationId xmlns:a16="http://schemas.microsoft.com/office/drawing/2014/main" id="{14291AE0-ACB1-6264-7574-70B815983B18}"/>
              </a:ext>
            </a:extLst>
          </p:cNvPr>
          <p:cNvSpPr/>
          <p:nvPr/>
        </p:nvSpPr>
        <p:spPr>
          <a:xfrm>
            <a:off x="4172012" y="8276306"/>
            <a:ext cx="3528039" cy="91563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a:t>
            </a:r>
            <a:r>
              <a:rPr lang="en-US" sz="4000" b="1" dirty="0">
                <a:solidFill>
                  <a:srgbClr val="FD7D00"/>
                </a:solidFill>
                <a:latin typeface="Corbel" panose="020B0503020204020204" pitchFamily="34" charset="0"/>
              </a:rPr>
              <a:t>1.0</a:t>
            </a:r>
          </a:p>
        </p:txBody>
      </p:sp>
      <p:pic>
        <p:nvPicPr>
          <p:cNvPr id="3" name="Picture 2">
            <a:extLst>
              <a:ext uri="{FF2B5EF4-FFF2-40B4-BE49-F238E27FC236}">
                <a16:creationId xmlns:a16="http://schemas.microsoft.com/office/drawing/2014/main" id="{52AAD5B0-773C-BA94-DCB0-C288635A1690}"/>
              </a:ext>
            </a:extLst>
          </p:cNvPr>
          <p:cNvPicPr>
            <a:picLocks noChangeAspect="1"/>
          </p:cNvPicPr>
          <p:nvPr/>
        </p:nvPicPr>
        <p:blipFill>
          <a:blip r:embed="rId6"/>
          <a:stretch>
            <a:fillRect/>
          </a:stretch>
        </p:blipFill>
        <p:spPr>
          <a:xfrm>
            <a:off x="1599830" y="9098583"/>
            <a:ext cx="8973289" cy="4648035"/>
          </a:xfrm>
          <a:prstGeom prst="rect">
            <a:avLst/>
          </a:prstGeom>
        </p:spPr>
      </p:pic>
      <p:sp>
        <p:nvSpPr>
          <p:cNvPr id="51" name="!!Sidebar 2">
            <a:extLst>
              <a:ext uri="{FF2B5EF4-FFF2-40B4-BE49-F238E27FC236}">
                <a16:creationId xmlns:a16="http://schemas.microsoft.com/office/drawing/2014/main" id="{D9552145-7926-5533-0EC2-E38EBE05E82C}"/>
              </a:ext>
            </a:extLst>
          </p:cNvPr>
          <p:cNvSpPr txBox="1"/>
          <p:nvPr/>
        </p:nvSpPr>
        <p:spPr>
          <a:xfrm>
            <a:off x="7157603" y="262251"/>
            <a:ext cx="4766667"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a:t>
            </a:r>
            <a:r>
              <a:rPr lang="en-US" sz="4000" b="1" dirty="0">
                <a:solidFill>
                  <a:srgbClr val="FD7D00"/>
                </a:solidFill>
                <a:latin typeface="Corbel" panose="020B0503020204020204" pitchFamily="34" charset="0"/>
              </a:rPr>
              <a:t>2.0</a:t>
            </a:r>
          </a:p>
        </p:txBody>
      </p:sp>
      <p:sp>
        <p:nvSpPr>
          <p:cNvPr id="52" name="TextBox 51">
            <a:extLst>
              <a:ext uri="{FF2B5EF4-FFF2-40B4-BE49-F238E27FC236}">
                <a16:creationId xmlns:a16="http://schemas.microsoft.com/office/drawing/2014/main" id="{D95AC9CF-3DE3-227C-7D22-85036F1BCDF1}"/>
              </a:ext>
            </a:extLst>
          </p:cNvPr>
          <p:cNvSpPr txBox="1"/>
          <p:nvPr/>
        </p:nvSpPr>
        <p:spPr>
          <a:xfrm>
            <a:off x="547838" y="1137045"/>
            <a:ext cx="4271811"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Signed requests (HMAC)</a:t>
            </a:r>
          </a:p>
        </p:txBody>
      </p:sp>
      <p:sp>
        <p:nvSpPr>
          <p:cNvPr id="53" name="TextBox 52">
            <a:extLst>
              <a:ext uri="{FF2B5EF4-FFF2-40B4-BE49-F238E27FC236}">
                <a16:creationId xmlns:a16="http://schemas.microsoft.com/office/drawing/2014/main" id="{08A8E06E-AE5C-E802-18AA-73BA2B1CEC2B}"/>
              </a:ext>
            </a:extLst>
          </p:cNvPr>
          <p:cNvSpPr txBox="1"/>
          <p:nvPr/>
        </p:nvSpPr>
        <p:spPr>
          <a:xfrm>
            <a:off x="-323850" y="2069018"/>
            <a:ext cx="5257800"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Best for web clients</a:t>
            </a:r>
          </a:p>
        </p:txBody>
      </p:sp>
      <p:sp>
        <p:nvSpPr>
          <p:cNvPr id="54" name="TextBox 53">
            <a:extLst>
              <a:ext uri="{FF2B5EF4-FFF2-40B4-BE49-F238E27FC236}">
                <a16:creationId xmlns:a16="http://schemas.microsoft.com/office/drawing/2014/main" id="{7AE1F6A5-6CA0-586B-CEE9-5C385253F000}"/>
              </a:ext>
            </a:extLst>
          </p:cNvPr>
          <p:cNvSpPr txBox="1"/>
          <p:nvPr/>
        </p:nvSpPr>
        <p:spPr>
          <a:xfrm>
            <a:off x="13140578" y="1137045"/>
            <a:ext cx="4271811"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Bearer tokens (no HMAC)</a:t>
            </a:r>
          </a:p>
        </p:txBody>
      </p:sp>
      <p:sp>
        <p:nvSpPr>
          <p:cNvPr id="55" name="TextBox 54">
            <a:extLst>
              <a:ext uri="{FF2B5EF4-FFF2-40B4-BE49-F238E27FC236}">
                <a16:creationId xmlns:a16="http://schemas.microsoft.com/office/drawing/2014/main" id="{4DB59442-447F-774C-87DE-F14217D59EA4}"/>
              </a:ext>
            </a:extLst>
          </p:cNvPr>
          <p:cNvSpPr txBox="1"/>
          <p:nvPr/>
        </p:nvSpPr>
        <p:spPr>
          <a:xfrm>
            <a:off x="12268890" y="2069018"/>
            <a:ext cx="6134100"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Supports non-web "flows"</a:t>
            </a:r>
          </a:p>
        </p:txBody>
      </p:sp>
    </p:spTree>
    <p:extLst>
      <p:ext uri="{BB962C8B-B14F-4D97-AF65-F5344CB8AC3E}">
        <p14:creationId xmlns:p14="http://schemas.microsoft.com/office/powerpoint/2010/main" val="22252039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show="0">
  <p:cSld>
    <p:bg>
      <p:bgPr>
        <a:solidFill>
          <a:srgbClr val="333F50"/>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4152824-D9EF-4B80-7273-BCFFF2E75B34}"/>
              </a:ext>
            </a:extLst>
          </p:cNvPr>
          <p:cNvGrpSpPr/>
          <p:nvPr/>
        </p:nvGrpSpPr>
        <p:grpSpPr>
          <a:xfrm>
            <a:off x="5081187" y="1033527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1077627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7815306"/>
            <a:ext cx="1325060" cy="1413909"/>
          </a:xfrm>
          <a:prstGeom prst="rect">
            <a:avLst/>
          </a:prstGeom>
        </p:spPr>
      </p:pic>
      <p:sp>
        <p:nvSpPr>
          <p:cNvPr id="8" name="Txt4">
            <a:extLst>
              <a:ext uri="{FF2B5EF4-FFF2-40B4-BE49-F238E27FC236}">
                <a16:creationId xmlns:a16="http://schemas.microsoft.com/office/drawing/2014/main" id="{DC157B44-129F-8091-ED75-E345EF48CD23}"/>
              </a:ext>
            </a:extLst>
          </p:cNvPr>
          <p:cNvSpPr txBox="1"/>
          <p:nvPr/>
        </p:nvSpPr>
        <p:spPr>
          <a:xfrm>
            <a:off x="1754457" y="10228708"/>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wants to </a:t>
            </a:r>
            <a:r>
              <a:rPr lang="en-US" sz="2000" b="1" dirty="0">
                <a:solidFill>
                  <a:schemeClr val="bg1"/>
                </a:solidFill>
                <a:latin typeface="Corbel" panose="020B0503020204020204" pitchFamily="34" charset="0"/>
              </a:rPr>
              <a:t>use</a:t>
            </a:r>
            <a:r>
              <a:rPr lang="en-US" sz="2000" dirty="0">
                <a:solidFill>
                  <a:schemeClr val="bg1"/>
                </a:solidFill>
                <a:latin typeface="Corbel" panose="020B0503020204020204" pitchFamily="34" charset="0"/>
              </a:rPr>
              <a:t> the</a:t>
            </a:r>
          </a:p>
          <a:p>
            <a:pPr algn="ctr"/>
            <a:r>
              <a:rPr lang="en-US" sz="2000" b="1" dirty="0">
                <a:solidFill>
                  <a:schemeClr val="bg1"/>
                </a:solidFill>
                <a:latin typeface="Corbel" panose="020B0503020204020204" pitchFamily="34" charset="0"/>
              </a:rPr>
              <a:t>service provider</a:t>
            </a:r>
          </a:p>
        </p:txBody>
      </p:sp>
      <p:sp>
        <p:nvSpPr>
          <p:cNvPr id="26" name="Txt4">
            <a:extLst>
              <a:ext uri="{FF2B5EF4-FFF2-40B4-BE49-F238E27FC236}">
                <a16:creationId xmlns:a16="http://schemas.microsoft.com/office/drawing/2014/main" id="{E1779B74-D3BF-E5DC-8C55-5290AF5AE03A}"/>
              </a:ext>
            </a:extLst>
          </p:cNvPr>
          <p:cNvSpPr txBox="1"/>
          <p:nvPr/>
        </p:nvSpPr>
        <p:spPr>
          <a:xfrm>
            <a:off x="6557580" y="10192044"/>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can </a:t>
            </a:r>
            <a:r>
              <a:rPr lang="en-US" sz="2000" b="1" dirty="0">
                <a:solidFill>
                  <a:schemeClr val="bg1"/>
                </a:solidFill>
                <a:latin typeface="Corbel" panose="020B0503020204020204" pitchFamily="34" charset="0"/>
              </a:rPr>
              <a:t>authenticate</a:t>
            </a:r>
            <a:r>
              <a:rPr lang="en-US" sz="2000" dirty="0">
                <a:solidFill>
                  <a:schemeClr val="bg1"/>
                </a:solidFill>
                <a:latin typeface="Corbel" panose="020B0503020204020204" pitchFamily="34" charset="0"/>
              </a:rPr>
              <a:t> to the</a:t>
            </a:r>
          </a:p>
          <a:p>
            <a:pPr algn="ctr"/>
            <a:r>
              <a:rPr lang="en-US" sz="2000" b="1" dirty="0">
                <a:solidFill>
                  <a:schemeClr val="bg1"/>
                </a:solidFill>
                <a:latin typeface="Corbel" panose="020B0503020204020204" pitchFamily="34" charset="0"/>
              </a:rPr>
              <a:t>identity provider</a:t>
            </a:r>
          </a:p>
        </p:txBody>
      </p:sp>
      <p:sp>
        <p:nvSpPr>
          <p:cNvPr id="27" name="TextBox 26">
            <a:extLst>
              <a:ext uri="{FF2B5EF4-FFF2-40B4-BE49-F238E27FC236}">
                <a16:creationId xmlns:a16="http://schemas.microsoft.com/office/drawing/2014/main" id="{F082793D-C9A4-D797-C72D-5849C0FB7212}"/>
              </a:ext>
            </a:extLst>
          </p:cNvPr>
          <p:cNvSpPr txBox="1"/>
          <p:nvPr/>
        </p:nvSpPr>
        <p:spPr>
          <a:xfrm>
            <a:off x="1093600" y="7457515"/>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a:t>
            </a:r>
            <a:r>
              <a:rPr lang="en-US" sz="2400" dirty="0" err="1">
                <a:solidFill>
                  <a:srgbClr val="D37011"/>
                </a:solidFill>
                <a:latin typeface="Corbel" panose="020B0503020204020204" pitchFamily="34" charset="0"/>
              </a:rPr>
              <a:t>Fotos</a:t>
            </a:r>
            <a:endParaRPr lang="en-US" sz="2400" dirty="0">
              <a:solidFill>
                <a:srgbClr val="D37011"/>
              </a:solidFill>
              <a:latin typeface="Corbel" panose="020B0503020204020204" pitchFamily="34" charset="0"/>
            </a:endParaRPr>
          </a:p>
        </p:txBody>
      </p:sp>
      <p:sp>
        <p:nvSpPr>
          <p:cNvPr id="24" name="Txt4">
            <a:extLst>
              <a:ext uri="{FF2B5EF4-FFF2-40B4-BE49-F238E27FC236}">
                <a16:creationId xmlns:a16="http://schemas.microsoft.com/office/drawing/2014/main" id="{2E85E4D7-3E3D-1637-1D0C-E41B9CCE57A5}"/>
              </a:ext>
            </a:extLst>
          </p:cNvPr>
          <p:cNvSpPr txBox="1"/>
          <p:nvPr/>
        </p:nvSpPr>
        <p:spPr>
          <a:xfrm>
            <a:off x="4295659" y="6873270"/>
            <a:ext cx="3570208" cy="400110"/>
          </a:xfrm>
          <a:prstGeom prst="rect">
            <a:avLst/>
          </a:prstGeom>
          <a:noFill/>
        </p:spPr>
        <p:txBody>
          <a:bodyPr wrap="square" rtlCol="0">
            <a:spAutoFit/>
          </a:bodyPr>
          <a:lstStyle/>
          <a:p>
            <a:pPr algn="ctr"/>
            <a:r>
              <a:rPr lang="en-US" sz="2000" b="1" dirty="0">
                <a:solidFill>
                  <a:srgbClr val="FD7D00"/>
                </a:solidFill>
                <a:latin typeface="Corbel" panose="020B0503020204020204" pitchFamily="34" charset="0"/>
              </a:rPr>
              <a:t>Authorized</a:t>
            </a:r>
            <a:r>
              <a:rPr lang="en-US" sz="2000" dirty="0">
                <a:solidFill>
                  <a:srgbClr val="FD7D00"/>
                </a:solidFill>
                <a:latin typeface="Corbel" panose="020B0503020204020204" pitchFamily="34" charset="0"/>
              </a:rPr>
              <a:t> request</a:t>
            </a:r>
            <a:endParaRPr lang="en-US" sz="2000" b="1" dirty="0">
              <a:solidFill>
                <a:srgbClr val="FD7D00"/>
              </a:solidFill>
              <a:latin typeface="Corbel" panose="020B0503020204020204" pitchFamily="34"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a:t>
            </a:r>
            <a:r>
              <a:rPr lang="en-US" sz="4000" b="1" dirty="0">
                <a:solidFill>
                  <a:srgbClr val="FD7D00"/>
                </a:solidFill>
                <a:latin typeface="Corbel" panose="020B0503020204020204" pitchFamily="34" charset="0"/>
              </a:rPr>
              <a:t>1.0</a:t>
            </a:r>
          </a:p>
        </p:txBody>
      </p:sp>
      <p:sp>
        <p:nvSpPr>
          <p:cNvPr id="51" name="!!Sidebar 2">
            <a:extLst>
              <a:ext uri="{FF2B5EF4-FFF2-40B4-BE49-F238E27FC236}">
                <a16:creationId xmlns:a16="http://schemas.microsoft.com/office/drawing/2014/main" id="{D9552145-7926-5533-0EC2-E38EBE05E82C}"/>
              </a:ext>
            </a:extLst>
          </p:cNvPr>
          <p:cNvSpPr txBox="1"/>
          <p:nvPr/>
        </p:nvSpPr>
        <p:spPr>
          <a:xfrm>
            <a:off x="7157603" y="262251"/>
            <a:ext cx="4766667"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a:t>
            </a:r>
            <a:r>
              <a:rPr lang="en-US" sz="4000" b="1" dirty="0">
                <a:solidFill>
                  <a:srgbClr val="FD7D00"/>
                </a:solidFill>
                <a:latin typeface="Corbel" panose="020B0503020204020204" pitchFamily="34" charset="0"/>
              </a:rPr>
              <a:t>2.0</a:t>
            </a:r>
          </a:p>
        </p:txBody>
      </p:sp>
      <p:sp>
        <p:nvSpPr>
          <p:cNvPr id="52" name="TextBox 51">
            <a:extLst>
              <a:ext uri="{FF2B5EF4-FFF2-40B4-BE49-F238E27FC236}">
                <a16:creationId xmlns:a16="http://schemas.microsoft.com/office/drawing/2014/main" id="{D95AC9CF-3DE3-227C-7D22-85036F1BCDF1}"/>
              </a:ext>
            </a:extLst>
          </p:cNvPr>
          <p:cNvSpPr txBox="1"/>
          <p:nvPr/>
        </p:nvSpPr>
        <p:spPr>
          <a:xfrm>
            <a:off x="547838" y="1137045"/>
            <a:ext cx="4271811"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Signed requests (HMAC)</a:t>
            </a:r>
          </a:p>
        </p:txBody>
      </p:sp>
      <p:sp>
        <p:nvSpPr>
          <p:cNvPr id="53" name="TextBox 52">
            <a:extLst>
              <a:ext uri="{FF2B5EF4-FFF2-40B4-BE49-F238E27FC236}">
                <a16:creationId xmlns:a16="http://schemas.microsoft.com/office/drawing/2014/main" id="{08A8E06E-AE5C-E802-18AA-73BA2B1CEC2B}"/>
              </a:ext>
            </a:extLst>
          </p:cNvPr>
          <p:cNvSpPr txBox="1"/>
          <p:nvPr/>
        </p:nvSpPr>
        <p:spPr>
          <a:xfrm>
            <a:off x="-323850" y="2069018"/>
            <a:ext cx="5257800"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Best for web clients</a:t>
            </a:r>
          </a:p>
        </p:txBody>
      </p:sp>
      <p:sp>
        <p:nvSpPr>
          <p:cNvPr id="22" name="TextBox 21">
            <a:extLst>
              <a:ext uri="{FF2B5EF4-FFF2-40B4-BE49-F238E27FC236}">
                <a16:creationId xmlns:a16="http://schemas.microsoft.com/office/drawing/2014/main" id="{93C88153-7962-9031-47AD-ACFB6B7819CF}"/>
              </a:ext>
            </a:extLst>
          </p:cNvPr>
          <p:cNvSpPr txBox="1"/>
          <p:nvPr/>
        </p:nvSpPr>
        <p:spPr>
          <a:xfrm>
            <a:off x="7043888" y="1137045"/>
            <a:ext cx="4271811"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Bearer tokens (no HMAC)</a:t>
            </a:r>
          </a:p>
        </p:txBody>
      </p:sp>
      <p:sp>
        <p:nvSpPr>
          <p:cNvPr id="29" name="TextBox 28">
            <a:extLst>
              <a:ext uri="{FF2B5EF4-FFF2-40B4-BE49-F238E27FC236}">
                <a16:creationId xmlns:a16="http://schemas.microsoft.com/office/drawing/2014/main" id="{D469FCE5-A04C-5630-702D-04DE37FAC011}"/>
              </a:ext>
            </a:extLst>
          </p:cNvPr>
          <p:cNvSpPr txBox="1"/>
          <p:nvPr/>
        </p:nvSpPr>
        <p:spPr>
          <a:xfrm>
            <a:off x="6172200" y="2069018"/>
            <a:ext cx="6134100"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Supports non-web "flows"</a:t>
            </a:r>
          </a:p>
        </p:txBody>
      </p:sp>
    </p:spTree>
    <p:extLst>
      <p:ext uri="{BB962C8B-B14F-4D97-AF65-F5344CB8AC3E}">
        <p14:creationId xmlns:p14="http://schemas.microsoft.com/office/powerpoint/2010/main" val="272760317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Identity</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Authentication</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Authorization</a:t>
            </a:r>
            <a:br>
              <a:rPr lang="en-US" sz="4000" dirty="0">
                <a:solidFill>
                  <a:srgbClr val="FD7D00"/>
                </a:solidFill>
              </a:rPr>
            </a:br>
            <a:endParaRPr lang="en-US" sz="4000" dirty="0">
              <a:solidFill>
                <a:srgbClr val="FD7D00"/>
              </a:solidFill>
            </a:endParaRPr>
          </a:p>
          <a:p>
            <a:endParaRPr lang="en-US" sz="4000" dirty="0">
              <a:solidFill>
                <a:schemeClr val="bg1"/>
              </a:solidFill>
            </a:endParaRPr>
          </a:p>
          <a:p>
            <a:endParaRPr lang="en-US" dirty="0"/>
          </a:p>
          <a:p>
            <a:endParaRPr lang="en-US" dirty="0"/>
          </a:p>
          <a:p>
            <a:endParaRPr lang="en-US" dirty="0"/>
          </a:p>
        </p:txBody>
      </p:sp>
      <p:grpSp>
        <p:nvGrpSpPr>
          <p:cNvPr id="13" name="Group 12">
            <a:extLst>
              <a:ext uri="{FF2B5EF4-FFF2-40B4-BE49-F238E27FC236}">
                <a16:creationId xmlns:a16="http://schemas.microsoft.com/office/drawing/2014/main" id="{75BE2CAD-3D40-278A-D212-F4FEC0E29C11}"/>
              </a:ext>
            </a:extLst>
          </p:cNvPr>
          <p:cNvGrpSpPr/>
          <p:nvPr/>
        </p:nvGrpSpPr>
        <p:grpSpPr>
          <a:xfrm>
            <a:off x="992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240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Rounded Corners 21">
            <a:extLst>
              <a:ext uri="{FF2B5EF4-FFF2-40B4-BE49-F238E27FC236}">
                <a16:creationId xmlns:a16="http://schemas.microsoft.com/office/drawing/2014/main" id="{DB78A9F5-856A-B3E0-6316-12E7E9C26A94}"/>
              </a:ext>
            </a:extLst>
          </p:cNvPr>
          <p:cNvSpPr/>
          <p:nvPr/>
        </p:nvSpPr>
        <p:spPr>
          <a:xfrm>
            <a:off x="4254707" y="2962241"/>
            <a:ext cx="3684076" cy="95891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Courier New" panose="02070309020205020404" pitchFamily="49" charset="0"/>
                <a:cs typeface="Courier New" panose="02070309020205020404" pitchFamily="49" charset="0"/>
              </a:rPr>
              <a:t>GET</a:t>
            </a:r>
            <a:r>
              <a:rPr lang="en-US" sz="3200" dirty="0">
                <a:solidFill>
                  <a:schemeClr val="tx1"/>
                </a:solidFill>
                <a:latin typeface="Courier New" panose="02070309020205020404" pitchFamily="49" charset="0"/>
                <a:cs typeface="Courier New" panose="02070309020205020404" pitchFamily="49" charset="0"/>
              </a:rPr>
              <a:t> </a:t>
            </a:r>
            <a:r>
              <a:rPr lang="en-US" sz="3200" b="1" dirty="0">
                <a:solidFill>
                  <a:schemeClr val="tx1"/>
                </a:solidFill>
                <a:latin typeface="Courier New" panose="02070309020205020404" pitchFamily="49" charset="0"/>
                <a:cs typeface="Courier New" panose="02070309020205020404" pitchFamily="49" charset="0"/>
              </a:rPr>
              <a:t>/foo/42</a:t>
            </a:r>
          </a:p>
        </p:txBody>
      </p:sp>
      <p:pic>
        <p:nvPicPr>
          <p:cNvPr id="26" name="Picture 25">
            <a:extLst>
              <a:ext uri="{FF2B5EF4-FFF2-40B4-BE49-F238E27FC236}">
                <a16:creationId xmlns:a16="http://schemas.microsoft.com/office/drawing/2014/main" id="{03300B40-7D74-1399-AA16-316EC0EEF79D}"/>
              </a:ext>
            </a:extLst>
          </p:cNvPr>
          <p:cNvPicPr>
            <a:picLocks noChangeAspect="1"/>
          </p:cNvPicPr>
          <p:nvPr/>
        </p:nvPicPr>
        <p:blipFill>
          <a:blip r:embed="rId4"/>
          <a:stretch>
            <a:fillRect/>
          </a:stretch>
        </p:blipFill>
        <p:spPr>
          <a:xfrm>
            <a:off x="9591587" y="2234299"/>
            <a:ext cx="2239254" cy="2389401"/>
          </a:xfrm>
          <a:prstGeom prst="rect">
            <a:avLst/>
          </a:prstGeom>
        </p:spPr>
      </p:pic>
      <p:cxnSp>
        <p:nvCxnSpPr>
          <p:cNvPr id="5" name="Straight Arrow Connector 4">
            <a:extLst>
              <a:ext uri="{FF2B5EF4-FFF2-40B4-BE49-F238E27FC236}">
                <a16:creationId xmlns:a16="http://schemas.microsoft.com/office/drawing/2014/main" id="{D15C5759-475F-F63F-679E-DBDEFC48141E}"/>
              </a:ext>
            </a:extLst>
          </p:cNvPr>
          <p:cNvCxnSpPr>
            <a:cxnSpLocks/>
          </p:cNvCxnSpPr>
          <p:nvPr/>
        </p:nvCxnSpPr>
        <p:spPr>
          <a:xfrm flipH="1">
            <a:off x="8077200" y="965200"/>
            <a:ext cx="215900" cy="1079500"/>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1E26D0B-E820-C4B0-D896-2A739AFF623E}"/>
              </a:ext>
            </a:extLst>
          </p:cNvPr>
          <p:cNvSpPr txBox="1"/>
          <p:nvPr/>
        </p:nvSpPr>
        <p:spPr>
          <a:xfrm>
            <a:off x="4284536" y="1948166"/>
            <a:ext cx="5554726" cy="954107"/>
          </a:xfrm>
          <a:prstGeom prst="rect">
            <a:avLst/>
          </a:prstGeom>
          <a:noFill/>
        </p:spPr>
        <p:txBody>
          <a:bodyPr wrap="none" rtlCol="0">
            <a:spAutoFit/>
          </a:bodyPr>
          <a:lstStyle/>
          <a:p>
            <a:pPr algn="ctr"/>
            <a:r>
              <a:rPr lang="en-US" sz="2800" dirty="0">
                <a:solidFill>
                  <a:schemeClr val="bg1"/>
                </a:solidFill>
                <a:latin typeface="Corbel" panose="020B0503020204020204" pitchFamily="34" charset="0"/>
              </a:rPr>
              <a:t>Confirm the identity </a:t>
            </a:r>
            <a:r>
              <a:rPr lang="en-US" sz="2800" b="1" dirty="0">
                <a:solidFill>
                  <a:schemeClr val="bg1"/>
                </a:solidFill>
                <a:latin typeface="Corbel" panose="020B0503020204020204" pitchFamily="34" charset="0"/>
              </a:rPr>
              <a:t>has permission</a:t>
            </a:r>
            <a:endParaRPr lang="en-US" sz="2800" dirty="0">
              <a:solidFill>
                <a:schemeClr val="bg1"/>
              </a:solidFill>
              <a:latin typeface="Corbel" panose="020B0503020204020204" pitchFamily="34" charset="0"/>
            </a:endParaRPr>
          </a:p>
          <a:p>
            <a:pPr algn="ctr"/>
            <a:r>
              <a:rPr lang="en-US" sz="2800" dirty="0">
                <a:solidFill>
                  <a:schemeClr val="bg1"/>
                </a:solidFill>
                <a:latin typeface="Corbel" panose="020B0503020204020204" pitchFamily="34" charset="0"/>
              </a:rPr>
              <a:t>to perform the request</a:t>
            </a:r>
          </a:p>
        </p:txBody>
      </p:sp>
    </p:spTree>
    <p:extLst>
      <p:ext uri="{BB962C8B-B14F-4D97-AF65-F5344CB8AC3E}">
        <p14:creationId xmlns:p14="http://schemas.microsoft.com/office/powerpoint/2010/main" val="29281291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pic>
        <p:nvPicPr>
          <p:cNvPr id="34" name="Picture 33">
            <a:extLst>
              <a:ext uri="{FF2B5EF4-FFF2-40B4-BE49-F238E27FC236}">
                <a16:creationId xmlns:a16="http://schemas.microsoft.com/office/drawing/2014/main" id="{915EC790-CB3F-84C6-5113-4957382DDC62}"/>
              </a:ext>
            </a:extLst>
          </p:cNvPr>
          <p:cNvPicPr>
            <a:picLocks noChangeAspect="1"/>
          </p:cNvPicPr>
          <p:nvPr/>
        </p:nvPicPr>
        <p:blipFill>
          <a:blip r:embed="rId3"/>
          <a:stretch>
            <a:fillRect/>
          </a:stretch>
        </p:blipFill>
        <p:spPr>
          <a:xfrm>
            <a:off x="12571704" y="1895367"/>
            <a:ext cx="1395034" cy="1346673"/>
          </a:xfrm>
          <a:prstGeom prst="rect">
            <a:avLst/>
          </a:prstGeom>
        </p:spPr>
      </p:pic>
      <p:pic>
        <p:nvPicPr>
          <p:cNvPr id="40" name="Picture 39">
            <a:extLst>
              <a:ext uri="{FF2B5EF4-FFF2-40B4-BE49-F238E27FC236}">
                <a16:creationId xmlns:a16="http://schemas.microsoft.com/office/drawing/2014/main" id="{FF5BD0F7-8F04-D497-D86E-FA76FFD789A3}"/>
              </a:ext>
            </a:extLst>
          </p:cNvPr>
          <p:cNvPicPr>
            <a:picLocks noChangeAspect="1"/>
          </p:cNvPicPr>
          <p:nvPr/>
        </p:nvPicPr>
        <p:blipFill>
          <a:blip r:embed="rId4"/>
          <a:stretch>
            <a:fillRect/>
          </a:stretch>
        </p:blipFill>
        <p:spPr>
          <a:xfrm>
            <a:off x="9018254" y="1918955"/>
            <a:ext cx="1325060" cy="1413909"/>
          </a:xfrm>
          <a:prstGeom prst="rect">
            <a:avLst/>
          </a:prstGeom>
        </p:spPr>
      </p:pic>
      <p:sp>
        <p:nvSpPr>
          <p:cNvPr id="41" name="TextBox 40">
            <a:extLst>
              <a:ext uri="{FF2B5EF4-FFF2-40B4-BE49-F238E27FC236}">
                <a16:creationId xmlns:a16="http://schemas.microsoft.com/office/drawing/2014/main" id="{42BF196B-4A48-99D1-AB8E-175EE2BC0515}"/>
              </a:ext>
            </a:extLst>
          </p:cNvPr>
          <p:cNvSpPr txBox="1"/>
          <p:nvPr/>
        </p:nvSpPr>
        <p:spPr>
          <a:xfrm>
            <a:off x="8823997" y="1561164"/>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pic>
        <p:nvPicPr>
          <p:cNvPr id="49" name="Picture 2">
            <a:extLst>
              <a:ext uri="{FF2B5EF4-FFF2-40B4-BE49-F238E27FC236}">
                <a16:creationId xmlns:a16="http://schemas.microsoft.com/office/drawing/2014/main" id="{7DC70CA2-9DB8-5DF2-1175-ED808E56A31B}"/>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624056"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50" name="Group 49">
            <a:extLst>
              <a:ext uri="{FF2B5EF4-FFF2-40B4-BE49-F238E27FC236}">
                <a16:creationId xmlns:a16="http://schemas.microsoft.com/office/drawing/2014/main" id="{2D787FAB-3F16-9670-C59E-508F9C2A4FA3}"/>
              </a:ext>
            </a:extLst>
          </p:cNvPr>
          <p:cNvGrpSpPr/>
          <p:nvPr/>
        </p:nvGrpSpPr>
        <p:grpSpPr>
          <a:xfrm>
            <a:off x="1603387" y="1728399"/>
            <a:ext cx="1014813" cy="1313715"/>
            <a:chOff x="9592919" y="3281030"/>
            <a:chExt cx="2412301" cy="3122817"/>
          </a:xfrm>
        </p:grpSpPr>
        <p:sp>
          <p:nvSpPr>
            <p:cNvPr id="51" name="Freeform 158">
              <a:extLst>
                <a:ext uri="{FF2B5EF4-FFF2-40B4-BE49-F238E27FC236}">
                  <a16:creationId xmlns:a16="http://schemas.microsoft.com/office/drawing/2014/main" id="{9C799F38-99AA-B11D-6856-19DF7CC4A5C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52" name="Group 51">
              <a:extLst>
                <a:ext uri="{FF2B5EF4-FFF2-40B4-BE49-F238E27FC236}">
                  <a16:creationId xmlns:a16="http://schemas.microsoft.com/office/drawing/2014/main" id="{A1C45306-FC68-87D4-C0F1-3606F980DA64}"/>
                </a:ext>
              </a:extLst>
            </p:cNvPr>
            <p:cNvGrpSpPr/>
            <p:nvPr/>
          </p:nvGrpSpPr>
          <p:grpSpPr>
            <a:xfrm>
              <a:off x="10528695" y="4589748"/>
              <a:ext cx="560994" cy="1088627"/>
              <a:chOff x="6048941" y="4798352"/>
              <a:chExt cx="549031" cy="1349261"/>
            </a:xfrm>
          </p:grpSpPr>
          <p:grpSp>
            <p:nvGrpSpPr>
              <p:cNvPr id="55" name="Group 54">
                <a:extLst>
                  <a:ext uri="{FF2B5EF4-FFF2-40B4-BE49-F238E27FC236}">
                    <a16:creationId xmlns:a16="http://schemas.microsoft.com/office/drawing/2014/main" id="{8CDD9AEE-251A-5870-A723-0AFBD47ADC52}"/>
                  </a:ext>
                </a:extLst>
              </p:cNvPr>
              <p:cNvGrpSpPr/>
              <p:nvPr/>
            </p:nvGrpSpPr>
            <p:grpSpPr>
              <a:xfrm>
                <a:off x="6048941" y="4798352"/>
                <a:ext cx="542456" cy="1088197"/>
                <a:chOff x="6048941" y="4798352"/>
                <a:chExt cx="542456" cy="1088197"/>
              </a:xfrm>
            </p:grpSpPr>
            <p:sp>
              <p:nvSpPr>
                <p:cNvPr id="57" name="Freeform 159">
                  <a:extLst>
                    <a:ext uri="{FF2B5EF4-FFF2-40B4-BE49-F238E27FC236}">
                      <a16:creationId xmlns:a16="http://schemas.microsoft.com/office/drawing/2014/main" id="{6A051D8D-C75F-5CE9-29BD-EAB7EFE61C51}"/>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160">
                  <a:extLst>
                    <a:ext uri="{FF2B5EF4-FFF2-40B4-BE49-F238E27FC236}">
                      <a16:creationId xmlns:a16="http://schemas.microsoft.com/office/drawing/2014/main" id="{8226E79B-54E3-0BF6-1FEB-69A3207C5FE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56" name="Freeform 165">
                <a:extLst>
                  <a:ext uri="{FF2B5EF4-FFF2-40B4-BE49-F238E27FC236}">
                    <a16:creationId xmlns:a16="http://schemas.microsoft.com/office/drawing/2014/main" id="{22238981-7EA6-5FC3-242E-109B0A9EB914}"/>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3" name="Freeform 161">
              <a:extLst>
                <a:ext uri="{FF2B5EF4-FFF2-40B4-BE49-F238E27FC236}">
                  <a16:creationId xmlns:a16="http://schemas.microsoft.com/office/drawing/2014/main" id="{3EDA2E3D-A573-9418-EDA0-352595737C2C}"/>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4" name="Freeform 11">
              <a:extLst>
                <a:ext uri="{FF2B5EF4-FFF2-40B4-BE49-F238E27FC236}">
                  <a16:creationId xmlns:a16="http://schemas.microsoft.com/office/drawing/2014/main" id="{77EBC00F-7FC8-DF6D-7014-CB169995CE6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Sidebar 2">
            <a:extLst>
              <a:ext uri="{FF2B5EF4-FFF2-40B4-BE49-F238E27FC236}">
                <a16:creationId xmlns:a16="http://schemas.microsoft.com/office/drawing/2014/main" id="{EC58C371-D42F-3E04-F8C5-26C49D8DB0B4}"/>
              </a:ext>
            </a:extLst>
          </p:cNvPr>
          <p:cNvSpPr txBox="1"/>
          <p:nvPr/>
        </p:nvSpPr>
        <p:spPr>
          <a:xfrm>
            <a:off x="7157603" y="-812790"/>
            <a:ext cx="4766667"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a:t>
            </a:r>
            <a:r>
              <a:rPr lang="en-US" sz="4000" b="1" dirty="0">
                <a:solidFill>
                  <a:srgbClr val="FD7D00"/>
                </a:solidFill>
                <a:latin typeface="Corbel" panose="020B0503020204020204" pitchFamily="34" charset="0"/>
              </a:rPr>
              <a:t>2.0</a:t>
            </a:r>
          </a:p>
        </p:txBody>
      </p:sp>
    </p:spTree>
    <p:extLst>
      <p:ext uri="{BB962C8B-B14F-4D97-AF65-F5344CB8AC3E}">
        <p14:creationId xmlns:p14="http://schemas.microsoft.com/office/powerpoint/2010/main" val="1683919208"/>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5" name="!!FB Logo">
            <a:extLst>
              <a:ext uri="{FF2B5EF4-FFF2-40B4-BE49-F238E27FC236}">
                <a16:creationId xmlns:a16="http://schemas.microsoft.com/office/drawing/2014/main" id="{0D0165C7-EC54-85E4-6AAE-E191C6799519}"/>
              </a:ext>
            </a:extLst>
          </p:cNvPr>
          <p:cNvPicPr>
            <a:picLocks noChangeAspect="1"/>
          </p:cNvPicPr>
          <p:nvPr/>
        </p:nvPicPr>
        <p:blipFill>
          <a:blip r:embed="rId3"/>
          <a:stretch>
            <a:fillRect/>
          </a:stretch>
        </p:blipFill>
        <p:spPr>
          <a:xfrm>
            <a:off x="12513929" y="3876567"/>
            <a:ext cx="1395034" cy="1346673"/>
          </a:xfrm>
          <a:prstGeom prst="rect">
            <a:avLst/>
          </a:prstGeom>
        </p:spPr>
      </p:pic>
      <p:grpSp>
        <p:nvGrpSpPr>
          <p:cNvPr id="17" name="Group 16">
            <a:extLst>
              <a:ext uri="{FF2B5EF4-FFF2-40B4-BE49-F238E27FC236}">
                <a16:creationId xmlns:a16="http://schemas.microsoft.com/office/drawing/2014/main" id="{CFEF64E0-18C3-E367-BD25-86394A6EF8B5}"/>
              </a:ext>
            </a:extLst>
          </p:cNvPr>
          <p:cNvGrpSpPr/>
          <p:nvPr/>
        </p:nvGrpSpPr>
        <p:grpSpPr>
          <a:xfrm>
            <a:off x="8823997"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4"/>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grpSp>
        <p:nvGrpSpPr>
          <p:cNvPr id="21" name="Group 20">
            <a:extLst>
              <a:ext uri="{FF2B5EF4-FFF2-40B4-BE49-F238E27FC236}">
                <a16:creationId xmlns:a16="http://schemas.microsoft.com/office/drawing/2014/main" id="{7ABF4929-DCDD-7F39-9A40-EB03D9DCDE84}"/>
              </a:ext>
            </a:extLst>
          </p:cNvPr>
          <p:cNvGrpSpPr/>
          <p:nvPr/>
        </p:nvGrpSpPr>
        <p:grpSpPr>
          <a:xfrm>
            <a:off x="1603387" y="1728399"/>
            <a:ext cx="1964643" cy="1604465"/>
            <a:chOff x="1603387" y="1728399"/>
            <a:chExt cx="1964643" cy="1604465"/>
          </a:xfrm>
        </p:grpSpPr>
        <p:grpSp>
          <p:nvGrpSpPr>
            <p:cNvPr id="2" name="Group 1">
              <a:extLst>
                <a:ext uri="{FF2B5EF4-FFF2-40B4-BE49-F238E27FC236}">
                  <a16:creationId xmlns:a16="http://schemas.microsoft.com/office/drawing/2014/main" id="{B66349B8-F98E-E28C-7AEC-6AD966B8C04F}"/>
                </a:ext>
              </a:extLst>
            </p:cNvPr>
            <p:cNvGrpSpPr/>
            <p:nvPr/>
          </p:nvGrpSpPr>
          <p:grpSpPr>
            <a:xfrm>
              <a:off x="1603387" y="1728399"/>
              <a:ext cx="1014813" cy="1313715"/>
              <a:chOff x="9592919" y="3281030"/>
              <a:chExt cx="2412301" cy="3122817"/>
            </a:xfrm>
          </p:grpSpPr>
          <p:sp>
            <p:nvSpPr>
              <p:cNvPr id="3" name="Freeform 158">
                <a:extLst>
                  <a:ext uri="{FF2B5EF4-FFF2-40B4-BE49-F238E27FC236}">
                    <a16:creationId xmlns:a16="http://schemas.microsoft.com/office/drawing/2014/main" id="{AB2D73EA-2D44-7EEB-3B47-F0006F8CDD45}"/>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 name="Group 3">
                <a:extLst>
                  <a:ext uri="{FF2B5EF4-FFF2-40B4-BE49-F238E27FC236}">
                    <a16:creationId xmlns:a16="http://schemas.microsoft.com/office/drawing/2014/main" id="{999025E1-E603-F73D-4CBD-403EEB26C716}"/>
                  </a:ext>
                </a:extLst>
              </p:cNvPr>
              <p:cNvGrpSpPr/>
              <p:nvPr/>
            </p:nvGrpSpPr>
            <p:grpSpPr>
              <a:xfrm>
                <a:off x="10528695" y="4589748"/>
                <a:ext cx="560994" cy="1088627"/>
                <a:chOff x="6048941" y="4798352"/>
                <a:chExt cx="549031" cy="1349261"/>
              </a:xfrm>
            </p:grpSpPr>
            <p:grpSp>
              <p:nvGrpSpPr>
                <p:cNvPr id="8" name="Group 7">
                  <a:extLst>
                    <a:ext uri="{FF2B5EF4-FFF2-40B4-BE49-F238E27FC236}">
                      <a16:creationId xmlns:a16="http://schemas.microsoft.com/office/drawing/2014/main" id="{D52A4B25-35EF-601B-330F-0D3941F3BB58}"/>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C3FE225A-BF65-A2F5-F943-037017141CE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F845C0DB-0A4D-7A18-40F2-76942F46B45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 name="Freeform 165">
                  <a:extLst>
                    <a:ext uri="{FF2B5EF4-FFF2-40B4-BE49-F238E27FC236}">
                      <a16:creationId xmlns:a16="http://schemas.microsoft.com/office/drawing/2014/main" id="{B2715BA2-41A7-086D-5CF9-2799CC209BB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 name="Freeform 161">
                <a:extLst>
                  <a:ext uri="{FF2B5EF4-FFF2-40B4-BE49-F238E27FC236}">
                    <a16:creationId xmlns:a16="http://schemas.microsoft.com/office/drawing/2014/main" id="{5D84FC94-7E0A-2624-62DB-D5498397C58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11">
                <a:extLst>
                  <a:ext uri="{FF2B5EF4-FFF2-40B4-BE49-F238E27FC236}">
                    <a16:creationId xmlns:a16="http://schemas.microsoft.com/office/drawing/2014/main" id="{EDFD20D8-8AE1-09C3-4374-61854679513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2">
              <a:extLst>
                <a:ext uri="{FF2B5EF4-FFF2-40B4-BE49-F238E27FC236}">
                  <a16:creationId xmlns:a16="http://schemas.microsoft.com/office/drawing/2014/main" id="{CB11E16D-E34E-5305-4CE0-D167A0F03C2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624056"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35" name="!!Arrow 2">
            <a:extLst>
              <a:ext uri="{FF2B5EF4-FFF2-40B4-BE49-F238E27FC236}">
                <a16:creationId xmlns:a16="http://schemas.microsoft.com/office/drawing/2014/main" id="{1191DA26-9044-971A-EC45-870B74AAC898}"/>
              </a:ext>
            </a:extLst>
          </p:cNvPr>
          <p:cNvCxnSpPr>
            <a:cxnSpLocks/>
          </p:cNvCxnSpPr>
          <p:nvPr/>
        </p:nvCxnSpPr>
        <p:spPr>
          <a:xfrm flipH="1">
            <a:off x="3568030" y="2708255"/>
            <a:ext cx="5366420" cy="0"/>
          </a:xfrm>
          <a:prstGeom prst="straightConnector1">
            <a:avLst/>
          </a:prstGeom>
          <a:ln w="25400">
            <a:solidFill>
              <a:schemeClr val="bg1">
                <a:lumMod val="95000"/>
              </a:schemeClr>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7" name="!!Req2BG">
            <a:extLst>
              <a:ext uri="{FF2B5EF4-FFF2-40B4-BE49-F238E27FC236}">
                <a16:creationId xmlns:a16="http://schemas.microsoft.com/office/drawing/2014/main" id="{C28D3F5B-30B4-EC44-0758-112C4C9CBD8D}"/>
              </a:ext>
            </a:extLst>
          </p:cNvPr>
          <p:cNvSpPr/>
          <p:nvPr/>
        </p:nvSpPr>
        <p:spPr>
          <a:xfrm>
            <a:off x="4237746" y="2428714"/>
            <a:ext cx="3570207" cy="74778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9" name="!!Req2Text">
            <a:extLst>
              <a:ext uri="{FF2B5EF4-FFF2-40B4-BE49-F238E27FC236}">
                <a16:creationId xmlns:a16="http://schemas.microsoft.com/office/drawing/2014/main" id="{912B4049-3F53-160F-1BE0-906AEB183242}"/>
              </a:ext>
            </a:extLst>
          </p:cNvPr>
          <p:cNvSpPr txBox="1"/>
          <p:nvPr/>
        </p:nvSpPr>
        <p:spPr>
          <a:xfrm>
            <a:off x="4391634" y="2468612"/>
            <a:ext cx="3416320" cy="707886"/>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New session, who dis?</a:t>
            </a:r>
          </a:p>
          <a:p>
            <a:r>
              <a:rPr lang="en-US" sz="2000" dirty="0">
                <a:latin typeface="Courier New" panose="02070309020205020404" pitchFamily="49" charset="0"/>
                <a:cs typeface="Courier New" panose="02070309020205020404" pitchFamily="49" charset="0"/>
              </a:rPr>
              <a:t>302 Redirect to FB</a:t>
            </a: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18" name="!!Arrow 1">
            <a:extLst>
              <a:ext uri="{FF2B5EF4-FFF2-40B4-BE49-F238E27FC236}">
                <a16:creationId xmlns:a16="http://schemas.microsoft.com/office/drawing/2014/main" id="{39D5C4D4-4822-6DA6-84E7-88C3378C2F8E}"/>
              </a:ext>
            </a:extLst>
          </p:cNvPr>
          <p:cNvCxnSpPr>
            <a:cxnSpLocks/>
          </p:cNvCxnSpPr>
          <p:nvPr/>
        </p:nvCxnSpPr>
        <p:spPr>
          <a:xfrm>
            <a:off x="3295650" y="2074267"/>
            <a:ext cx="5722604"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9" name="!!Req1BG">
            <a:extLst>
              <a:ext uri="{FF2B5EF4-FFF2-40B4-BE49-F238E27FC236}">
                <a16:creationId xmlns:a16="http://schemas.microsoft.com/office/drawing/2014/main" id="{C306343C-6522-6CB4-7DF8-094DEE07D4A4}"/>
              </a:ext>
            </a:extLst>
          </p:cNvPr>
          <p:cNvSpPr/>
          <p:nvPr/>
        </p:nvSpPr>
        <p:spPr>
          <a:xfrm>
            <a:off x="4237746" y="1825098"/>
            <a:ext cx="3570207" cy="414913"/>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5" name="!!Req1Text">
            <a:extLst>
              <a:ext uri="{FF2B5EF4-FFF2-40B4-BE49-F238E27FC236}">
                <a16:creationId xmlns:a16="http://schemas.microsoft.com/office/drawing/2014/main" id="{AE0906B0-B0F1-921F-55AF-27C7DD1C71D7}"/>
              </a:ext>
            </a:extLst>
          </p:cNvPr>
          <p:cNvSpPr txBox="1"/>
          <p:nvPr/>
        </p:nvSpPr>
        <p:spPr>
          <a:xfrm>
            <a:off x="4284698" y="1825099"/>
            <a:ext cx="3570206" cy="400110"/>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I want a photo card!</a:t>
            </a:r>
            <a:endParaRPr lang="en-US" sz="2000" dirty="0">
              <a:solidFill>
                <a:schemeClr val="tx1"/>
              </a:solidFill>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Tree>
    <p:extLst>
      <p:ext uri="{BB962C8B-B14F-4D97-AF65-F5344CB8AC3E}">
        <p14:creationId xmlns:p14="http://schemas.microsoft.com/office/powerpoint/2010/main" val="1399766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500"/>
                                        <p:tgtEl>
                                          <p:spTgt spid="19"/>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2" fill="hold" nodeType="clickEffect">
                                  <p:stCondLst>
                                    <p:cond delay="0"/>
                                  </p:stCondLst>
                                  <p:childTnLst>
                                    <p:set>
                                      <p:cBhvr>
                                        <p:cTn id="17" dur="1" fill="hold">
                                          <p:stCondLst>
                                            <p:cond delay="0"/>
                                          </p:stCondLst>
                                        </p:cTn>
                                        <p:tgtEl>
                                          <p:spTgt spid="35"/>
                                        </p:tgtEl>
                                        <p:attrNameLst>
                                          <p:attrName>style.visibility</p:attrName>
                                        </p:attrNameLst>
                                      </p:cBhvr>
                                      <p:to>
                                        <p:strVal val="visible"/>
                                      </p:to>
                                    </p:set>
                                    <p:animEffect transition="in" filter="wipe(right)">
                                      <p:cBhvr>
                                        <p:cTn id="18" dur="500"/>
                                        <p:tgtEl>
                                          <p:spTgt spid="3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9"/>
                                        </p:tgtEl>
                                        <p:attrNameLst>
                                          <p:attrName>style.visibility</p:attrName>
                                        </p:attrNameLst>
                                      </p:cBhvr>
                                      <p:to>
                                        <p:strVal val="visible"/>
                                      </p:to>
                                    </p:set>
                                    <p:animEffect transition="in" filter="fade">
                                      <p:cBhvr>
                                        <p:cTn id="21" dur="500"/>
                                        <p:tgtEl>
                                          <p:spTgt spid="3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7"/>
                                        </p:tgtEl>
                                        <p:attrNameLst>
                                          <p:attrName>style.visibility</p:attrName>
                                        </p:attrNameLst>
                                      </p:cBhvr>
                                      <p:to>
                                        <p:strVal val="visible"/>
                                      </p:to>
                                    </p:set>
                                    <p:animEffect transition="in" filter="fade">
                                      <p:cBhvr>
                                        <p:cTn id="24"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9" grpId="0"/>
      <p:bldP spid="19" grpId="0" animBg="1"/>
      <p:bldP spid="25" grpId="0"/>
    </p:bldLst>
  </p:timing>
</p:sld>
</file>

<file path=ppt/slides/slide12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5" name="!!FB Logo">
            <a:extLst>
              <a:ext uri="{FF2B5EF4-FFF2-40B4-BE49-F238E27FC236}">
                <a16:creationId xmlns:a16="http://schemas.microsoft.com/office/drawing/2014/main" id="{0D0165C7-EC54-85E4-6AAE-E191C6799519}"/>
              </a:ext>
            </a:extLst>
          </p:cNvPr>
          <p:cNvPicPr>
            <a:picLocks noChangeAspect="1"/>
          </p:cNvPicPr>
          <p:nvPr/>
        </p:nvPicPr>
        <p:blipFill>
          <a:blip r:embed="rId3"/>
          <a:stretch>
            <a:fillRect/>
          </a:stretch>
        </p:blipFill>
        <p:spPr>
          <a:xfrm>
            <a:off x="8989679" y="3876567"/>
            <a:ext cx="1395034" cy="1346673"/>
          </a:xfrm>
          <a:prstGeom prst="rect">
            <a:avLst/>
          </a:prstGeom>
        </p:spPr>
      </p:pic>
      <p:grpSp>
        <p:nvGrpSpPr>
          <p:cNvPr id="17" name="Group 16">
            <a:extLst>
              <a:ext uri="{FF2B5EF4-FFF2-40B4-BE49-F238E27FC236}">
                <a16:creationId xmlns:a16="http://schemas.microsoft.com/office/drawing/2014/main" id="{CFEF64E0-18C3-E367-BD25-86394A6EF8B5}"/>
              </a:ext>
            </a:extLst>
          </p:cNvPr>
          <p:cNvGrpSpPr/>
          <p:nvPr/>
        </p:nvGrpSpPr>
        <p:grpSpPr>
          <a:xfrm>
            <a:off x="8823997"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4"/>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grpSp>
        <p:nvGrpSpPr>
          <p:cNvPr id="16" name="Group 15">
            <a:extLst>
              <a:ext uri="{FF2B5EF4-FFF2-40B4-BE49-F238E27FC236}">
                <a16:creationId xmlns:a16="http://schemas.microsoft.com/office/drawing/2014/main" id="{D2224C1D-E978-A779-C968-62D80A4F160A}"/>
              </a:ext>
            </a:extLst>
          </p:cNvPr>
          <p:cNvGrpSpPr/>
          <p:nvPr/>
        </p:nvGrpSpPr>
        <p:grpSpPr>
          <a:xfrm>
            <a:off x="1603387" y="3642924"/>
            <a:ext cx="1964643" cy="1604465"/>
            <a:chOff x="3336937" y="1637575"/>
            <a:chExt cx="1964643" cy="1604465"/>
          </a:xfrm>
        </p:grpSpPr>
        <p:grpSp>
          <p:nvGrpSpPr>
            <p:cNvPr id="2" name="Group 1">
              <a:extLst>
                <a:ext uri="{FF2B5EF4-FFF2-40B4-BE49-F238E27FC236}">
                  <a16:creationId xmlns:a16="http://schemas.microsoft.com/office/drawing/2014/main" id="{B66349B8-F98E-E28C-7AEC-6AD966B8C04F}"/>
                </a:ext>
              </a:extLst>
            </p:cNvPr>
            <p:cNvGrpSpPr/>
            <p:nvPr/>
          </p:nvGrpSpPr>
          <p:grpSpPr>
            <a:xfrm>
              <a:off x="3336937" y="1637575"/>
              <a:ext cx="1014813" cy="1313715"/>
              <a:chOff x="9592919" y="3281030"/>
              <a:chExt cx="2412301" cy="3122817"/>
            </a:xfrm>
          </p:grpSpPr>
          <p:sp>
            <p:nvSpPr>
              <p:cNvPr id="3" name="Freeform 158">
                <a:extLst>
                  <a:ext uri="{FF2B5EF4-FFF2-40B4-BE49-F238E27FC236}">
                    <a16:creationId xmlns:a16="http://schemas.microsoft.com/office/drawing/2014/main" id="{AB2D73EA-2D44-7EEB-3B47-F0006F8CDD45}"/>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 name="Group 3">
                <a:extLst>
                  <a:ext uri="{FF2B5EF4-FFF2-40B4-BE49-F238E27FC236}">
                    <a16:creationId xmlns:a16="http://schemas.microsoft.com/office/drawing/2014/main" id="{999025E1-E603-F73D-4CBD-403EEB26C716}"/>
                  </a:ext>
                </a:extLst>
              </p:cNvPr>
              <p:cNvGrpSpPr/>
              <p:nvPr/>
            </p:nvGrpSpPr>
            <p:grpSpPr>
              <a:xfrm>
                <a:off x="10528695" y="4589748"/>
                <a:ext cx="560994" cy="1088627"/>
                <a:chOff x="6048941" y="4798352"/>
                <a:chExt cx="549031" cy="1349261"/>
              </a:xfrm>
            </p:grpSpPr>
            <p:grpSp>
              <p:nvGrpSpPr>
                <p:cNvPr id="8" name="Group 7">
                  <a:extLst>
                    <a:ext uri="{FF2B5EF4-FFF2-40B4-BE49-F238E27FC236}">
                      <a16:creationId xmlns:a16="http://schemas.microsoft.com/office/drawing/2014/main" id="{D52A4B25-35EF-601B-330F-0D3941F3BB58}"/>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C3FE225A-BF65-A2F5-F943-037017141CE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F845C0DB-0A4D-7A18-40F2-76942F46B45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 name="Freeform 165">
                  <a:extLst>
                    <a:ext uri="{FF2B5EF4-FFF2-40B4-BE49-F238E27FC236}">
                      <a16:creationId xmlns:a16="http://schemas.microsoft.com/office/drawing/2014/main" id="{B2715BA2-41A7-086D-5CF9-2799CC209BB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 name="Freeform 161">
                <a:extLst>
                  <a:ext uri="{FF2B5EF4-FFF2-40B4-BE49-F238E27FC236}">
                    <a16:creationId xmlns:a16="http://schemas.microsoft.com/office/drawing/2014/main" id="{5D84FC94-7E0A-2624-62DB-D5498397C58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11">
                <a:extLst>
                  <a:ext uri="{FF2B5EF4-FFF2-40B4-BE49-F238E27FC236}">
                    <a16:creationId xmlns:a16="http://schemas.microsoft.com/office/drawing/2014/main" id="{EDFD20D8-8AE1-09C3-4374-61854679513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2">
              <a:extLst>
                <a:ext uri="{FF2B5EF4-FFF2-40B4-BE49-F238E27FC236}">
                  <a16:creationId xmlns:a16="http://schemas.microsoft.com/office/drawing/2014/main" id="{CB11E16D-E34E-5305-4CE0-D167A0F03C2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57606" y="2078568"/>
              <a:ext cx="943974" cy="116347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35" name="!!Arrow 4">
            <a:extLst>
              <a:ext uri="{FF2B5EF4-FFF2-40B4-BE49-F238E27FC236}">
                <a16:creationId xmlns:a16="http://schemas.microsoft.com/office/drawing/2014/main" id="{1191DA26-9044-971A-EC45-870B74AAC898}"/>
              </a:ext>
            </a:extLst>
          </p:cNvPr>
          <p:cNvCxnSpPr>
            <a:cxnSpLocks/>
          </p:cNvCxnSpPr>
          <p:nvPr/>
        </p:nvCxnSpPr>
        <p:spPr>
          <a:xfrm flipH="1">
            <a:off x="3568030" y="4889480"/>
            <a:ext cx="5366420" cy="0"/>
          </a:xfrm>
          <a:prstGeom prst="straightConnector1">
            <a:avLst/>
          </a:prstGeom>
          <a:ln w="25400">
            <a:solidFill>
              <a:schemeClr val="bg1">
                <a:lumMod val="95000"/>
              </a:schemeClr>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7" name="!!Req4BG">
            <a:extLst>
              <a:ext uri="{FF2B5EF4-FFF2-40B4-BE49-F238E27FC236}">
                <a16:creationId xmlns:a16="http://schemas.microsoft.com/office/drawing/2014/main" id="{C28D3F5B-30B4-EC44-0758-112C4C9CBD8D}"/>
              </a:ext>
            </a:extLst>
          </p:cNvPr>
          <p:cNvSpPr/>
          <p:nvPr/>
        </p:nvSpPr>
        <p:spPr>
          <a:xfrm>
            <a:off x="4237746" y="4609939"/>
            <a:ext cx="3570207" cy="74778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9" name="!!Req4Text">
            <a:extLst>
              <a:ext uri="{FF2B5EF4-FFF2-40B4-BE49-F238E27FC236}">
                <a16:creationId xmlns:a16="http://schemas.microsoft.com/office/drawing/2014/main" id="{912B4049-3F53-160F-1BE0-906AEB183242}"/>
              </a:ext>
            </a:extLst>
          </p:cNvPr>
          <p:cNvSpPr txBox="1"/>
          <p:nvPr/>
        </p:nvSpPr>
        <p:spPr>
          <a:xfrm>
            <a:off x="4391634" y="4649837"/>
            <a:ext cx="3570208" cy="707886"/>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Hey bro, you sure?</a:t>
            </a:r>
            <a:br>
              <a:rPr lang="en-US" sz="2000" b="1" dirty="0">
                <a:latin typeface="Courier New" panose="02070309020205020404" pitchFamily="49" charset="0"/>
                <a:cs typeface="Courier New" panose="02070309020205020404" pitchFamily="49" charset="0"/>
              </a:rPr>
            </a:br>
            <a:r>
              <a:rPr lang="en-US" sz="2000" dirty="0">
                <a:latin typeface="Courier New" panose="02070309020205020404" pitchFamily="49" charset="0"/>
                <a:cs typeface="Courier New" panose="02070309020205020404" pitchFamily="49" charset="0"/>
              </a:rPr>
              <a:t>(Authorization screen)</a:t>
            </a:r>
          </a:p>
        </p:txBody>
      </p:sp>
      <p:cxnSp>
        <p:nvCxnSpPr>
          <p:cNvPr id="18" name="!!Arrow 3">
            <a:extLst>
              <a:ext uri="{FF2B5EF4-FFF2-40B4-BE49-F238E27FC236}">
                <a16:creationId xmlns:a16="http://schemas.microsoft.com/office/drawing/2014/main" id="{39D5C4D4-4822-6DA6-84E7-88C3378C2F8E}"/>
              </a:ext>
            </a:extLst>
          </p:cNvPr>
          <p:cNvCxnSpPr>
            <a:cxnSpLocks/>
          </p:cNvCxnSpPr>
          <p:nvPr/>
        </p:nvCxnSpPr>
        <p:spPr>
          <a:xfrm>
            <a:off x="3295650" y="4169767"/>
            <a:ext cx="5722604"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9" name="!!Req3BG">
            <a:extLst>
              <a:ext uri="{FF2B5EF4-FFF2-40B4-BE49-F238E27FC236}">
                <a16:creationId xmlns:a16="http://schemas.microsoft.com/office/drawing/2014/main" id="{C306343C-6522-6CB4-7DF8-094DEE07D4A4}"/>
              </a:ext>
            </a:extLst>
          </p:cNvPr>
          <p:cNvSpPr/>
          <p:nvPr/>
        </p:nvSpPr>
        <p:spPr>
          <a:xfrm>
            <a:off x="4237746" y="3120498"/>
            <a:ext cx="3570207" cy="1323439"/>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5" name="!!Req3Text">
            <a:extLst>
              <a:ext uri="{FF2B5EF4-FFF2-40B4-BE49-F238E27FC236}">
                <a16:creationId xmlns:a16="http://schemas.microsoft.com/office/drawing/2014/main" id="{AE0906B0-B0F1-921F-55AF-27C7DD1C71D7}"/>
              </a:ext>
            </a:extLst>
          </p:cNvPr>
          <p:cNvSpPr txBox="1"/>
          <p:nvPr/>
        </p:nvSpPr>
        <p:spPr>
          <a:xfrm>
            <a:off x="4282707" y="3120499"/>
            <a:ext cx="3356343" cy="1323439"/>
          </a:xfrm>
          <a:prstGeom prst="rect">
            <a:avLst/>
          </a:prstGeom>
          <a:noFill/>
        </p:spPr>
        <p:txBody>
          <a:bodyPr wrap="square" rtlCol="0">
            <a:spAutoFit/>
          </a:bodyPr>
          <a:lstStyle/>
          <a:p>
            <a:r>
              <a:rPr lang="en-US" sz="2000" b="1" dirty="0">
                <a:solidFill>
                  <a:schemeClr val="tx1"/>
                </a:solidFill>
                <a:latin typeface="Courier New" panose="02070309020205020404" pitchFamily="49" charset="0"/>
                <a:cs typeface="Courier New" panose="02070309020205020404" pitchFamily="49" charset="0"/>
              </a:rPr>
              <a:t>/</a:t>
            </a:r>
            <a:r>
              <a:rPr lang="en-US" sz="2000" b="1" dirty="0" err="1">
                <a:solidFill>
                  <a:schemeClr val="tx1"/>
                </a:solidFill>
                <a:latin typeface="Courier New" panose="02070309020205020404" pitchFamily="49" charset="0"/>
                <a:cs typeface="Courier New" panose="02070309020205020404" pitchFamily="49" charset="0"/>
              </a:rPr>
              <a:t>oauth</a:t>
            </a:r>
            <a:r>
              <a:rPr lang="en-US" sz="2000" b="1" dirty="0">
                <a:solidFill>
                  <a:schemeClr val="tx1"/>
                </a:solidFill>
                <a:latin typeface="Courier New" panose="02070309020205020404" pitchFamily="49" charset="0"/>
                <a:cs typeface="Courier New" panose="02070309020205020404" pitchFamily="49" charset="0"/>
              </a:rPr>
              <a:t>/authorize</a:t>
            </a:r>
          </a:p>
          <a:p>
            <a:r>
              <a:rPr lang="en-US" sz="2000" b="1" dirty="0">
                <a:latin typeface="Courier New" panose="02070309020205020404" pitchFamily="49" charset="0"/>
                <a:cs typeface="Courier New" panose="02070309020205020404" pitchFamily="49" charset="0"/>
              </a:rPr>
              <a:t>   </a:t>
            </a:r>
            <a:r>
              <a:rPr lang="en-US" sz="2000" dirty="0">
                <a:solidFill>
                  <a:schemeClr val="tx1"/>
                </a:solidFill>
                <a:latin typeface="Courier New" panose="02070309020205020404" pitchFamily="49" charset="0"/>
                <a:cs typeface="Courier New" panose="02070309020205020404" pitchFamily="49" charset="0"/>
              </a:rPr>
              <a:t>?client=</a:t>
            </a:r>
            <a:r>
              <a:rPr lang="en-US" sz="2000" b="1" dirty="0">
                <a:solidFill>
                  <a:schemeClr val="tx1"/>
                </a:solidFill>
                <a:latin typeface="Courier New" panose="02070309020205020404" pitchFamily="49" charset="0"/>
                <a:cs typeface="Courier New" panose="02070309020205020404" pitchFamily="49" charset="0"/>
              </a:rPr>
              <a:t>TTF</a:t>
            </a:r>
          </a:p>
          <a:p>
            <a:r>
              <a:rPr lang="en-US" sz="2000" b="1" dirty="0">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&amp;scope=</a:t>
            </a:r>
            <a:r>
              <a:rPr lang="en-US" sz="2000" b="1" dirty="0" err="1">
                <a:latin typeface="Courier New" panose="02070309020205020404" pitchFamily="49" charset="0"/>
                <a:cs typeface="Courier New" panose="02070309020205020404" pitchFamily="49" charset="0"/>
              </a:rPr>
              <a:t>view_pics</a:t>
            </a:r>
            <a:endParaRPr lang="en-US" sz="2000" b="1" dirty="0">
              <a:latin typeface="Courier New" panose="02070309020205020404" pitchFamily="49" charset="0"/>
              <a:cs typeface="Courier New" panose="02070309020205020404" pitchFamily="49" charset="0"/>
            </a:endParaRPr>
          </a:p>
          <a:p>
            <a:r>
              <a:rPr lang="en-US" sz="2000" dirty="0">
                <a:latin typeface="Courier New" panose="02070309020205020404" pitchFamily="49" charset="0"/>
                <a:cs typeface="Courier New" panose="02070309020205020404" pitchFamily="49" charset="0"/>
              </a:rPr>
              <a:t>   &amp;redirect=</a:t>
            </a:r>
            <a:r>
              <a:rPr lang="en-US" sz="2000" b="1" dirty="0">
                <a:latin typeface="Courier New" panose="02070309020205020404" pitchFamily="49" charset="0"/>
                <a:cs typeface="Courier New" panose="02070309020205020404" pitchFamily="49" charset="0"/>
              </a:rPr>
              <a:t>&lt;</a:t>
            </a:r>
            <a:r>
              <a:rPr lang="en-US" sz="2000" b="1" dirty="0" err="1">
                <a:latin typeface="Courier New" panose="02070309020205020404" pitchFamily="49" charset="0"/>
                <a:cs typeface="Courier New" panose="02070309020205020404" pitchFamily="49" charset="0"/>
              </a:rPr>
              <a:t>url</a:t>
            </a:r>
            <a:r>
              <a:rPr lang="en-US" sz="2000" b="1" dirty="0">
                <a:latin typeface="Courier New" panose="02070309020205020404" pitchFamily="49" charset="0"/>
                <a:cs typeface="Courier New" panose="02070309020205020404" pitchFamily="49" charset="0"/>
              </a:rPr>
              <a:t>&gt;</a:t>
            </a:r>
            <a:endParaRPr lang="en-US" sz="2000" b="1" dirty="0">
              <a:solidFill>
                <a:schemeClr val="tx1"/>
              </a:solidFill>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cxnSp>
        <p:nvCxnSpPr>
          <p:cNvPr id="21" name="!!Arrow 3">
            <a:extLst>
              <a:ext uri="{FF2B5EF4-FFF2-40B4-BE49-F238E27FC236}">
                <a16:creationId xmlns:a16="http://schemas.microsoft.com/office/drawing/2014/main" id="{150A2775-0EA4-2290-A496-8AA8A9E1707D}"/>
              </a:ext>
            </a:extLst>
          </p:cNvPr>
          <p:cNvCxnSpPr>
            <a:cxnSpLocks/>
          </p:cNvCxnSpPr>
          <p:nvPr/>
        </p:nvCxnSpPr>
        <p:spPr>
          <a:xfrm>
            <a:off x="3250689" y="5822189"/>
            <a:ext cx="5722604"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2" name="!!Req3BG">
            <a:extLst>
              <a:ext uri="{FF2B5EF4-FFF2-40B4-BE49-F238E27FC236}">
                <a16:creationId xmlns:a16="http://schemas.microsoft.com/office/drawing/2014/main" id="{6299AA0D-DB52-962D-AADE-D264275A180E}"/>
              </a:ext>
            </a:extLst>
          </p:cNvPr>
          <p:cNvSpPr/>
          <p:nvPr/>
        </p:nvSpPr>
        <p:spPr>
          <a:xfrm>
            <a:off x="4192785" y="5515871"/>
            <a:ext cx="3570207" cy="74778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3" name="!!Req3Text">
            <a:extLst>
              <a:ext uri="{FF2B5EF4-FFF2-40B4-BE49-F238E27FC236}">
                <a16:creationId xmlns:a16="http://schemas.microsoft.com/office/drawing/2014/main" id="{148D3E19-CAF0-A350-9449-B2D2BED763BC}"/>
              </a:ext>
            </a:extLst>
          </p:cNvPr>
          <p:cNvSpPr txBox="1"/>
          <p:nvPr/>
        </p:nvSpPr>
        <p:spPr>
          <a:xfrm>
            <a:off x="4237746" y="5515871"/>
            <a:ext cx="3356343" cy="707886"/>
          </a:xfrm>
          <a:prstGeom prst="rect">
            <a:avLst/>
          </a:prstGeom>
          <a:noFill/>
        </p:spPr>
        <p:txBody>
          <a:bodyPr wrap="square" rtlCol="0">
            <a:spAutoFit/>
          </a:bodyPr>
          <a:lstStyle/>
          <a:p>
            <a:r>
              <a:rPr lang="en-US" sz="2000" b="1" dirty="0">
                <a:solidFill>
                  <a:schemeClr val="tx1"/>
                </a:solidFill>
                <a:latin typeface="Courier New" panose="02070309020205020404" pitchFamily="49" charset="0"/>
                <a:cs typeface="Courier New" panose="02070309020205020404" pitchFamily="49" charset="0"/>
              </a:rPr>
              <a:t>Sure thing. They're trustworthy!</a:t>
            </a:r>
          </a:p>
        </p:txBody>
      </p:sp>
      <p:sp>
        <p:nvSpPr>
          <p:cNvPr id="24" name="Rectangle: Rounded Corners 23">
            <a:extLst>
              <a:ext uri="{FF2B5EF4-FFF2-40B4-BE49-F238E27FC236}">
                <a16:creationId xmlns:a16="http://schemas.microsoft.com/office/drawing/2014/main" id="{A9447F8E-5B51-DF85-5C32-F6B99FAB84DC}"/>
              </a:ext>
            </a:extLst>
          </p:cNvPr>
          <p:cNvSpPr/>
          <p:nvPr/>
        </p:nvSpPr>
        <p:spPr>
          <a:xfrm>
            <a:off x="4676775" y="3495674"/>
            <a:ext cx="2724150" cy="88031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23337391"/>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500"/>
                                        <p:tgtEl>
                                          <p:spTgt spid="19"/>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fade">
                                      <p:cBhvr>
                                        <p:cTn id="17" dur="500"/>
                                        <p:tgtEl>
                                          <p:spTgt spid="2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nodeType="clickEffect">
                                  <p:stCondLst>
                                    <p:cond delay="0"/>
                                  </p:stCondLst>
                                  <p:childTnLst>
                                    <p:set>
                                      <p:cBhvr>
                                        <p:cTn id="21" dur="1" fill="hold">
                                          <p:stCondLst>
                                            <p:cond delay="0"/>
                                          </p:stCondLst>
                                        </p:cTn>
                                        <p:tgtEl>
                                          <p:spTgt spid="35"/>
                                        </p:tgtEl>
                                        <p:attrNameLst>
                                          <p:attrName>style.visibility</p:attrName>
                                        </p:attrNameLst>
                                      </p:cBhvr>
                                      <p:to>
                                        <p:strVal val="visible"/>
                                      </p:to>
                                    </p:set>
                                    <p:animEffect transition="in" filter="wipe(right)">
                                      <p:cBhvr>
                                        <p:cTn id="22" dur="500"/>
                                        <p:tgtEl>
                                          <p:spTgt spid="35"/>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9"/>
                                        </p:tgtEl>
                                        <p:attrNameLst>
                                          <p:attrName>style.visibility</p:attrName>
                                        </p:attrNameLst>
                                      </p:cBhvr>
                                      <p:to>
                                        <p:strVal val="visible"/>
                                      </p:to>
                                    </p:set>
                                    <p:animEffect transition="in" filter="fade">
                                      <p:cBhvr>
                                        <p:cTn id="25" dur="500"/>
                                        <p:tgtEl>
                                          <p:spTgt spid="3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7"/>
                                        </p:tgtEl>
                                        <p:attrNameLst>
                                          <p:attrName>style.visibility</p:attrName>
                                        </p:attrNameLst>
                                      </p:cBhvr>
                                      <p:to>
                                        <p:strVal val="visible"/>
                                      </p:to>
                                    </p:set>
                                    <p:animEffect transition="in" filter="fade">
                                      <p:cBhvr>
                                        <p:cTn id="28" dur="500"/>
                                        <p:tgtEl>
                                          <p:spTgt spid="37"/>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21"/>
                                        </p:tgtEl>
                                        <p:attrNameLst>
                                          <p:attrName>style.visibility</p:attrName>
                                        </p:attrNameLst>
                                      </p:cBhvr>
                                      <p:to>
                                        <p:strVal val="visible"/>
                                      </p:to>
                                    </p:set>
                                    <p:animEffect transition="in" filter="wipe(left)">
                                      <p:cBhvr>
                                        <p:cTn id="33" dur="500"/>
                                        <p:tgtEl>
                                          <p:spTgt spid="21"/>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2"/>
                                        </p:tgtEl>
                                        <p:attrNameLst>
                                          <p:attrName>style.visibility</p:attrName>
                                        </p:attrNameLst>
                                      </p:cBhvr>
                                      <p:to>
                                        <p:strVal val="visible"/>
                                      </p:to>
                                    </p:set>
                                    <p:animEffect transition="in" filter="fade">
                                      <p:cBhvr>
                                        <p:cTn id="36" dur="500"/>
                                        <p:tgtEl>
                                          <p:spTgt spid="22"/>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3"/>
                                        </p:tgtEl>
                                        <p:attrNameLst>
                                          <p:attrName>style.visibility</p:attrName>
                                        </p:attrNameLst>
                                      </p:cBhvr>
                                      <p:to>
                                        <p:strVal val="visible"/>
                                      </p:to>
                                    </p:set>
                                    <p:animEffect transition="in" filter="fade">
                                      <p:cBhvr>
                                        <p:cTn id="39"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9" grpId="0"/>
      <p:bldP spid="19" grpId="0" animBg="1"/>
      <p:bldP spid="25" grpId="0"/>
      <p:bldP spid="22" grpId="0" animBg="1"/>
      <p:bldP spid="23" grpId="0"/>
      <p:bldP spid="24" grpId="0" animBg="1"/>
    </p:bldLst>
  </p:timing>
</p:sld>
</file>

<file path=ppt/slides/slide12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5" name="!!FB Logo">
            <a:extLst>
              <a:ext uri="{FF2B5EF4-FFF2-40B4-BE49-F238E27FC236}">
                <a16:creationId xmlns:a16="http://schemas.microsoft.com/office/drawing/2014/main" id="{0D0165C7-EC54-85E4-6AAE-E191C6799519}"/>
              </a:ext>
            </a:extLst>
          </p:cNvPr>
          <p:cNvPicPr>
            <a:picLocks noChangeAspect="1"/>
          </p:cNvPicPr>
          <p:nvPr/>
        </p:nvPicPr>
        <p:blipFill>
          <a:blip r:embed="rId3"/>
          <a:stretch>
            <a:fillRect/>
          </a:stretch>
        </p:blipFill>
        <p:spPr>
          <a:xfrm>
            <a:off x="8989679" y="3876567"/>
            <a:ext cx="1395034" cy="1346673"/>
          </a:xfrm>
          <a:prstGeom prst="rect">
            <a:avLst/>
          </a:prstGeom>
        </p:spPr>
      </p:pic>
      <p:grpSp>
        <p:nvGrpSpPr>
          <p:cNvPr id="17" name="Group 16">
            <a:extLst>
              <a:ext uri="{FF2B5EF4-FFF2-40B4-BE49-F238E27FC236}">
                <a16:creationId xmlns:a16="http://schemas.microsoft.com/office/drawing/2014/main" id="{CFEF64E0-18C3-E367-BD25-86394A6EF8B5}"/>
              </a:ext>
            </a:extLst>
          </p:cNvPr>
          <p:cNvGrpSpPr/>
          <p:nvPr/>
        </p:nvGrpSpPr>
        <p:grpSpPr>
          <a:xfrm>
            <a:off x="8823997"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4"/>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grpSp>
        <p:nvGrpSpPr>
          <p:cNvPr id="16" name="Group 15">
            <a:extLst>
              <a:ext uri="{FF2B5EF4-FFF2-40B4-BE49-F238E27FC236}">
                <a16:creationId xmlns:a16="http://schemas.microsoft.com/office/drawing/2014/main" id="{D2224C1D-E978-A779-C968-62D80A4F160A}"/>
              </a:ext>
            </a:extLst>
          </p:cNvPr>
          <p:cNvGrpSpPr/>
          <p:nvPr/>
        </p:nvGrpSpPr>
        <p:grpSpPr>
          <a:xfrm>
            <a:off x="1603387" y="3642924"/>
            <a:ext cx="1964643" cy="1604465"/>
            <a:chOff x="3336937" y="1637575"/>
            <a:chExt cx="1964643" cy="1604465"/>
          </a:xfrm>
        </p:grpSpPr>
        <p:grpSp>
          <p:nvGrpSpPr>
            <p:cNvPr id="2" name="Group 1">
              <a:extLst>
                <a:ext uri="{FF2B5EF4-FFF2-40B4-BE49-F238E27FC236}">
                  <a16:creationId xmlns:a16="http://schemas.microsoft.com/office/drawing/2014/main" id="{B66349B8-F98E-E28C-7AEC-6AD966B8C04F}"/>
                </a:ext>
              </a:extLst>
            </p:cNvPr>
            <p:cNvGrpSpPr/>
            <p:nvPr/>
          </p:nvGrpSpPr>
          <p:grpSpPr>
            <a:xfrm>
              <a:off x="3336937" y="1637575"/>
              <a:ext cx="1014813" cy="1313715"/>
              <a:chOff x="9592919" y="3281030"/>
              <a:chExt cx="2412301" cy="3122817"/>
            </a:xfrm>
          </p:grpSpPr>
          <p:sp>
            <p:nvSpPr>
              <p:cNvPr id="3" name="Freeform 158">
                <a:extLst>
                  <a:ext uri="{FF2B5EF4-FFF2-40B4-BE49-F238E27FC236}">
                    <a16:creationId xmlns:a16="http://schemas.microsoft.com/office/drawing/2014/main" id="{AB2D73EA-2D44-7EEB-3B47-F0006F8CDD45}"/>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 name="Group 3">
                <a:extLst>
                  <a:ext uri="{FF2B5EF4-FFF2-40B4-BE49-F238E27FC236}">
                    <a16:creationId xmlns:a16="http://schemas.microsoft.com/office/drawing/2014/main" id="{999025E1-E603-F73D-4CBD-403EEB26C716}"/>
                  </a:ext>
                </a:extLst>
              </p:cNvPr>
              <p:cNvGrpSpPr/>
              <p:nvPr/>
            </p:nvGrpSpPr>
            <p:grpSpPr>
              <a:xfrm>
                <a:off x="10528695" y="4589748"/>
                <a:ext cx="560994" cy="1088627"/>
                <a:chOff x="6048941" y="4798352"/>
                <a:chExt cx="549031" cy="1349261"/>
              </a:xfrm>
            </p:grpSpPr>
            <p:grpSp>
              <p:nvGrpSpPr>
                <p:cNvPr id="8" name="Group 7">
                  <a:extLst>
                    <a:ext uri="{FF2B5EF4-FFF2-40B4-BE49-F238E27FC236}">
                      <a16:creationId xmlns:a16="http://schemas.microsoft.com/office/drawing/2014/main" id="{D52A4B25-35EF-601B-330F-0D3941F3BB58}"/>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C3FE225A-BF65-A2F5-F943-037017141CE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F845C0DB-0A4D-7A18-40F2-76942F46B45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 name="Freeform 165">
                  <a:extLst>
                    <a:ext uri="{FF2B5EF4-FFF2-40B4-BE49-F238E27FC236}">
                      <a16:creationId xmlns:a16="http://schemas.microsoft.com/office/drawing/2014/main" id="{B2715BA2-41A7-086D-5CF9-2799CC209BB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 name="Freeform 161">
                <a:extLst>
                  <a:ext uri="{FF2B5EF4-FFF2-40B4-BE49-F238E27FC236}">
                    <a16:creationId xmlns:a16="http://schemas.microsoft.com/office/drawing/2014/main" id="{5D84FC94-7E0A-2624-62DB-D5498397C58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11">
                <a:extLst>
                  <a:ext uri="{FF2B5EF4-FFF2-40B4-BE49-F238E27FC236}">
                    <a16:creationId xmlns:a16="http://schemas.microsoft.com/office/drawing/2014/main" id="{EDFD20D8-8AE1-09C3-4374-61854679513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2">
              <a:extLst>
                <a:ext uri="{FF2B5EF4-FFF2-40B4-BE49-F238E27FC236}">
                  <a16:creationId xmlns:a16="http://schemas.microsoft.com/office/drawing/2014/main" id="{CB11E16D-E34E-5305-4CE0-D167A0F03C2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57606" y="2078568"/>
              <a:ext cx="943974" cy="116347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26" name="!!Arrow 5">
            <a:extLst>
              <a:ext uri="{FF2B5EF4-FFF2-40B4-BE49-F238E27FC236}">
                <a16:creationId xmlns:a16="http://schemas.microsoft.com/office/drawing/2014/main" id="{C152141C-6313-D229-62C3-C30EBEAE7AC9}"/>
              </a:ext>
            </a:extLst>
          </p:cNvPr>
          <p:cNvCxnSpPr>
            <a:cxnSpLocks/>
          </p:cNvCxnSpPr>
          <p:nvPr/>
        </p:nvCxnSpPr>
        <p:spPr>
          <a:xfrm flipH="1">
            <a:off x="3568030" y="4460855"/>
            <a:ext cx="5366420" cy="0"/>
          </a:xfrm>
          <a:prstGeom prst="straightConnector1">
            <a:avLst/>
          </a:prstGeom>
          <a:ln w="25400">
            <a:solidFill>
              <a:schemeClr val="bg1">
                <a:lumMod val="95000"/>
              </a:schemeClr>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7" name="!!Req5BG">
            <a:extLst>
              <a:ext uri="{FF2B5EF4-FFF2-40B4-BE49-F238E27FC236}">
                <a16:creationId xmlns:a16="http://schemas.microsoft.com/office/drawing/2014/main" id="{A114E2F8-3BBA-31E3-196B-71C05B284403}"/>
              </a:ext>
            </a:extLst>
          </p:cNvPr>
          <p:cNvSpPr/>
          <p:nvPr/>
        </p:nvSpPr>
        <p:spPr>
          <a:xfrm>
            <a:off x="4237746" y="4181313"/>
            <a:ext cx="3570207" cy="106607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8" name="!!Req5Text">
            <a:extLst>
              <a:ext uri="{FF2B5EF4-FFF2-40B4-BE49-F238E27FC236}">
                <a16:creationId xmlns:a16="http://schemas.microsoft.com/office/drawing/2014/main" id="{D0872632-92A6-81DA-E5C2-F7A02FCC0F88}"/>
              </a:ext>
            </a:extLst>
          </p:cNvPr>
          <p:cNvSpPr txBox="1"/>
          <p:nvPr/>
        </p:nvSpPr>
        <p:spPr>
          <a:xfrm>
            <a:off x="4391634" y="4221212"/>
            <a:ext cx="2646878" cy="1015663"/>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Okie </a:t>
            </a:r>
            <a:r>
              <a:rPr lang="en-US" sz="2000" b="1" dirty="0" err="1">
                <a:latin typeface="Courier New" panose="02070309020205020404" pitchFamily="49" charset="0"/>
                <a:cs typeface="Courier New" panose="02070309020205020404" pitchFamily="49" charset="0"/>
              </a:rPr>
              <a:t>dokie</a:t>
            </a:r>
            <a:r>
              <a:rPr lang="en-US" sz="2000" b="1" dirty="0">
                <a:latin typeface="Courier New" panose="02070309020205020404" pitchFamily="49" charset="0"/>
                <a:cs typeface="Courier New" panose="02070309020205020404" pitchFamily="49" charset="0"/>
              </a:rPr>
              <a:t>!</a:t>
            </a:r>
          </a:p>
          <a:p>
            <a:r>
              <a:rPr lang="en-US" sz="2000" dirty="0">
                <a:latin typeface="Courier New" panose="02070309020205020404" pitchFamily="49" charset="0"/>
                <a:cs typeface="Courier New" panose="02070309020205020404" pitchFamily="49" charset="0"/>
              </a:rPr>
              <a:t>302 redirect to </a:t>
            </a:r>
          </a:p>
          <a:p>
            <a:r>
              <a:rPr lang="en-US" sz="2000" b="1" dirty="0">
                <a:latin typeface="Courier New" panose="02070309020205020404" pitchFamily="49" charset="0"/>
                <a:cs typeface="Courier New" panose="02070309020205020404" pitchFamily="49" charset="0"/>
              </a:rPr>
              <a:t>&lt;</a:t>
            </a:r>
            <a:r>
              <a:rPr lang="en-US" sz="2000" b="1" dirty="0" err="1">
                <a:latin typeface="Courier New" panose="02070309020205020404" pitchFamily="49" charset="0"/>
                <a:cs typeface="Courier New" panose="02070309020205020404" pitchFamily="49" charset="0"/>
              </a:rPr>
              <a:t>url</a:t>
            </a:r>
            <a:r>
              <a:rPr lang="en-US" sz="2000" b="1" dirty="0">
                <a:latin typeface="Courier New" panose="02070309020205020404" pitchFamily="49" charset="0"/>
                <a:cs typeface="Courier New" panose="02070309020205020404" pitchFamily="49" charset="0"/>
              </a:rPr>
              <a:t>&gt;+</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
        <p:nvSpPr>
          <p:cNvPr id="29" name="!!AccessToken">
            <a:extLst>
              <a:ext uri="{FF2B5EF4-FFF2-40B4-BE49-F238E27FC236}">
                <a16:creationId xmlns:a16="http://schemas.microsoft.com/office/drawing/2014/main" id="{498AAD2B-FD8B-2DD1-A8A5-09063BF96B8C}"/>
              </a:ext>
            </a:extLst>
          </p:cNvPr>
          <p:cNvSpPr txBox="1"/>
          <p:nvPr/>
        </p:nvSpPr>
        <p:spPr>
          <a:xfrm>
            <a:off x="5315558" y="4806368"/>
            <a:ext cx="2339102"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dirty="0" err="1">
                <a:solidFill>
                  <a:srgbClr val="F237E0"/>
                </a:solidFill>
                <a:latin typeface="Courier New" panose="02070309020205020404" pitchFamily="49" charset="0"/>
                <a:cs typeface="Courier New" panose="02070309020205020404" pitchFamily="49" charset="0"/>
              </a:rPr>
              <a:t>access_token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8376261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right)">
                                      <p:cBhvr>
                                        <p:cTn id="7" dur="500"/>
                                        <p:tgtEl>
                                          <p:spTgt spid="2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fade">
                                      <p:cBhvr>
                                        <p:cTn id="10" dur="500"/>
                                        <p:tgtEl>
                                          <p:spTgt spid="2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fade">
                                      <p:cBhvr>
                                        <p:cTn id="13" dur="500"/>
                                        <p:tgtEl>
                                          <p:spTgt spid="2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9"/>
                                        </p:tgtEl>
                                        <p:attrNameLst>
                                          <p:attrName>style.visibility</p:attrName>
                                        </p:attrNameLst>
                                      </p:cBhvr>
                                      <p:to>
                                        <p:strVal val="visible"/>
                                      </p:to>
                                    </p:set>
                                    <p:animEffect transition="in" filter="fade">
                                      <p:cBhvr>
                                        <p:cTn id="16"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p:bldP spid="29" grpId="0"/>
    </p:bldLst>
  </p:timing>
</p:sld>
</file>

<file path=ppt/slides/slide12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5" name="!!FB Logo">
            <a:extLst>
              <a:ext uri="{FF2B5EF4-FFF2-40B4-BE49-F238E27FC236}">
                <a16:creationId xmlns:a16="http://schemas.microsoft.com/office/drawing/2014/main" id="{0D0165C7-EC54-85E4-6AAE-E191C6799519}"/>
              </a:ext>
            </a:extLst>
          </p:cNvPr>
          <p:cNvPicPr>
            <a:picLocks noChangeAspect="1"/>
          </p:cNvPicPr>
          <p:nvPr/>
        </p:nvPicPr>
        <p:blipFill>
          <a:blip r:embed="rId3"/>
          <a:stretch>
            <a:fillRect/>
          </a:stretch>
        </p:blipFill>
        <p:spPr>
          <a:xfrm>
            <a:off x="8989679" y="3876567"/>
            <a:ext cx="1395034" cy="1346673"/>
          </a:xfrm>
          <a:prstGeom prst="rect">
            <a:avLst/>
          </a:prstGeom>
        </p:spPr>
      </p:pic>
      <p:grpSp>
        <p:nvGrpSpPr>
          <p:cNvPr id="17" name="Group 16">
            <a:extLst>
              <a:ext uri="{FF2B5EF4-FFF2-40B4-BE49-F238E27FC236}">
                <a16:creationId xmlns:a16="http://schemas.microsoft.com/office/drawing/2014/main" id="{CFEF64E0-18C3-E367-BD25-86394A6EF8B5}"/>
              </a:ext>
            </a:extLst>
          </p:cNvPr>
          <p:cNvGrpSpPr/>
          <p:nvPr/>
        </p:nvGrpSpPr>
        <p:grpSpPr>
          <a:xfrm>
            <a:off x="8823997"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4"/>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grpSp>
        <p:nvGrpSpPr>
          <p:cNvPr id="16" name="Group 15">
            <a:extLst>
              <a:ext uri="{FF2B5EF4-FFF2-40B4-BE49-F238E27FC236}">
                <a16:creationId xmlns:a16="http://schemas.microsoft.com/office/drawing/2014/main" id="{D2224C1D-E978-A779-C968-62D80A4F160A}"/>
              </a:ext>
            </a:extLst>
          </p:cNvPr>
          <p:cNvGrpSpPr/>
          <p:nvPr/>
        </p:nvGrpSpPr>
        <p:grpSpPr>
          <a:xfrm>
            <a:off x="1603387" y="1718874"/>
            <a:ext cx="1964643" cy="1604465"/>
            <a:chOff x="3336937" y="1637575"/>
            <a:chExt cx="1964643" cy="1604465"/>
          </a:xfrm>
        </p:grpSpPr>
        <p:grpSp>
          <p:nvGrpSpPr>
            <p:cNvPr id="2" name="Group 1">
              <a:extLst>
                <a:ext uri="{FF2B5EF4-FFF2-40B4-BE49-F238E27FC236}">
                  <a16:creationId xmlns:a16="http://schemas.microsoft.com/office/drawing/2014/main" id="{B66349B8-F98E-E28C-7AEC-6AD966B8C04F}"/>
                </a:ext>
              </a:extLst>
            </p:cNvPr>
            <p:cNvGrpSpPr/>
            <p:nvPr/>
          </p:nvGrpSpPr>
          <p:grpSpPr>
            <a:xfrm>
              <a:off x="3336937" y="1637575"/>
              <a:ext cx="1014813" cy="1313715"/>
              <a:chOff x="9592919" y="3281030"/>
              <a:chExt cx="2412301" cy="3122817"/>
            </a:xfrm>
          </p:grpSpPr>
          <p:sp>
            <p:nvSpPr>
              <p:cNvPr id="3" name="Freeform 158">
                <a:extLst>
                  <a:ext uri="{FF2B5EF4-FFF2-40B4-BE49-F238E27FC236}">
                    <a16:creationId xmlns:a16="http://schemas.microsoft.com/office/drawing/2014/main" id="{AB2D73EA-2D44-7EEB-3B47-F0006F8CDD45}"/>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 name="Group 3">
                <a:extLst>
                  <a:ext uri="{FF2B5EF4-FFF2-40B4-BE49-F238E27FC236}">
                    <a16:creationId xmlns:a16="http://schemas.microsoft.com/office/drawing/2014/main" id="{999025E1-E603-F73D-4CBD-403EEB26C716}"/>
                  </a:ext>
                </a:extLst>
              </p:cNvPr>
              <p:cNvGrpSpPr/>
              <p:nvPr/>
            </p:nvGrpSpPr>
            <p:grpSpPr>
              <a:xfrm>
                <a:off x="10528695" y="4589748"/>
                <a:ext cx="560994" cy="1088627"/>
                <a:chOff x="6048941" y="4798352"/>
                <a:chExt cx="549031" cy="1349261"/>
              </a:xfrm>
            </p:grpSpPr>
            <p:grpSp>
              <p:nvGrpSpPr>
                <p:cNvPr id="8" name="Group 7">
                  <a:extLst>
                    <a:ext uri="{FF2B5EF4-FFF2-40B4-BE49-F238E27FC236}">
                      <a16:creationId xmlns:a16="http://schemas.microsoft.com/office/drawing/2014/main" id="{D52A4B25-35EF-601B-330F-0D3941F3BB58}"/>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C3FE225A-BF65-A2F5-F943-037017141CE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F845C0DB-0A4D-7A18-40F2-76942F46B45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 name="Freeform 165">
                  <a:extLst>
                    <a:ext uri="{FF2B5EF4-FFF2-40B4-BE49-F238E27FC236}">
                      <a16:creationId xmlns:a16="http://schemas.microsoft.com/office/drawing/2014/main" id="{B2715BA2-41A7-086D-5CF9-2799CC209BB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 name="Freeform 161">
                <a:extLst>
                  <a:ext uri="{FF2B5EF4-FFF2-40B4-BE49-F238E27FC236}">
                    <a16:creationId xmlns:a16="http://schemas.microsoft.com/office/drawing/2014/main" id="{5D84FC94-7E0A-2624-62DB-D5498397C58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11">
                <a:extLst>
                  <a:ext uri="{FF2B5EF4-FFF2-40B4-BE49-F238E27FC236}">
                    <a16:creationId xmlns:a16="http://schemas.microsoft.com/office/drawing/2014/main" id="{EDFD20D8-8AE1-09C3-4374-61854679513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2">
              <a:extLst>
                <a:ext uri="{FF2B5EF4-FFF2-40B4-BE49-F238E27FC236}">
                  <a16:creationId xmlns:a16="http://schemas.microsoft.com/office/drawing/2014/main" id="{CB11E16D-E34E-5305-4CE0-D167A0F03C2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57606" y="2078568"/>
              <a:ext cx="943974" cy="116347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8" name="!!Arrow 2">
            <a:extLst>
              <a:ext uri="{FF2B5EF4-FFF2-40B4-BE49-F238E27FC236}">
                <a16:creationId xmlns:a16="http://schemas.microsoft.com/office/drawing/2014/main" id="{B1441100-BE0E-ADD5-0A6A-F7A44E9089BB}"/>
              </a:ext>
            </a:extLst>
          </p:cNvPr>
          <p:cNvCxnSpPr>
            <a:cxnSpLocks/>
          </p:cNvCxnSpPr>
          <p:nvPr/>
        </p:nvCxnSpPr>
        <p:spPr>
          <a:xfrm flipH="1">
            <a:off x="3568030" y="3003530"/>
            <a:ext cx="5366420" cy="0"/>
          </a:xfrm>
          <a:prstGeom prst="straightConnector1">
            <a:avLst/>
          </a:prstGeom>
          <a:ln w="25400">
            <a:solidFill>
              <a:schemeClr val="bg1">
                <a:lumMod val="95000"/>
              </a:schemeClr>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9" name="!!Req2BG">
            <a:extLst>
              <a:ext uri="{FF2B5EF4-FFF2-40B4-BE49-F238E27FC236}">
                <a16:creationId xmlns:a16="http://schemas.microsoft.com/office/drawing/2014/main" id="{10B06943-BC7F-EF45-70D2-9040B9540F1B}"/>
              </a:ext>
            </a:extLst>
          </p:cNvPr>
          <p:cNvSpPr/>
          <p:nvPr/>
        </p:nvSpPr>
        <p:spPr>
          <a:xfrm>
            <a:off x="4237746" y="2723989"/>
            <a:ext cx="3570207" cy="74778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1" name="!!Req2Text">
            <a:extLst>
              <a:ext uri="{FF2B5EF4-FFF2-40B4-BE49-F238E27FC236}">
                <a16:creationId xmlns:a16="http://schemas.microsoft.com/office/drawing/2014/main" id="{3CBDEE77-D9CC-4FC4-33BF-D8A369E4ED4F}"/>
              </a:ext>
            </a:extLst>
          </p:cNvPr>
          <p:cNvSpPr txBox="1"/>
          <p:nvPr/>
        </p:nvSpPr>
        <p:spPr>
          <a:xfrm>
            <a:off x="4391634" y="2763887"/>
            <a:ext cx="2646878" cy="707886"/>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Cool, cool, cool</a:t>
            </a:r>
          </a:p>
          <a:p>
            <a:r>
              <a:rPr lang="en-US" sz="2000" dirty="0">
                <a:latin typeface="Courier New" panose="02070309020205020404" pitchFamily="49" charset="0"/>
                <a:cs typeface="Courier New" panose="02070309020205020404" pitchFamily="49" charset="0"/>
              </a:rPr>
              <a:t>/index.html</a:t>
            </a: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22" name="!!Arrow 1">
            <a:extLst>
              <a:ext uri="{FF2B5EF4-FFF2-40B4-BE49-F238E27FC236}">
                <a16:creationId xmlns:a16="http://schemas.microsoft.com/office/drawing/2014/main" id="{E7FB7AAF-8E15-EFFC-826C-3B0E45B05939}"/>
              </a:ext>
            </a:extLst>
          </p:cNvPr>
          <p:cNvCxnSpPr>
            <a:cxnSpLocks/>
          </p:cNvCxnSpPr>
          <p:nvPr/>
        </p:nvCxnSpPr>
        <p:spPr>
          <a:xfrm>
            <a:off x="3295650" y="2074267"/>
            <a:ext cx="5722604"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3" name="!!Req5BG">
            <a:extLst>
              <a:ext uri="{FF2B5EF4-FFF2-40B4-BE49-F238E27FC236}">
                <a16:creationId xmlns:a16="http://schemas.microsoft.com/office/drawing/2014/main" id="{57D58FB9-CF59-49F7-268B-552B2630A051}"/>
              </a:ext>
            </a:extLst>
          </p:cNvPr>
          <p:cNvSpPr/>
          <p:nvPr/>
        </p:nvSpPr>
        <p:spPr>
          <a:xfrm>
            <a:off x="4237746" y="1825098"/>
            <a:ext cx="3570207"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4" name="!!Req5Text">
            <a:extLst>
              <a:ext uri="{FF2B5EF4-FFF2-40B4-BE49-F238E27FC236}">
                <a16:creationId xmlns:a16="http://schemas.microsoft.com/office/drawing/2014/main" id="{061EC32E-7D34-821F-415C-D2E3633C0E70}"/>
              </a:ext>
            </a:extLst>
          </p:cNvPr>
          <p:cNvSpPr txBox="1"/>
          <p:nvPr/>
        </p:nvSpPr>
        <p:spPr>
          <a:xfrm>
            <a:off x="4284698" y="1825099"/>
            <a:ext cx="3570206" cy="400110"/>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I want a photo card!</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
        <p:nvSpPr>
          <p:cNvPr id="29" name="!!AccessToken">
            <a:extLst>
              <a:ext uri="{FF2B5EF4-FFF2-40B4-BE49-F238E27FC236}">
                <a16:creationId xmlns:a16="http://schemas.microsoft.com/office/drawing/2014/main" id="{498AAD2B-FD8B-2DD1-A8A5-09063BF96B8C}"/>
              </a:ext>
            </a:extLst>
          </p:cNvPr>
          <p:cNvSpPr txBox="1"/>
          <p:nvPr/>
        </p:nvSpPr>
        <p:spPr>
          <a:xfrm>
            <a:off x="4237746" y="2084236"/>
            <a:ext cx="2339102"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dirty="0" err="1">
                <a:solidFill>
                  <a:srgbClr val="F237E0"/>
                </a:solidFill>
                <a:latin typeface="Courier New" panose="02070309020205020404" pitchFamily="49" charset="0"/>
                <a:cs typeface="Courier New" panose="02070309020205020404" pitchFamily="49" charset="0"/>
              </a:rPr>
              <a:t>access_token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578103186"/>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left)">
                                      <p:cBhvr>
                                        <p:cTn id="7" dur="500"/>
                                        <p:tgtEl>
                                          <p:spTgt spid="2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2"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wipe(right)">
                                      <p:cBhvr>
                                        <p:cTn id="15" dur="500"/>
                                        <p:tgtEl>
                                          <p:spTgt spid="1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fade">
                                      <p:cBhvr>
                                        <p:cTn id="18" dur="500"/>
                                        <p:tgtEl>
                                          <p:spTgt spid="21"/>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1" grpId="0"/>
      <p:bldP spid="24" grpId="0"/>
    </p:bldLst>
  </p:timing>
</p:sld>
</file>

<file path=ppt/slides/slide12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5" name="!!FB Logo">
            <a:extLst>
              <a:ext uri="{FF2B5EF4-FFF2-40B4-BE49-F238E27FC236}">
                <a16:creationId xmlns:a16="http://schemas.microsoft.com/office/drawing/2014/main" id="{0D0165C7-EC54-85E4-6AAE-E191C6799519}"/>
              </a:ext>
            </a:extLst>
          </p:cNvPr>
          <p:cNvPicPr>
            <a:picLocks noChangeAspect="1"/>
          </p:cNvPicPr>
          <p:nvPr/>
        </p:nvPicPr>
        <p:blipFill>
          <a:blip r:embed="rId3"/>
          <a:stretch>
            <a:fillRect/>
          </a:stretch>
        </p:blipFill>
        <p:spPr>
          <a:xfrm>
            <a:off x="8989679" y="5171967"/>
            <a:ext cx="1395034" cy="1346673"/>
          </a:xfrm>
          <a:prstGeom prst="rect">
            <a:avLst/>
          </a:prstGeom>
        </p:spPr>
      </p:pic>
      <p:grpSp>
        <p:nvGrpSpPr>
          <p:cNvPr id="17" name="Group 16">
            <a:extLst>
              <a:ext uri="{FF2B5EF4-FFF2-40B4-BE49-F238E27FC236}">
                <a16:creationId xmlns:a16="http://schemas.microsoft.com/office/drawing/2014/main" id="{CFEF64E0-18C3-E367-BD25-86394A6EF8B5}"/>
              </a:ext>
            </a:extLst>
          </p:cNvPr>
          <p:cNvGrpSpPr/>
          <p:nvPr/>
        </p:nvGrpSpPr>
        <p:grpSpPr>
          <a:xfrm>
            <a:off x="8823997"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4"/>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grpSp>
        <p:nvGrpSpPr>
          <p:cNvPr id="16" name="Group 15">
            <a:extLst>
              <a:ext uri="{FF2B5EF4-FFF2-40B4-BE49-F238E27FC236}">
                <a16:creationId xmlns:a16="http://schemas.microsoft.com/office/drawing/2014/main" id="{D2224C1D-E978-A779-C968-62D80A4F160A}"/>
              </a:ext>
            </a:extLst>
          </p:cNvPr>
          <p:cNvGrpSpPr/>
          <p:nvPr/>
        </p:nvGrpSpPr>
        <p:grpSpPr>
          <a:xfrm>
            <a:off x="1603387" y="1718874"/>
            <a:ext cx="1964643" cy="1604465"/>
            <a:chOff x="3336937" y="1637575"/>
            <a:chExt cx="1964643" cy="1604465"/>
          </a:xfrm>
        </p:grpSpPr>
        <p:grpSp>
          <p:nvGrpSpPr>
            <p:cNvPr id="2" name="Group 1">
              <a:extLst>
                <a:ext uri="{FF2B5EF4-FFF2-40B4-BE49-F238E27FC236}">
                  <a16:creationId xmlns:a16="http://schemas.microsoft.com/office/drawing/2014/main" id="{B66349B8-F98E-E28C-7AEC-6AD966B8C04F}"/>
                </a:ext>
              </a:extLst>
            </p:cNvPr>
            <p:cNvGrpSpPr/>
            <p:nvPr/>
          </p:nvGrpSpPr>
          <p:grpSpPr>
            <a:xfrm>
              <a:off x="3336937" y="1637575"/>
              <a:ext cx="1014813" cy="1313715"/>
              <a:chOff x="9592919" y="3281030"/>
              <a:chExt cx="2412301" cy="3122817"/>
            </a:xfrm>
          </p:grpSpPr>
          <p:sp>
            <p:nvSpPr>
              <p:cNvPr id="3" name="Freeform 158">
                <a:extLst>
                  <a:ext uri="{FF2B5EF4-FFF2-40B4-BE49-F238E27FC236}">
                    <a16:creationId xmlns:a16="http://schemas.microsoft.com/office/drawing/2014/main" id="{AB2D73EA-2D44-7EEB-3B47-F0006F8CDD45}"/>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 name="Group 3">
                <a:extLst>
                  <a:ext uri="{FF2B5EF4-FFF2-40B4-BE49-F238E27FC236}">
                    <a16:creationId xmlns:a16="http://schemas.microsoft.com/office/drawing/2014/main" id="{999025E1-E603-F73D-4CBD-403EEB26C716}"/>
                  </a:ext>
                </a:extLst>
              </p:cNvPr>
              <p:cNvGrpSpPr/>
              <p:nvPr/>
            </p:nvGrpSpPr>
            <p:grpSpPr>
              <a:xfrm>
                <a:off x="10528695" y="4589748"/>
                <a:ext cx="560994" cy="1088627"/>
                <a:chOff x="6048941" y="4798352"/>
                <a:chExt cx="549031" cy="1349261"/>
              </a:xfrm>
            </p:grpSpPr>
            <p:grpSp>
              <p:nvGrpSpPr>
                <p:cNvPr id="8" name="Group 7">
                  <a:extLst>
                    <a:ext uri="{FF2B5EF4-FFF2-40B4-BE49-F238E27FC236}">
                      <a16:creationId xmlns:a16="http://schemas.microsoft.com/office/drawing/2014/main" id="{D52A4B25-35EF-601B-330F-0D3941F3BB58}"/>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C3FE225A-BF65-A2F5-F943-037017141CE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F845C0DB-0A4D-7A18-40F2-76942F46B45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 name="Freeform 165">
                  <a:extLst>
                    <a:ext uri="{FF2B5EF4-FFF2-40B4-BE49-F238E27FC236}">
                      <a16:creationId xmlns:a16="http://schemas.microsoft.com/office/drawing/2014/main" id="{B2715BA2-41A7-086D-5CF9-2799CC209BB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 name="Freeform 161">
                <a:extLst>
                  <a:ext uri="{FF2B5EF4-FFF2-40B4-BE49-F238E27FC236}">
                    <a16:creationId xmlns:a16="http://schemas.microsoft.com/office/drawing/2014/main" id="{5D84FC94-7E0A-2624-62DB-D5498397C58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11">
                <a:extLst>
                  <a:ext uri="{FF2B5EF4-FFF2-40B4-BE49-F238E27FC236}">
                    <a16:creationId xmlns:a16="http://schemas.microsoft.com/office/drawing/2014/main" id="{EDFD20D8-8AE1-09C3-4374-61854679513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2">
              <a:extLst>
                <a:ext uri="{FF2B5EF4-FFF2-40B4-BE49-F238E27FC236}">
                  <a16:creationId xmlns:a16="http://schemas.microsoft.com/office/drawing/2014/main" id="{CB11E16D-E34E-5305-4CE0-D167A0F03C2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57606" y="2078568"/>
              <a:ext cx="943974" cy="116347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8" name="!!Arrow 2">
            <a:extLst>
              <a:ext uri="{FF2B5EF4-FFF2-40B4-BE49-F238E27FC236}">
                <a16:creationId xmlns:a16="http://schemas.microsoft.com/office/drawing/2014/main" id="{B1441100-BE0E-ADD5-0A6A-F7A44E9089BB}"/>
              </a:ext>
            </a:extLst>
          </p:cNvPr>
          <p:cNvCxnSpPr>
            <a:cxnSpLocks/>
          </p:cNvCxnSpPr>
          <p:nvPr/>
        </p:nvCxnSpPr>
        <p:spPr>
          <a:xfrm flipH="1">
            <a:off x="3568030" y="3003530"/>
            <a:ext cx="5366420" cy="0"/>
          </a:xfrm>
          <a:prstGeom prst="straightConnector1">
            <a:avLst/>
          </a:prstGeom>
          <a:ln w="25400">
            <a:solidFill>
              <a:schemeClr val="bg1">
                <a:lumMod val="95000"/>
              </a:schemeClr>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9" name="!!Req2BG">
            <a:extLst>
              <a:ext uri="{FF2B5EF4-FFF2-40B4-BE49-F238E27FC236}">
                <a16:creationId xmlns:a16="http://schemas.microsoft.com/office/drawing/2014/main" id="{10B06943-BC7F-EF45-70D2-9040B9540F1B}"/>
              </a:ext>
            </a:extLst>
          </p:cNvPr>
          <p:cNvSpPr/>
          <p:nvPr/>
        </p:nvSpPr>
        <p:spPr>
          <a:xfrm>
            <a:off x="4237746" y="2723989"/>
            <a:ext cx="3570207" cy="74778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1" name="!!Req2Text">
            <a:extLst>
              <a:ext uri="{FF2B5EF4-FFF2-40B4-BE49-F238E27FC236}">
                <a16:creationId xmlns:a16="http://schemas.microsoft.com/office/drawing/2014/main" id="{3CBDEE77-D9CC-4FC4-33BF-D8A369E4ED4F}"/>
              </a:ext>
            </a:extLst>
          </p:cNvPr>
          <p:cNvSpPr txBox="1"/>
          <p:nvPr/>
        </p:nvSpPr>
        <p:spPr>
          <a:xfrm>
            <a:off x="4391634" y="2763887"/>
            <a:ext cx="2646878" cy="707886"/>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Cool, cool, cool</a:t>
            </a:r>
          </a:p>
          <a:p>
            <a:r>
              <a:rPr lang="en-US" sz="2000" dirty="0">
                <a:latin typeface="Courier New" panose="02070309020205020404" pitchFamily="49" charset="0"/>
                <a:cs typeface="Courier New" panose="02070309020205020404" pitchFamily="49" charset="0"/>
              </a:rPr>
              <a:t>/index.html</a:t>
            </a: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22" name="!!Arrow 1">
            <a:extLst>
              <a:ext uri="{FF2B5EF4-FFF2-40B4-BE49-F238E27FC236}">
                <a16:creationId xmlns:a16="http://schemas.microsoft.com/office/drawing/2014/main" id="{E7FB7AAF-8E15-EFFC-826C-3B0E45B05939}"/>
              </a:ext>
            </a:extLst>
          </p:cNvPr>
          <p:cNvCxnSpPr>
            <a:cxnSpLocks/>
          </p:cNvCxnSpPr>
          <p:nvPr/>
        </p:nvCxnSpPr>
        <p:spPr>
          <a:xfrm>
            <a:off x="3295650" y="2074267"/>
            <a:ext cx="5722604"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3" name="!!Req5BG">
            <a:extLst>
              <a:ext uri="{FF2B5EF4-FFF2-40B4-BE49-F238E27FC236}">
                <a16:creationId xmlns:a16="http://schemas.microsoft.com/office/drawing/2014/main" id="{57D58FB9-CF59-49F7-268B-552B2630A051}"/>
              </a:ext>
            </a:extLst>
          </p:cNvPr>
          <p:cNvSpPr/>
          <p:nvPr/>
        </p:nvSpPr>
        <p:spPr>
          <a:xfrm>
            <a:off x="4237746" y="1825098"/>
            <a:ext cx="3570207"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4" name="!!Req5Text">
            <a:extLst>
              <a:ext uri="{FF2B5EF4-FFF2-40B4-BE49-F238E27FC236}">
                <a16:creationId xmlns:a16="http://schemas.microsoft.com/office/drawing/2014/main" id="{061EC32E-7D34-821F-415C-D2E3633C0E70}"/>
              </a:ext>
            </a:extLst>
          </p:cNvPr>
          <p:cNvSpPr txBox="1"/>
          <p:nvPr/>
        </p:nvSpPr>
        <p:spPr>
          <a:xfrm>
            <a:off x="4284698" y="1825099"/>
            <a:ext cx="3570206" cy="400110"/>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I want a photo card!</a:t>
            </a:r>
          </a:p>
        </p:txBody>
      </p:sp>
      <p:cxnSp>
        <p:nvCxnSpPr>
          <p:cNvPr id="31" name="!!Arrow 6">
            <a:extLst>
              <a:ext uri="{FF2B5EF4-FFF2-40B4-BE49-F238E27FC236}">
                <a16:creationId xmlns:a16="http://schemas.microsoft.com/office/drawing/2014/main" id="{95A635FB-9975-D3CA-AB7F-D5F8FDE91A46}"/>
              </a:ext>
            </a:extLst>
          </p:cNvPr>
          <p:cNvCxnSpPr>
            <a:cxnSpLocks/>
            <a:stCxn id="14" idx="2"/>
          </p:cNvCxnSpPr>
          <p:nvPr/>
        </p:nvCxnSpPr>
        <p:spPr>
          <a:xfrm>
            <a:off x="9680784" y="3332864"/>
            <a:ext cx="0" cy="1715386"/>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2" name="!!Req6BG">
            <a:extLst>
              <a:ext uri="{FF2B5EF4-FFF2-40B4-BE49-F238E27FC236}">
                <a16:creationId xmlns:a16="http://schemas.microsoft.com/office/drawing/2014/main" id="{DEDE3E41-BC89-F649-0025-FC6BD3ABA3B5}"/>
              </a:ext>
            </a:extLst>
          </p:cNvPr>
          <p:cNvSpPr/>
          <p:nvPr/>
        </p:nvSpPr>
        <p:spPr>
          <a:xfrm>
            <a:off x="8476372" y="3847193"/>
            <a:ext cx="2339099"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3" name="!!Req6Text">
            <a:extLst>
              <a:ext uri="{FF2B5EF4-FFF2-40B4-BE49-F238E27FC236}">
                <a16:creationId xmlns:a16="http://schemas.microsoft.com/office/drawing/2014/main" id="{32BB29D2-94B5-C812-1A69-1CDFFE4A4721}"/>
              </a:ext>
            </a:extLst>
          </p:cNvPr>
          <p:cNvSpPr txBox="1"/>
          <p:nvPr/>
        </p:nvSpPr>
        <p:spPr>
          <a:xfrm>
            <a:off x="8523323" y="3847194"/>
            <a:ext cx="2144677"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/get/photos</a:t>
            </a:r>
          </a:p>
        </p:txBody>
      </p:sp>
      <p:sp>
        <p:nvSpPr>
          <p:cNvPr id="34" name="!!AccessToken2">
            <a:extLst>
              <a:ext uri="{FF2B5EF4-FFF2-40B4-BE49-F238E27FC236}">
                <a16:creationId xmlns:a16="http://schemas.microsoft.com/office/drawing/2014/main" id="{7B761A57-0F5E-22AF-783F-0488DD775D49}"/>
              </a:ext>
            </a:extLst>
          </p:cNvPr>
          <p:cNvSpPr txBox="1"/>
          <p:nvPr/>
        </p:nvSpPr>
        <p:spPr>
          <a:xfrm>
            <a:off x="8476371" y="4106331"/>
            <a:ext cx="2339102"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dirty="0" err="1">
                <a:solidFill>
                  <a:srgbClr val="F237E0"/>
                </a:solidFill>
                <a:latin typeface="Courier New" panose="02070309020205020404" pitchFamily="49" charset="0"/>
                <a:cs typeface="Courier New" panose="02070309020205020404" pitchFamily="49" charset="0"/>
              </a:rPr>
              <a:t>access_token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
        <p:nvSpPr>
          <p:cNvPr id="29" name="!!AccessToken">
            <a:extLst>
              <a:ext uri="{FF2B5EF4-FFF2-40B4-BE49-F238E27FC236}">
                <a16:creationId xmlns:a16="http://schemas.microsoft.com/office/drawing/2014/main" id="{498AAD2B-FD8B-2DD1-A8A5-09063BF96B8C}"/>
              </a:ext>
            </a:extLst>
          </p:cNvPr>
          <p:cNvSpPr txBox="1"/>
          <p:nvPr/>
        </p:nvSpPr>
        <p:spPr>
          <a:xfrm>
            <a:off x="4237746" y="2084236"/>
            <a:ext cx="2339102"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dirty="0" err="1">
                <a:solidFill>
                  <a:srgbClr val="F237E0"/>
                </a:solidFill>
                <a:latin typeface="Courier New" panose="02070309020205020404" pitchFamily="49" charset="0"/>
                <a:cs typeface="Courier New" panose="02070309020205020404" pitchFamily="49" charset="0"/>
              </a:rPr>
              <a:t>access_token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
        <p:nvSpPr>
          <p:cNvPr id="38" name="Txt4">
            <a:extLst>
              <a:ext uri="{FF2B5EF4-FFF2-40B4-BE49-F238E27FC236}">
                <a16:creationId xmlns:a16="http://schemas.microsoft.com/office/drawing/2014/main" id="{7420C0B8-F7C6-7DB8-CAF8-57AF3DA9C260}"/>
              </a:ext>
            </a:extLst>
          </p:cNvPr>
          <p:cNvSpPr txBox="1"/>
          <p:nvPr/>
        </p:nvSpPr>
        <p:spPr>
          <a:xfrm>
            <a:off x="4391634" y="5171967"/>
            <a:ext cx="3570208" cy="400110"/>
          </a:xfrm>
          <a:prstGeom prst="rect">
            <a:avLst/>
          </a:prstGeom>
          <a:noFill/>
        </p:spPr>
        <p:txBody>
          <a:bodyPr wrap="square" rtlCol="0">
            <a:spAutoFit/>
          </a:bodyPr>
          <a:lstStyle/>
          <a:p>
            <a:pPr algn="ctr"/>
            <a:r>
              <a:rPr lang="en-US" sz="2000" b="1" dirty="0">
                <a:solidFill>
                  <a:srgbClr val="FD7D00"/>
                </a:solidFill>
                <a:latin typeface="Corbel" panose="020B0503020204020204" pitchFamily="34" charset="0"/>
              </a:rPr>
              <a:t>Authenticated</a:t>
            </a:r>
            <a:r>
              <a:rPr lang="en-US" sz="2000" dirty="0">
                <a:solidFill>
                  <a:srgbClr val="FD7D00"/>
                </a:solidFill>
                <a:latin typeface="Corbel" panose="020B0503020204020204" pitchFamily="34" charset="0"/>
              </a:rPr>
              <a:t> request</a:t>
            </a:r>
            <a:endParaRPr lang="en-US" sz="2000" b="1" dirty="0">
              <a:solidFill>
                <a:srgbClr val="FD7D00"/>
              </a:solidFill>
              <a:latin typeface="Corbel" panose="020B0503020204020204" pitchFamily="34" charset="0"/>
            </a:endParaRPr>
          </a:p>
        </p:txBody>
      </p:sp>
      <p:sp>
        <p:nvSpPr>
          <p:cNvPr id="39" name="Rectangle: Rounded Corners 38">
            <a:extLst>
              <a:ext uri="{FF2B5EF4-FFF2-40B4-BE49-F238E27FC236}">
                <a16:creationId xmlns:a16="http://schemas.microsoft.com/office/drawing/2014/main" id="{B322DA6B-4CE5-4F74-1FCB-E0B839436184}"/>
              </a:ext>
            </a:extLst>
          </p:cNvPr>
          <p:cNvSpPr/>
          <p:nvPr/>
        </p:nvSpPr>
        <p:spPr>
          <a:xfrm>
            <a:off x="4895850" y="5250761"/>
            <a:ext cx="1680998" cy="25579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Arrow 3">
            <a:extLst>
              <a:ext uri="{FF2B5EF4-FFF2-40B4-BE49-F238E27FC236}">
                <a16:creationId xmlns:a16="http://schemas.microsoft.com/office/drawing/2014/main" id="{90C79699-E8AA-F957-9597-588B9CEC4A0E}"/>
              </a:ext>
            </a:extLst>
          </p:cNvPr>
          <p:cNvCxnSpPr>
            <a:cxnSpLocks/>
          </p:cNvCxnSpPr>
          <p:nvPr/>
        </p:nvCxnSpPr>
        <p:spPr>
          <a:xfrm flipV="1">
            <a:off x="7228840" y="4526845"/>
            <a:ext cx="1153160" cy="645122"/>
          </a:xfrm>
          <a:prstGeom prst="straightConnector1">
            <a:avLst/>
          </a:prstGeom>
          <a:ln w="12700">
            <a:solidFill>
              <a:schemeClr val="bg1">
                <a:lumMod val="95000"/>
              </a:schemeClr>
            </a:solidFill>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44" name="Txt4">
            <a:extLst>
              <a:ext uri="{FF2B5EF4-FFF2-40B4-BE49-F238E27FC236}">
                <a16:creationId xmlns:a16="http://schemas.microsoft.com/office/drawing/2014/main" id="{0B78738C-1ED7-B382-1E5F-D32A369AD161}"/>
              </a:ext>
            </a:extLst>
          </p:cNvPr>
          <p:cNvSpPr txBox="1"/>
          <p:nvPr/>
        </p:nvSpPr>
        <p:spPr>
          <a:xfrm>
            <a:off x="4391634" y="5585345"/>
            <a:ext cx="3570208" cy="400110"/>
          </a:xfrm>
          <a:prstGeom prst="rect">
            <a:avLst/>
          </a:prstGeom>
          <a:noFill/>
        </p:spPr>
        <p:txBody>
          <a:bodyPr wrap="square" rtlCol="0">
            <a:spAutoFit/>
          </a:bodyPr>
          <a:lstStyle/>
          <a:p>
            <a:pPr algn="ctr"/>
            <a:r>
              <a:rPr lang="en-US" sz="2000" b="1" dirty="0">
                <a:solidFill>
                  <a:srgbClr val="FD7D00"/>
                </a:solidFill>
                <a:latin typeface="Corbel" panose="020B0503020204020204" pitchFamily="34" charset="0"/>
              </a:rPr>
              <a:t>Authorized</a:t>
            </a:r>
            <a:r>
              <a:rPr lang="en-US" sz="2000" dirty="0">
                <a:solidFill>
                  <a:srgbClr val="FD7D00"/>
                </a:solidFill>
                <a:latin typeface="Corbel" panose="020B0503020204020204" pitchFamily="34" charset="0"/>
              </a:rPr>
              <a:t> request</a:t>
            </a:r>
            <a:endParaRPr lang="en-US" sz="2000" b="1" dirty="0">
              <a:solidFill>
                <a:srgbClr val="FD7D00"/>
              </a:solidFill>
              <a:latin typeface="Corbel" panose="020B0503020204020204" pitchFamily="34" charset="0"/>
            </a:endParaRPr>
          </a:p>
        </p:txBody>
      </p:sp>
      <p:sp>
        <p:nvSpPr>
          <p:cNvPr id="45" name="Rectangle: Rounded Corners 44">
            <a:extLst>
              <a:ext uri="{FF2B5EF4-FFF2-40B4-BE49-F238E27FC236}">
                <a16:creationId xmlns:a16="http://schemas.microsoft.com/office/drawing/2014/main" id="{D7B45161-DFFF-A23A-9BB0-E74981FB3373}"/>
              </a:ext>
            </a:extLst>
          </p:cNvPr>
          <p:cNvSpPr/>
          <p:nvPr/>
        </p:nvSpPr>
        <p:spPr>
          <a:xfrm>
            <a:off x="5051697" y="5664139"/>
            <a:ext cx="1340303" cy="25579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19554842"/>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fade">
                                      <p:cBhvr>
                                        <p:cTn id="10" dur="500"/>
                                        <p:tgtEl>
                                          <p:spTgt spid="39"/>
                                        </p:tgtEl>
                                      </p:cBhvr>
                                    </p:animEffect>
                                  </p:childTnLst>
                                </p:cTn>
                              </p:par>
                              <p:par>
                                <p:cTn id="11" presetID="10" presetClass="entr" presetSubtype="0" fill="hold" nodeType="withEffect">
                                  <p:stCondLst>
                                    <p:cond delay="0"/>
                                  </p:stCondLst>
                                  <p:childTnLst>
                                    <p:set>
                                      <p:cBhvr>
                                        <p:cTn id="12" dur="1" fill="hold">
                                          <p:stCondLst>
                                            <p:cond delay="0"/>
                                          </p:stCondLst>
                                        </p:cTn>
                                        <p:tgtEl>
                                          <p:spTgt spid="40"/>
                                        </p:tgtEl>
                                        <p:attrNameLst>
                                          <p:attrName>style.visibility</p:attrName>
                                        </p:attrNameLst>
                                      </p:cBhvr>
                                      <p:to>
                                        <p:strVal val="visible"/>
                                      </p:to>
                                    </p:set>
                                    <p:animEffect transition="in" filter="fade">
                                      <p:cBhvr>
                                        <p:cTn id="13" dur="500"/>
                                        <p:tgtEl>
                                          <p:spTgt spid="4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4"/>
                                        </p:tgtEl>
                                        <p:attrNameLst>
                                          <p:attrName>style.visibility</p:attrName>
                                        </p:attrNameLst>
                                      </p:cBhvr>
                                      <p:to>
                                        <p:strVal val="visible"/>
                                      </p:to>
                                    </p:set>
                                    <p:animEffect transition="in" filter="fade">
                                      <p:cBhvr>
                                        <p:cTn id="16" dur="500"/>
                                        <p:tgtEl>
                                          <p:spTgt spid="4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5"/>
                                        </p:tgtEl>
                                        <p:attrNameLst>
                                          <p:attrName>style.visibility</p:attrName>
                                        </p:attrNameLst>
                                      </p:cBhvr>
                                      <p:to>
                                        <p:strVal val="visible"/>
                                      </p:to>
                                    </p:set>
                                    <p:animEffect transition="in" filter="fade">
                                      <p:cBhvr>
                                        <p:cTn id="19"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39" grpId="0" animBg="1"/>
      <p:bldP spid="44" grpId="0"/>
      <p:bldP spid="45" grpId="0" animBg="1"/>
    </p:bldLst>
  </p:timing>
</p:sld>
</file>

<file path=ppt/slides/slide12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5" name="!!FB Logo">
            <a:extLst>
              <a:ext uri="{FF2B5EF4-FFF2-40B4-BE49-F238E27FC236}">
                <a16:creationId xmlns:a16="http://schemas.microsoft.com/office/drawing/2014/main" id="{0D0165C7-EC54-85E4-6AAE-E191C6799519}"/>
              </a:ext>
            </a:extLst>
          </p:cNvPr>
          <p:cNvPicPr>
            <a:picLocks noChangeAspect="1"/>
          </p:cNvPicPr>
          <p:nvPr/>
        </p:nvPicPr>
        <p:blipFill>
          <a:blip r:embed="rId3"/>
          <a:stretch>
            <a:fillRect/>
          </a:stretch>
        </p:blipFill>
        <p:spPr>
          <a:xfrm>
            <a:off x="8989679" y="5171967"/>
            <a:ext cx="1395034" cy="1346673"/>
          </a:xfrm>
          <a:prstGeom prst="rect">
            <a:avLst/>
          </a:prstGeom>
        </p:spPr>
      </p:pic>
      <p:grpSp>
        <p:nvGrpSpPr>
          <p:cNvPr id="17" name="Group 16">
            <a:extLst>
              <a:ext uri="{FF2B5EF4-FFF2-40B4-BE49-F238E27FC236}">
                <a16:creationId xmlns:a16="http://schemas.microsoft.com/office/drawing/2014/main" id="{CFEF64E0-18C3-E367-BD25-86394A6EF8B5}"/>
              </a:ext>
            </a:extLst>
          </p:cNvPr>
          <p:cNvGrpSpPr/>
          <p:nvPr/>
        </p:nvGrpSpPr>
        <p:grpSpPr>
          <a:xfrm>
            <a:off x="8823997"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4"/>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grpSp>
        <p:nvGrpSpPr>
          <p:cNvPr id="16" name="Group 15">
            <a:extLst>
              <a:ext uri="{FF2B5EF4-FFF2-40B4-BE49-F238E27FC236}">
                <a16:creationId xmlns:a16="http://schemas.microsoft.com/office/drawing/2014/main" id="{D2224C1D-E978-A779-C968-62D80A4F160A}"/>
              </a:ext>
            </a:extLst>
          </p:cNvPr>
          <p:cNvGrpSpPr/>
          <p:nvPr/>
        </p:nvGrpSpPr>
        <p:grpSpPr>
          <a:xfrm>
            <a:off x="1603387" y="1718874"/>
            <a:ext cx="1964643" cy="1604465"/>
            <a:chOff x="3336937" y="1637575"/>
            <a:chExt cx="1964643" cy="1604465"/>
          </a:xfrm>
        </p:grpSpPr>
        <p:grpSp>
          <p:nvGrpSpPr>
            <p:cNvPr id="2" name="Group 1">
              <a:extLst>
                <a:ext uri="{FF2B5EF4-FFF2-40B4-BE49-F238E27FC236}">
                  <a16:creationId xmlns:a16="http://schemas.microsoft.com/office/drawing/2014/main" id="{B66349B8-F98E-E28C-7AEC-6AD966B8C04F}"/>
                </a:ext>
              </a:extLst>
            </p:cNvPr>
            <p:cNvGrpSpPr/>
            <p:nvPr/>
          </p:nvGrpSpPr>
          <p:grpSpPr>
            <a:xfrm>
              <a:off x="3336937" y="1637575"/>
              <a:ext cx="1014813" cy="1313715"/>
              <a:chOff x="9592919" y="3281030"/>
              <a:chExt cx="2412301" cy="3122817"/>
            </a:xfrm>
          </p:grpSpPr>
          <p:sp>
            <p:nvSpPr>
              <p:cNvPr id="3" name="Freeform 158">
                <a:extLst>
                  <a:ext uri="{FF2B5EF4-FFF2-40B4-BE49-F238E27FC236}">
                    <a16:creationId xmlns:a16="http://schemas.microsoft.com/office/drawing/2014/main" id="{AB2D73EA-2D44-7EEB-3B47-F0006F8CDD45}"/>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 name="Group 3">
                <a:extLst>
                  <a:ext uri="{FF2B5EF4-FFF2-40B4-BE49-F238E27FC236}">
                    <a16:creationId xmlns:a16="http://schemas.microsoft.com/office/drawing/2014/main" id="{999025E1-E603-F73D-4CBD-403EEB26C716}"/>
                  </a:ext>
                </a:extLst>
              </p:cNvPr>
              <p:cNvGrpSpPr/>
              <p:nvPr/>
            </p:nvGrpSpPr>
            <p:grpSpPr>
              <a:xfrm>
                <a:off x="10528695" y="4589748"/>
                <a:ext cx="560994" cy="1088627"/>
                <a:chOff x="6048941" y="4798352"/>
                <a:chExt cx="549031" cy="1349261"/>
              </a:xfrm>
            </p:grpSpPr>
            <p:grpSp>
              <p:nvGrpSpPr>
                <p:cNvPr id="8" name="Group 7">
                  <a:extLst>
                    <a:ext uri="{FF2B5EF4-FFF2-40B4-BE49-F238E27FC236}">
                      <a16:creationId xmlns:a16="http://schemas.microsoft.com/office/drawing/2014/main" id="{D52A4B25-35EF-601B-330F-0D3941F3BB58}"/>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C3FE225A-BF65-A2F5-F943-037017141CE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F845C0DB-0A4D-7A18-40F2-76942F46B45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 name="Freeform 165">
                  <a:extLst>
                    <a:ext uri="{FF2B5EF4-FFF2-40B4-BE49-F238E27FC236}">
                      <a16:creationId xmlns:a16="http://schemas.microsoft.com/office/drawing/2014/main" id="{B2715BA2-41A7-086D-5CF9-2799CC209BB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 name="Freeform 161">
                <a:extLst>
                  <a:ext uri="{FF2B5EF4-FFF2-40B4-BE49-F238E27FC236}">
                    <a16:creationId xmlns:a16="http://schemas.microsoft.com/office/drawing/2014/main" id="{5D84FC94-7E0A-2624-62DB-D5498397C58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11">
                <a:extLst>
                  <a:ext uri="{FF2B5EF4-FFF2-40B4-BE49-F238E27FC236}">
                    <a16:creationId xmlns:a16="http://schemas.microsoft.com/office/drawing/2014/main" id="{EDFD20D8-8AE1-09C3-4374-61854679513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2">
              <a:extLst>
                <a:ext uri="{FF2B5EF4-FFF2-40B4-BE49-F238E27FC236}">
                  <a16:creationId xmlns:a16="http://schemas.microsoft.com/office/drawing/2014/main" id="{CB11E16D-E34E-5305-4CE0-D167A0F03C2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57606" y="2078568"/>
              <a:ext cx="943974" cy="116347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8" name="!!Arrow 2">
            <a:extLst>
              <a:ext uri="{FF2B5EF4-FFF2-40B4-BE49-F238E27FC236}">
                <a16:creationId xmlns:a16="http://schemas.microsoft.com/office/drawing/2014/main" id="{B1441100-BE0E-ADD5-0A6A-F7A44E9089BB}"/>
              </a:ext>
            </a:extLst>
          </p:cNvPr>
          <p:cNvCxnSpPr>
            <a:cxnSpLocks/>
          </p:cNvCxnSpPr>
          <p:nvPr/>
        </p:nvCxnSpPr>
        <p:spPr>
          <a:xfrm flipH="1">
            <a:off x="3568030" y="3003530"/>
            <a:ext cx="5366420" cy="0"/>
          </a:xfrm>
          <a:prstGeom prst="straightConnector1">
            <a:avLst/>
          </a:prstGeom>
          <a:ln w="25400">
            <a:solidFill>
              <a:schemeClr val="bg1">
                <a:lumMod val="95000"/>
              </a:schemeClr>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9" name="!!Req2BG">
            <a:extLst>
              <a:ext uri="{FF2B5EF4-FFF2-40B4-BE49-F238E27FC236}">
                <a16:creationId xmlns:a16="http://schemas.microsoft.com/office/drawing/2014/main" id="{10B06943-BC7F-EF45-70D2-9040B9540F1B}"/>
              </a:ext>
            </a:extLst>
          </p:cNvPr>
          <p:cNvSpPr/>
          <p:nvPr/>
        </p:nvSpPr>
        <p:spPr>
          <a:xfrm>
            <a:off x="4237746" y="2723989"/>
            <a:ext cx="3570207" cy="74778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1" name="!!Req2Text">
            <a:extLst>
              <a:ext uri="{FF2B5EF4-FFF2-40B4-BE49-F238E27FC236}">
                <a16:creationId xmlns:a16="http://schemas.microsoft.com/office/drawing/2014/main" id="{3CBDEE77-D9CC-4FC4-33BF-D8A369E4ED4F}"/>
              </a:ext>
            </a:extLst>
          </p:cNvPr>
          <p:cNvSpPr txBox="1"/>
          <p:nvPr/>
        </p:nvSpPr>
        <p:spPr>
          <a:xfrm>
            <a:off x="4391634" y="2763887"/>
            <a:ext cx="2646878" cy="707886"/>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Cool, cool, cool</a:t>
            </a:r>
          </a:p>
          <a:p>
            <a:r>
              <a:rPr lang="en-US" sz="2000" dirty="0">
                <a:latin typeface="Courier New" panose="02070309020205020404" pitchFamily="49" charset="0"/>
                <a:cs typeface="Courier New" panose="02070309020205020404" pitchFamily="49" charset="0"/>
              </a:rPr>
              <a:t>/index.html</a:t>
            </a: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22" name="!!Arrow 1">
            <a:extLst>
              <a:ext uri="{FF2B5EF4-FFF2-40B4-BE49-F238E27FC236}">
                <a16:creationId xmlns:a16="http://schemas.microsoft.com/office/drawing/2014/main" id="{E7FB7AAF-8E15-EFFC-826C-3B0E45B05939}"/>
              </a:ext>
            </a:extLst>
          </p:cNvPr>
          <p:cNvCxnSpPr>
            <a:cxnSpLocks/>
          </p:cNvCxnSpPr>
          <p:nvPr/>
        </p:nvCxnSpPr>
        <p:spPr>
          <a:xfrm>
            <a:off x="3295650" y="2074267"/>
            <a:ext cx="5722604"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3" name="!!Req5BG">
            <a:extLst>
              <a:ext uri="{FF2B5EF4-FFF2-40B4-BE49-F238E27FC236}">
                <a16:creationId xmlns:a16="http://schemas.microsoft.com/office/drawing/2014/main" id="{57D58FB9-CF59-49F7-268B-552B2630A051}"/>
              </a:ext>
            </a:extLst>
          </p:cNvPr>
          <p:cNvSpPr/>
          <p:nvPr/>
        </p:nvSpPr>
        <p:spPr>
          <a:xfrm>
            <a:off x="4237746" y="1825098"/>
            <a:ext cx="3570207"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4" name="!!Req5Text">
            <a:extLst>
              <a:ext uri="{FF2B5EF4-FFF2-40B4-BE49-F238E27FC236}">
                <a16:creationId xmlns:a16="http://schemas.microsoft.com/office/drawing/2014/main" id="{061EC32E-7D34-821F-415C-D2E3633C0E70}"/>
              </a:ext>
            </a:extLst>
          </p:cNvPr>
          <p:cNvSpPr txBox="1"/>
          <p:nvPr/>
        </p:nvSpPr>
        <p:spPr>
          <a:xfrm>
            <a:off x="4284698" y="1825099"/>
            <a:ext cx="3570206" cy="400110"/>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I want a photo card!</a:t>
            </a:r>
          </a:p>
        </p:txBody>
      </p:sp>
      <p:cxnSp>
        <p:nvCxnSpPr>
          <p:cNvPr id="31" name="!!Arrow 6">
            <a:extLst>
              <a:ext uri="{FF2B5EF4-FFF2-40B4-BE49-F238E27FC236}">
                <a16:creationId xmlns:a16="http://schemas.microsoft.com/office/drawing/2014/main" id="{95A635FB-9975-D3CA-AB7F-D5F8FDE91A46}"/>
              </a:ext>
            </a:extLst>
          </p:cNvPr>
          <p:cNvCxnSpPr>
            <a:cxnSpLocks/>
            <a:stCxn id="14" idx="2"/>
          </p:cNvCxnSpPr>
          <p:nvPr/>
        </p:nvCxnSpPr>
        <p:spPr>
          <a:xfrm>
            <a:off x="9680784" y="3332864"/>
            <a:ext cx="0" cy="1715386"/>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2" name="!!Req6BG">
            <a:extLst>
              <a:ext uri="{FF2B5EF4-FFF2-40B4-BE49-F238E27FC236}">
                <a16:creationId xmlns:a16="http://schemas.microsoft.com/office/drawing/2014/main" id="{DEDE3E41-BC89-F649-0025-FC6BD3ABA3B5}"/>
              </a:ext>
            </a:extLst>
          </p:cNvPr>
          <p:cNvSpPr/>
          <p:nvPr/>
        </p:nvSpPr>
        <p:spPr>
          <a:xfrm>
            <a:off x="8476372" y="3847193"/>
            <a:ext cx="2339099"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3" name="!!Req6Text">
            <a:extLst>
              <a:ext uri="{FF2B5EF4-FFF2-40B4-BE49-F238E27FC236}">
                <a16:creationId xmlns:a16="http://schemas.microsoft.com/office/drawing/2014/main" id="{32BB29D2-94B5-C812-1A69-1CDFFE4A4721}"/>
              </a:ext>
            </a:extLst>
          </p:cNvPr>
          <p:cNvSpPr txBox="1"/>
          <p:nvPr/>
        </p:nvSpPr>
        <p:spPr>
          <a:xfrm>
            <a:off x="8523323" y="3847194"/>
            <a:ext cx="2144677"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/get/photos</a:t>
            </a:r>
          </a:p>
        </p:txBody>
      </p:sp>
      <p:sp>
        <p:nvSpPr>
          <p:cNvPr id="34" name="!!AccessToken2">
            <a:extLst>
              <a:ext uri="{FF2B5EF4-FFF2-40B4-BE49-F238E27FC236}">
                <a16:creationId xmlns:a16="http://schemas.microsoft.com/office/drawing/2014/main" id="{7B761A57-0F5E-22AF-783F-0488DD775D49}"/>
              </a:ext>
            </a:extLst>
          </p:cNvPr>
          <p:cNvSpPr txBox="1"/>
          <p:nvPr/>
        </p:nvSpPr>
        <p:spPr>
          <a:xfrm>
            <a:off x="8476371" y="4106331"/>
            <a:ext cx="2339102"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dirty="0" err="1">
                <a:solidFill>
                  <a:srgbClr val="F237E0"/>
                </a:solidFill>
                <a:latin typeface="Courier New" panose="02070309020205020404" pitchFamily="49" charset="0"/>
                <a:cs typeface="Courier New" panose="02070309020205020404" pitchFamily="49" charset="0"/>
              </a:rPr>
              <a:t>access_token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
        <p:nvSpPr>
          <p:cNvPr id="29" name="!!AccessToken">
            <a:extLst>
              <a:ext uri="{FF2B5EF4-FFF2-40B4-BE49-F238E27FC236}">
                <a16:creationId xmlns:a16="http://schemas.microsoft.com/office/drawing/2014/main" id="{498AAD2B-FD8B-2DD1-A8A5-09063BF96B8C}"/>
              </a:ext>
            </a:extLst>
          </p:cNvPr>
          <p:cNvSpPr txBox="1"/>
          <p:nvPr/>
        </p:nvSpPr>
        <p:spPr>
          <a:xfrm>
            <a:off x="4237746" y="2084236"/>
            <a:ext cx="2339102"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dirty="0" err="1">
                <a:solidFill>
                  <a:srgbClr val="F237E0"/>
                </a:solidFill>
                <a:latin typeface="Courier New" panose="02070309020205020404" pitchFamily="49" charset="0"/>
                <a:cs typeface="Courier New" panose="02070309020205020404" pitchFamily="49" charset="0"/>
              </a:rPr>
              <a:t>access_token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
        <p:nvSpPr>
          <p:cNvPr id="38" name="Txt4">
            <a:extLst>
              <a:ext uri="{FF2B5EF4-FFF2-40B4-BE49-F238E27FC236}">
                <a16:creationId xmlns:a16="http://schemas.microsoft.com/office/drawing/2014/main" id="{7420C0B8-F7C6-7DB8-CAF8-57AF3DA9C260}"/>
              </a:ext>
            </a:extLst>
          </p:cNvPr>
          <p:cNvSpPr txBox="1"/>
          <p:nvPr/>
        </p:nvSpPr>
        <p:spPr>
          <a:xfrm>
            <a:off x="4391634" y="5171967"/>
            <a:ext cx="3570208" cy="400110"/>
          </a:xfrm>
          <a:prstGeom prst="rect">
            <a:avLst/>
          </a:prstGeom>
          <a:noFill/>
        </p:spPr>
        <p:txBody>
          <a:bodyPr wrap="square" rtlCol="0">
            <a:spAutoFit/>
          </a:bodyPr>
          <a:lstStyle/>
          <a:p>
            <a:pPr algn="ctr"/>
            <a:r>
              <a:rPr lang="en-US" sz="2000" dirty="0">
                <a:solidFill>
                  <a:srgbClr val="FD7D00"/>
                </a:solidFill>
                <a:latin typeface="Corbel" panose="020B0503020204020204" pitchFamily="34" charset="0"/>
              </a:rPr>
              <a:t>Is Alice  </a:t>
            </a:r>
            <a:r>
              <a:rPr lang="en-US" sz="2000" b="1" dirty="0">
                <a:solidFill>
                  <a:srgbClr val="FD7D00"/>
                </a:solidFill>
                <a:latin typeface="Corbel" panose="020B0503020204020204" pitchFamily="34" charset="0"/>
              </a:rPr>
              <a:t>Authenticated  </a:t>
            </a:r>
            <a:r>
              <a:rPr lang="en-US" sz="2000" dirty="0">
                <a:solidFill>
                  <a:srgbClr val="FD7D00"/>
                </a:solidFill>
                <a:latin typeface="Corbel" panose="020B0503020204020204" pitchFamily="34" charset="0"/>
              </a:rPr>
              <a:t>to TTF? </a:t>
            </a:r>
            <a:endParaRPr lang="en-US" sz="2000" b="1" dirty="0">
              <a:solidFill>
                <a:srgbClr val="FD7D00"/>
              </a:solidFill>
              <a:latin typeface="Corbel" panose="020B0503020204020204" pitchFamily="34" charset="0"/>
            </a:endParaRPr>
          </a:p>
        </p:txBody>
      </p:sp>
      <p:sp>
        <p:nvSpPr>
          <p:cNvPr id="39" name="Rectangle: Rounded Corners 38">
            <a:extLst>
              <a:ext uri="{FF2B5EF4-FFF2-40B4-BE49-F238E27FC236}">
                <a16:creationId xmlns:a16="http://schemas.microsoft.com/office/drawing/2014/main" id="{B322DA6B-4CE5-4F74-1FCB-E0B839436184}"/>
              </a:ext>
            </a:extLst>
          </p:cNvPr>
          <p:cNvSpPr/>
          <p:nvPr/>
        </p:nvSpPr>
        <p:spPr>
          <a:xfrm>
            <a:off x="5299710" y="5250761"/>
            <a:ext cx="1680998" cy="25579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Arrow 3">
            <a:extLst>
              <a:ext uri="{FF2B5EF4-FFF2-40B4-BE49-F238E27FC236}">
                <a16:creationId xmlns:a16="http://schemas.microsoft.com/office/drawing/2014/main" id="{90C79699-E8AA-F957-9597-588B9CEC4A0E}"/>
              </a:ext>
            </a:extLst>
          </p:cNvPr>
          <p:cNvCxnSpPr>
            <a:cxnSpLocks/>
          </p:cNvCxnSpPr>
          <p:nvPr/>
        </p:nvCxnSpPr>
        <p:spPr>
          <a:xfrm flipV="1">
            <a:off x="6057900" y="3619500"/>
            <a:ext cx="0" cy="1552467"/>
          </a:xfrm>
          <a:prstGeom prst="straightConnector1">
            <a:avLst/>
          </a:prstGeom>
          <a:ln w="12700">
            <a:solidFill>
              <a:schemeClr val="bg1">
                <a:lumMod val="95000"/>
              </a:schemeClr>
            </a:solidFill>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F4662129-922A-0F65-7827-89C0458DF15E}"/>
              </a:ext>
            </a:extLst>
          </p:cNvPr>
          <p:cNvSpPr txBox="1"/>
          <p:nvPr/>
        </p:nvSpPr>
        <p:spPr>
          <a:xfrm>
            <a:off x="5490155" y="4306386"/>
            <a:ext cx="1159292" cy="2215991"/>
          </a:xfrm>
          <a:prstGeom prst="rect">
            <a:avLst/>
          </a:prstGeom>
          <a:noFill/>
        </p:spPr>
        <p:txBody>
          <a:bodyPr wrap="none" rtlCol="0">
            <a:spAutoFit/>
          </a:bodyPr>
          <a:lstStyle/>
          <a:p>
            <a:r>
              <a:rPr lang="en-US" sz="13800" b="1" dirty="0">
                <a:solidFill>
                  <a:srgbClr val="C00000"/>
                </a:solidFill>
                <a:cs typeface="Courier New" panose="02070309020205020404" pitchFamily="49" charset="0"/>
              </a:rPr>
              <a:t>X</a:t>
            </a:r>
          </a:p>
        </p:txBody>
      </p:sp>
      <p:sp>
        <p:nvSpPr>
          <p:cNvPr id="28" name="!!Sidebar 2">
            <a:extLst>
              <a:ext uri="{FF2B5EF4-FFF2-40B4-BE49-F238E27FC236}">
                <a16:creationId xmlns:a16="http://schemas.microsoft.com/office/drawing/2014/main" id="{104EC17C-5223-03DD-61A5-EDB088300FB0}"/>
              </a:ext>
            </a:extLst>
          </p:cNvPr>
          <p:cNvSpPr txBox="1"/>
          <p:nvPr/>
        </p:nvSpPr>
        <p:spPr>
          <a:xfrm>
            <a:off x="2231605" y="274300"/>
            <a:ext cx="7683069" cy="707886"/>
          </a:xfrm>
          <a:prstGeom prst="rect">
            <a:avLst/>
          </a:prstGeom>
          <a:noFill/>
        </p:spPr>
        <p:txBody>
          <a:bodyPr wrap="square" rtlCol="0">
            <a:spAutoFit/>
          </a:bodyPr>
          <a:lstStyle/>
          <a:p>
            <a:pPr algn="ctr"/>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spTree>
    <p:extLst>
      <p:ext uri="{BB962C8B-B14F-4D97-AF65-F5344CB8AC3E}">
        <p14:creationId xmlns:p14="http://schemas.microsoft.com/office/powerpoint/2010/main" val="168671808"/>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2" presetClass="entr" presetSubtype="1" fill="hold" grpId="0" nodeType="withEffect">
                                  <p:stCondLst>
                                    <p:cond delay="0"/>
                                  </p:stCondLst>
                                  <p:childTnLst>
                                    <p:set>
                                      <p:cBhvr>
                                        <p:cTn id="9" dur="1" fill="hold">
                                          <p:stCondLst>
                                            <p:cond delay="0"/>
                                          </p:stCondLst>
                                        </p:cTn>
                                        <p:tgtEl>
                                          <p:spTgt spid="28"/>
                                        </p:tgtEl>
                                        <p:attrNameLst>
                                          <p:attrName>style.visibility</p:attrName>
                                        </p:attrNameLst>
                                      </p:cBhvr>
                                      <p:to>
                                        <p:strVal val="visible"/>
                                      </p:to>
                                    </p:set>
                                    <p:anim calcmode="lin" valueType="num">
                                      <p:cBhvr additive="base">
                                        <p:cTn id="10" dur="500" fill="hold"/>
                                        <p:tgtEl>
                                          <p:spTgt spid="28"/>
                                        </p:tgtEl>
                                        <p:attrNameLst>
                                          <p:attrName>ppt_x</p:attrName>
                                        </p:attrNameLst>
                                      </p:cBhvr>
                                      <p:tavLst>
                                        <p:tav tm="0">
                                          <p:val>
                                            <p:strVal val="#ppt_x"/>
                                          </p:val>
                                        </p:tav>
                                        <p:tav tm="100000">
                                          <p:val>
                                            <p:strVal val="#ppt_x"/>
                                          </p:val>
                                        </p:tav>
                                      </p:tavLst>
                                    </p:anim>
                                    <p:anim calcmode="lin" valueType="num">
                                      <p:cBhvr additive="base">
                                        <p:cTn id="11" dur="500" fill="hold"/>
                                        <p:tgtEl>
                                          <p:spTgt spid="2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p:bldLst>
  </p:timing>
</p:sld>
</file>

<file path=ppt/slides/slide12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CFEF64E0-18C3-E367-BD25-86394A6EF8B5}"/>
              </a:ext>
            </a:extLst>
          </p:cNvPr>
          <p:cNvGrpSpPr/>
          <p:nvPr/>
        </p:nvGrpSpPr>
        <p:grpSpPr>
          <a:xfrm>
            <a:off x="8823997"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3"/>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grpSp>
        <p:nvGrpSpPr>
          <p:cNvPr id="16" name="Group 15">
            <a:extLst>
              <a:ext uri="{FF2B5EF4-FFF2-40B4-BE49-F238E27FC236}">
                <a16:creationId xmlns:a16="http://schemas.microsoft.com/office/drawing/2014/main" id="{D2224C1D-E978-A779-C968-62D80A4F160A}"/>
              </a:ext>
            </a:extLst>
          </p:cNvPr>
          <p:cNvGrpSpPr/>
          <p:nvPr/>
        </p:nvGrpSpPr>
        <p:grpSpPr>
          <a:xfrm>
            <a:off x="1603387" y="1718874"/>
            <a:ext cx="1964643" cy="1604465"/>
            <a:chOff x="3336937" y="1637575"/>
            <a:chExt cx="1964643" cy="1604465"/>
          </a:xfrm>
        </p:grpSpPr>
        <p:grpSp>
          <p:nvGrpSpPr>
            <p:cNvPr id="2" name="Group 1">
              <a:extLst>
                <a:ext uri="{FF2B5EF4-FFF2-40B4-BE49-F238E27FC236}">
                  <a16:creationId xmlns:a16="http://schemas.microsoft.com/office/drawing/2014/main" id="{B66349B8-F98E-E28C-7AEC-6AD966B8C04F}"/>
                </a:ext>
              </a:extLst>
            </p:cNvPr>
            <p:cNvGrpSpPr/>
            <p:nvPr/>
          </p:nvGrpSpPr>
          <p:grpSpPr>
            <a:xfrm>
              <a:off x="3336937" y="1637575"/>
              <a:ext cx="1014813" cy="1313715"/>
              <a:chOff x="9592919" y="3281030"/>
              <a:chExt cx="2412301" cy="3122817"/>
            </a:xfrm>
          </p:grpSpPr>
          <p:sp>
            <p:nvSpPr>
              <p:cNvPr id="3" name="Freeform 158">
                <a:extLst>
                  <a:ext uri="{FF2B5EF4-FFF2-40B4-BE49-F238E27FC236}">
                    <a16:creationId xmlns:a16="http://schemas.microsoft.com/office/drawing/2014/main" id="{AB2D73EA-2D44-7EEB-3B47-F0006F8CDD45}"/>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 name="Group 3">
                <a:extLst>
                  <a:ext uri="{FF2B5EF4-FFF2-40B4-BE49-F238E27FC236}">
                    <a16:creationId xmlns:a16="http://schemas.microsoft.com/office/drawing/2014/main" id="{999025E1-E603-F73D-4CBD-403EEB26C716}"/>
                  </a:ext>
                </a:extLst>
              </p:cNvPr>
              <p:cNvGrpSpPr/>
              <p:nvPr/>
            </p:nvGrpSpPr>
            <p:grpSpPr>
              <a:xfrm>
                <a:off x="10528695" y="4589748"/>
                <a:ext cx="560994" cy="1088627"/>
                <a:chOff x="6048941" y="4798352"/>
                <a:chExt cx="549031" cy="1349261"/>
              </a:xfrm>
            </p:grpSpPr>
            <p:grpSp>
              <p:nvGrpSpPr>
                <p:cNvPr id="8" name="Group 7">
                  <a:extLst>
                    <a:ext uri="{FF2B5EF4-FFF2-40B4-BE49-F238E27FC236}">
                      <a16:creationId xmlns:a16="http://schemas.microsoft.com/office/drawing/2014/main" id="{D52A4B25-35EF-601B-330F-0D3941F3BB58}"/>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C3FE225A-BF65-A2F5-F943-037017141CE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F845C0DB-0A4D-7A18-40F2-76942F46B45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 name="Freeform 165">
                  <a:extLst>
                    <a:ext uri="{FF2B5EF4-FFF2-40B4-BE49-F238E27FC236}">
                      <a16:creationId xmlns:a16="http://schemas.microsoft.com/office/drawing/2014/main" id="{B2715BA2-41A7-086D-5CF9-2799CC209BB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 name="Freeform 161">
                <a:extLst>
                  <a:ext uri="{FF2B5EF4-FFF2-40B4-BE49-F238E27FC236}">
                    <a16:creationId xmlns:a16="http://schemas.microsoft.com/office/drawing/2014/main" id="{5D84FC94-7E0A-2624-62DB-D5498397C58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11">
                <a:extLst>
                  <a:ext uri="{FF2B5EF4-FFF2-40B4-BE49-F238E27FC236}">
                    <a16:creationId xmlns:a16="http://schemas.microsoft.com/office/drawing/2014/main" id="{EDFD20D8-8AE1-09C3-4374-61854679513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2">
              <a:extLst>
                <a:ext uri="{FF2B5EF4-FFF2-40B4-BE49-F238E27FC236}">
                  <a16:creationId xmlns:a16="http://schemas.microsoft.com/office/drawing/2014/main" id="{CB11E16D-E34E-5305-4CE0-D167A0F03C2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57606" y="2078568"/>
              <a:ext cx="943974" cy="116347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22" name="!!Arrow 1">
            <a:extLst>
              <a:ext uri="{FF2B5EF4-FFF2-40B4-BE49-F238E27FC236}">
                <a16:creationId xmlns:a16="http://schemas.microsoft.com/office/drawing/2014/main" id="{E7FB7AAF-8E15-EFFC-826C-3B0E45B05939}"/>
              </a:ext>
            </a:extLst>
          </p:cNvPr>
          <p:cNvCxnSpPr>
            <a:cxnSpLocks/>
          </p:cNvCxnSpPr>
          <p:nvPr/>
        </p:nvCxnSpPr>
        <p:spPr>
          <a:xfrm>
            <a:off x="3295650" y="2074267"/>
            <a:ext cx="5722604"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3" name="!!Req5BG">
            <a:extLst>
              <a:ext uri="{FF2B5EF4-FFF2-40B4-BE49-F238E27FC236}">
                <a16:creationId xmlns:a16="http://schemas.microsoft.com/office/drawing/2014/main" id="{57D58FB9-CF59-49F7-268B-552B2630A051}"/>
              </a:ext>
            </a:extLst>
          </p:cNvPr>
          <p:cNvSpPr/>
          <p:nvPr/>
        </p:nvSpPr>
        <p:spPr>
          <a:xfrm>
            <a:off x="4237746" y="1825098"/>
            <a:ext cx="3570207"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4" name="!!Req5Text">
            <a:extLst>
              <a:ext uri="{FF2B5EF4-FFF2-40B4-BE49-F238E27FC236}">
                <a16:creationId xmlns:a16="http://schemas.microsoft.com/office/drawing/2014/main" id="{061EC32E-7D34-821F-415C-D2E3633C0E70}"/>
              </a:ext>
            </a:extLst>
          </p:cNvPr>
          <p:cNvSpPr txBox="1"/>
          <p:nvPr/>
        </p:nvSpPr>
        <p:spPr>
          <a:xfrm>
            <a:off x="4284698" y="1825099"/>
            <a:ext cx="3570206" cy="400110"/>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I want a photo card!</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
        <p:nvSpPr>
          <p:cNvPr id="29" name="!!AccessToken">
            <a:extLst>
              <a:ext uri="{FF2B5EF4-FFF2-40B4-BE49-F238E27FC236}">
                <a16:creationId xmlns:a16="http://schemas.microsoft.com/office/drawing/2014/main" id="{498AAD2B-FD8B-2DD1-A8A5-09063BF96B8C}"/>
              </a:ext>
            </a:extLst>
          </p:cNvPr>
          <p:cNvSpPr txBox="1"/>
          <p:nvPr/>
        </p:nvSpPr>
        <p:spPr>
          <a:xfrm>
            <a:off x="4237746" y="2084236"/>
            <a:ext cx="2339102"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dirty="0" err="1">
                <a:solidFill>
                  <a:srgbClr val="F237E0"/>
                </a:solidFill>
                <a:latin typeface="Courier New" panose="02070309020205020404" pitchFamily="49" charset="0"/>
                <a:cs typeface="Courier New" panose="02070309020205020404" pitchFamily="49" charset="0"/>
              </a:rPr>
              <a:t>access_token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
        <p:nvSpPr>
          <p:cNvPr id="28" name="!!Sidebar 2">
            <a:extLst>
              <a:ext uri="{FF2B5EF4-FFF2-40B4-BE49-F238E27FC236}">
                <a16:creationId xmlns:a16="http://schemas.microsoft.com/office/drawing/2014/main" id="{104EC17C-5223-03DD-61A5-EDB088300FB0}"/>
              </a:ext>
            </a:extLst>
          </p:cNvPr>
          <p:cNvSpPr txBox="1"/>
          <p:nvPr/>
        </p:nvSpPr>
        <p:spPr>
          <a:xfrm>
            <a:off x="2231605" y="274300"/>
            <a:ext cx="7683069" cy="707886"/>
          </a:xfrm>
          <a:prstGeom prst="rect">
            <a:avLst/>
          </a:prstGeom>
          <a:noFill/>
        </p:spPr>
        <p:txBody>
          <a:bodyPr wrap="square" rtlCol="0">
            <a:spAutoFit/>
          </a:bodyPr>
          <a:lstStyle/>
          <a:p>
            <a:pPr algn="ctr"/>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sp>
        <p:nvSpPr>
          <p:cNvPr id="25" name="TextBox 24">
            <a:extLst>
              <a:ext uri="{FF2B5EF4-FFF2-40B4-BE49-F238E27FC236}">
                <a16:creationId xmlns:a16="http://schemas.microsoft.com/office/drawing/2014/main" id="{37EEC4EC-038F-F1AE-EB61-D1ABEA77D85F}"/>
              </a:ext>
            </a:extLst>
          </p:cNvPr>
          <p:cNvSpPr txBox="1"/>
          <p:nvPr/>
        </p:nvSpPr>
        <p:spPr>
          <a:xfrm>
            <a:off x="3521169" y="3172635"/>
            <a:ext cx="5073461" cy="954107"/>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Access tokens are a black box; clients can't extract data</a:t>
            </a:r>
          </a:p>
        </p:txBody>
      </p:sp>
      <p:cxnSp>
        <p:nvCxnSpPr>
          <p:cNvPr id="26" name="Straight Arrow Connector 25">
            <a:extLst>
              <a:ext uri="{FF2B5EF4-FFF2-40B4-BE49-F238E27FC236}">
                <a16:creationId xmlns:a16="http://schemas.microsoft.com/office/drawing/2014/main" id="{45B28636-645D-4190-5ABE-74D064A4B253}"/>
              </a:ext>
            </a:extLst>
          </p:cNvPr>
          <p:cNvCxnSpPr>
            <a:cxnSpLocks/>
            <a:stCxn id="14" idx="1"/>
            <a:endCxn id="29" idx="3"/>
          </p:cNvCxnSpPr>
          <p:nvPr/>
        </p:nvCxnSpPr>
        <p:spPr>
          <a:xfrm flipH="1" flipV="1">
            <a:off x="6576848" y="2284291"/>
            <a:ext cx="2441406" cy="341619"/>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670EB2A-05FC-BC9F-D192-31869F710778}"/>
              </a:ext>
            </a:extLst>
          </p:cNvPr>
          <p:cNvSpPr txBox="1"/>
          <p:nvPr/>
        </p:nvSpPr>
        <p:spPr>
          <a:xfrm>
            <a:off x="7619904" y="2466891"/>
            <a:ext cx="470000" cy="461665"/>
          </a:xfrm>
          <a:prstGeom prst="rect">
            <a:avLst/>
          </a:prstGeom>
          <a:noFill/>
        </p:spPr>
        <p:txBody>
          <a:bodyPr wrap="none" rtlCol="0">
            <a:spAutoFit/>
          </a:bodyPr>
          <a:lstStyle/>
          <a:p>
            <a:r>
              <a:rPr lang="en-US" sz="2400" dirty="0">
                <a:solidFill>
                  <a:schemeClr val="bg1">
                    <a:lumMod val="95000"/>
                  </a:schemeClr>
                </a:solidFill>
              </a:rPr>
              <a:t>??</a:t>
            </a:r>
          </a:p>
        </p:txBody>
      </p:sp>
      <p:sp>
        <p:nvSpPr>
          <p:cNvPr id="45" name="TextBox 44">
            <a:extLst>
              <a:ext uri="{FF2B5EF4-FFF2-40B4-BE49-F238E27FC236}">
                <a16:creationId xmlns:a16="http://schemas.microsoft.com/office/drawing/2014/main" id="{1015BC5F-0689-ED28-34F0-A81E792D10DB}"/>
              </a:ext>
            </a:extLst>
          </p:cNvPr>
          <p:cNvSpPr txBox="1"/>
          <p:nvPr/>
        </p:nvSpPr>
        <p:spPr>
          <a:xfrm>
            <a:off x="3528788" y="4421706"/>
            <a:ext cx="5073461" cy="1384995"/>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No user identity data</a:t>
            </a:r>
          </a:p>
          <a:p>
            <a:pPr algn="ctr"/>
            <a:r>
              <a:rPr lang="en-US" sz="2800" dirty="0">
                <a:solidFill>
                  <a:schemeClr val="bg1"/>
                </a:solidFill>
                <a:latin typeface="Corbel" panose="020B0503020204020204" pitchFamily="34" charset="0"/>
              </a:rPr>
              <a:t>=</a:t>
            </a:r>
          </a:p>
          <a:p>
            <a:pPr algn="ctr"/>
            <a:r>
              <a:rPr lang="en-US" sz="2800" dirty="0">
                <a:solidFill>
                  <a:schemeClr val="bg1"/>
                </a:solidFill>
                <a:latin typeface="Corbel" panose="020B0503020204020204" pitchFamily="34" charset="0"/>
              </a:rPr>
              <a:t>No authentication</a:t>
            </a:r>
          </a:p>
        </p:txBody>
      </p:sp>
      <p:pic>
        <p:nvPicPr>
          <p:cNvPr id="46" name="!!FB Logo">
            <a:extLst>
              <a:ext uri="{FF2B5EF4-FFF2-40B4-BE49-F238E27FC236}">
                <a16:creationId xmlns:a16="http://schemas.microsoft.com/office/drawing/2014/main" id="{C2B9CF6C-2E54-094C-00A4-12BAF97EB139}"/>
              </a:ext>
            </a:extLst>
          </p:cNvPr>
          <p:cNvPicPr>
            <a:picLocks noChangeAspect="1"/>
          </p:cNvPicPr>
          <p:nvPr/>
        </p:nvPicPr>
        <p:blipFill>
          <a:blip r:embed="rId5"/>
          <a:stretch>
            <a:fillRect/>
          </a:stretch>
        </p:blipFill>
        <p:spPr>
          <a:xfrm>
            <a:off x="8989679" y="6871227"/>
            <a:ext cx="1395034" cy="1346673"/>
          </a:xfrm>
          <a:prstGeom prst="rect">
            <a:avLst/>
          </a:prstGeom>
        </p:spPr>
      </p:pic>
    </p:spTree>
    <p:extLst>
      <p:ext uri="{BB962C8B-B14F-4D97-AF65-F5344CB8AC3E}">
        <p14:creationId xmlns:p14="http://schemas.microsoft.com/office/powerpoint/2010/main" val="3168747238"/>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fade">
                                      <p:cBhvr>
                                        <p:cTn id="11" dur="500"/>
                                        <p:tgtEl>
                                          <p:spTgt spid="26"/>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30"/>
                                        </p:tgtEl>
                                        <p:attrNameLst>
                                          <p:attrName>style.visibility</p:attrName>
                                        </p:attrNameLst>
                                      </p:cBhvr>
                                      <p:to>
                                        <p:strVal val="visible"/>
                                      </p:to>
                                    </p:set>
                                    <p:animEffect transition="in" filter="fade">
                                      <p:cBhvr>
                                        <p:cTn id="14" dur="500"/>
                                        <p:tgtEl>
                                          <p:spTgt spid="30"/>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45"/>
                                        </p:tgtEl>
                                        <p:attrNameLst>
                                          <p:attrName>style.visibility</p:attrName>
                                        </p:attrNameLst>
                                      </p:cBhvr>
                                      <p:to>
                                        <p:strVal val="visible"/>
                                      </p:to>
                                    </p:set>
                                    <p:animEffect transition="in" filter="fade">
                                      <p:cBhvr>
                                        <p:cTn id="19"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30" grpId="0"/>
      <p:bldP spid="45" grpId="0"/>
    </p:bldLst>
  </p:timing>
</p:sld>
</file>

<file path=ppt/slides/slide12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5" name="!!FB Logo">
            <a:extLst>
              <a:ext uri="{FF2B5EF4-FFF2-40B4-BE49-F238E27FC236}">
                <a16:creationId xmlns:a16="http://schemas.microsoft.com/office/drawing/2014/main" id="{0D0165C7-EC54-85E4-6AAE-E191C6799519}"/>
              </a:ext>
            </a:extLst>
          </p:cNvPr>
          <p:cNvPicPr>
            <a:picLocks noChangeAspect="1"/>
          </p:cNvPicPr>
          <p:nvPr/>
        </p:nvPicPr>
        <p:blipFill>
          <a:blip r:embed="rId3"/>
          <a:stretch>
            <a:fillRect/>
          </a:stretch>
        </p:blipFill>
        <p:spPr>
          <a:xfrm>
            <a:off x="8989679" y="5171967"/>
            <a:ext cx="1395034" cy="1346673"/>
          </a:xfrm>
          <a:prstGeom prst="rect">
            <a:avLst/>
          </a:prstGeom>
        </p:spPr>
      </p:pic>
      <p:grpSp>
        <p:nvGrpSpPr>
          <p:cNvPr id="17" name="Group 16">
            <a:extLst>
              <a:ext uri="{FF2B5EF4-FFF2-40B4-BE49-F238E27FC236}">
                <a16:creationId xmlns:a16="http://schemas.microsoft.com/office/drawing/2014/main" id="{CFEF64E0-18C3-E367-BD25-86394A6EF8B5}"/>
              </a:ext>
            </a:extLst>
          </p:cNvPr>
          <p:cNvGrpSpPr/>
          <p:nvPr/>
        </p:nvGrpSpPr>
        <p:grpSpPr>
          <a:xfrm>
            <a:off x="8823997"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4"/>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grpSp>
        <p:nvGrpSpPr>
          <p:cNvPr id="16" name="Group 15">
            <a:extLst>
              <a:ext uri="{FF2B5EF4-FFF2-40B4-BE49-F238E27FC236}">
                <a16:creationId xmlns:a16="http://schemas.microsoft.com/office/drawing/2014/main" id="{D2224C1D-E978-A779-C968-62D80A4F160A}"/>
              </a:ext>
            </a:extLst>
          </p:cNvPr>
          <p:cNvGrpSpPr/>
          <p:nvPr/>
        </p:nvGrpSpPr>
        <p:grpSpPr>
          <a:xfrm>
            <a:off x="1603387" y="1718874"/>
            <a:ext cx="1964643" cy="1604465"/>
            <a:chOff x="3336937" y="1637575"/>
            <a:chExt cx="1964643" cy="1604465"/>
          </a:xfrm>
        </p:grpSpPr>
        <p:grpSp>
          <p:nvGrpSpPr>
            <p:cNvPr id="2" name="Group 1">
              <a:extLst>
                <a:ext uri="{FF2B5EF4-FFF2-40B4-BE49-F238E27FC236}">
                  <a16:creationId xmlns:a16="http://schemas.microsoft.com/office/drawing/2014/main" id="{B66349B8-F98E-E28C-7AEC-6AD966B8C04F}"/>
                </a:ext>
              </a:extLst>
            </p:cNvPr>
            <p:cNvGrpSpPr/>
            <p:nvPr/>
          </p:nvGrpSpPr>
          <p:grpSpPr>
            <a:xfrm>
              <a:off x="3336937" y="1637575"/>
              <a:ext cx="1014813" cy="1313715"/>
              <a:chOff x="9592919" y="3281030"/>
              <a:chExt cx="2412301" cy="3122817"/>
            </a:xfrm>
          </p:grpSpPr>
          <p:sp>
            <p:nvSpPr>
              <p:cNvPr id="3" name="Freeform 158">
                <a:extLst>
                  <a:ext uri="{FF2B5EF4-FFF2-40B4-BE49-F238E27FC236}">
                    <a16:creationId xmlns:a16="http://schemas.microsoft.com/office/drawing/2014/main" id="{AB2D73EA-2D44-7EEB-3B47-F0006F8CDD45}"/>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 name="Group 3">
                <a:extLst>
                  <a:ext uri="{FF2B5EF4-FFF2-40B4-BE49-F238E27FC236}">
                    <a16:creationId xmlns:a16="http://schemas.microsoft.com/office/drawing/2014/main" id="{999025E1-E603-F73D-4CBD-403EEB26C716}"/>
                  </a:ext>
                </a:extLst>
              </p:cNvPr>
              <p:cNvGrpSpPr/>
              <p:nvPr/>
            </p:nvGrpSpPr>
            <p:grpSpPr>
              <a:xfrm>
                <a:off x="10528695" y="4589748"/>
                <a:ext cx="560994" cy="1088627"/>
                <a:chOff x="6048941" y="4798352"/>
                <a:chExt cx="549031" cy="1349261"/>
              </a:xfrm>
            </p:grpSpPr>
            <p:grpSp>
              <p:nvGrpSpPr>
                <p:cNvPr id="8" name="Group 7">
                  <a:extLst>
                    <a:ext uri="{FF2B5EF4-FFF2-40B4-BE49-F238E27FC236}">
                      <a16:creationId xmlns:a16="http://schemas.microsoft.com/office/drawing/2014/main" id="{D52A4B25-35EF-601B-330F-0D3941F3BB58}"/>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C3FE225A-BF65-A2F5-F943-037017141CE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F845C0DB-0A4D-7A18-40F2-76942F46B45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 name="Freeform 165">
                  <a:extLst>
                    <a:ext uri="{FF2B5EF4-FFF2-40B4-BE49-F238E27FC236}">
                      <a16:creationId xmlns:a16="http://schemas.microsoft.com/office/drawing/2014/main" id="{B2715BA2-41A7-086D-5CF9-2799CC209BB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 name="Freeform 161">
                <a:extLst>
                  <a:ext uri="{FF2B5EF4-FFF2-40B4-BE49-F238E27FC236}">
                    <a16:creationId xmlns:a16="http://schemas.microsoft.com/office/drawing/2014/main" id="{5D84FC94-7E0A-2624-62DB-D5498397C58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11">
                <a:extLst>
                  <a:ext uri="{FF2B5EF4-FFF2-40B4-BE49-F238E27FC236}">
                    <a16:creationId xmlns:a16="http://schemas.microsoft.com/office/drawing/2014/main" id="{EDFD20D8-8AE1-09C3-4374-61854679513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2">
              <a:extLst>
                <a:ext uri="{FF2B5EF4-FFF2-40B4-BE49-F238E27FC236}">
                  <a16:creationId xmlns:a16="http://schemas.microsoft.com/office/drawing/2014/main" id="{CB11E16D-E34E-5305-4CE0-D167A0F03C2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57606" y="2078568"/>
              <a:ext cx="943974" cy="116347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22" name="!!Arrow 1">
            <a:extLst>
              <a:ext uri="{FF2B5EF4-FFF2-40B4-BE49-F238E27FC236}">
                <a16:creationId xmlns:a16="http://schemas.microsoft.com/office/drawing/2014/main" id="{E7FB7AAF-8E15-EFFC-826C-3B0E45B05939}"/>
              </a:ext>
            </a:extLst>
          </p:cNvPr>
          <p:cNvCxnSpPr>
            <a:cxnSpLocks/>
          </p:cNvCxnSpPr>
          <p:nvPr/>
        </p:nvCxnSpPr>
        <p:spPr>
          <a:xfrm>
            <a:off x="3295650" y="2074267"/>
            <a:ext cx="5722604"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3" name="!!Req5BG">
            <a:extLst>
              <a:ext uri="{FF2B5EF4-FFF2-40B4-BE49-F238E27FC236}">
                <a16:creationId xmlns:a16="http://schemas.microsoft.com/office/drawing/2014/main" id="{57D58FB9-CF59-49F7-268B-552B2630A051}"/>
              </a:ext>
            </a:extLst>
          </p:cNvPr>
          <p:cNvSpPr/>
          <p:nvPr/>
        </p:nvSpPr>
        <p:spPr>
          <a:xfrm>
            <a:off x="4237746" y="1825098"/>
            <a:ext cx="3570207"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56" name="!!Arrow 8">
            <a:extLst>
              <a:ext uri="{FF2B5EF4-FFF2-40B4-BE49-F238E27FC236}">
                <a16:creationId xmlns:a16="http://schemas.microsoft.com/office/drawing/2014/main" id="{870AE10E-F29B-82F8-043B-FC2B32475BC3}"/>
              </a:ext>
            </a:extLst>
          </p:cNvPr>
          <p:cNvCxnSpPr>
            <a:cxnSpLocks/>
          </p:cNvCxnSpPr>
          <p:nvPr/>
        </p:nvCxnSpPr>
        <p:spPr>
          <a:xfrm flipV="1">
            <a:off x="6057900" y="2528313"/>
            <a:ext cx="0" cy="968165"/>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4" name="!!Req5Text">
            <a:extLst>
              <a:ext uri="{FF2B5EF4-FFF2-40B4-BE49-F238E27FC236}">
                <a16:creationId xmlns:a16="http://schemas.microsoft.com/office/drawing/2014/main" id="{061EC32E-7D34-821F-415C-D2E3633C0E70}"/>
              </a:ext>
            </a:extLst>
          </p:cNvPr>
          <p:cNvSpPr txBox="1"/>
          <p:nvPr/>
        </p:nvSpPr>
        <p:spPr>
          <a:xfrm>
            <a:off x="4284698" y="1825099"/>
            <a:ext cx="3570206" cy="400110"/>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I want a photo card!</a:t>
            </a:r>
          </a:p>
        </p:txBody>
      </p:sp>
      <p:cxnSp>
        <p:nvCxnSpPr>
          <p:cNvPr id="31" name="!!Arrow 6">
            <a:extLst>
              <a:ext uri="{FF2B5EF4-FFF2-40B4-BE49-F238E27FC236}">
                <a16:creationId xmlns:a16="http://schemas.microsoft.com/office/drawing/2014/main" id="{95A635FB-9975-D3CA-AB7F-D5F8FDE91A46}"/>
              </a:ext>
            </a:extLst>
          </p:cNvPr>
          <p:cNvCxnSpPr>
            <a:cxnSpLocks/>
          </p:cNvCxnSpPr>
          <p:nvPr/>
        </p:nvCxnSpPr>
        <p:spPr>
          <a:xfrm>
            <a:off x="9977964" y="3332864"/>
            <a:ext cx="0" cy="1715386"/>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2" name="!!Req6BG">
            <a:extLst>
              <a:ext uri="{FF2B5EF4-FFF2-40B4-BE49-F238E27FC236}">
                <a16:creationId xmlns:a16="http://schemas.microsoft.com/office/drawing/2014/main" id="{DEDE3E41-BC89-F649-0025-FC6BD3ABA3B5}"/>
              </a:ext>
            </a:extLst>
          </p:cNvPr>
          <p:cNvSpPr/>
          <p:nvPr/>
        </p:nvSpPr>
        <p:spPr>
          <a:xfrm>
            <a:off x="9710812" y="3847193"/>
            <a:ext cx="2339099"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3" name="!!Req6Text">
            <a:extLst>
              <a:ext uri="{FF2B5EF4-FFF2-40B4-BE49-F238E27FC236}">
                <a16:creationId xmlns:a16="http://schemas.microsoft.com/office/drawing/2014/main" id="{32BB29D2-94B5-C812-1A69-1CDFFE4A4721}"/>
              </a:ext>
            </a:extLst>
          </p:cNvPr>
          <p:cNvSpPr txBox="1"/>
          <p:nvPr/>
        </p:nvSpPr>
        <p:spPr>
          <a:xfrm>
            <a:off x="9757763" y="3847194"/>
            <a:ext cx="2144677"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/get/email</a:t>
            </a:r>
          </a:p>
        </p:txBody>
      </p:sp>
      <p:sp>
        <p:nvSpPr>
          <p:cNvPr id="34" name="!!AccessToken2">
            <a:extLst>
              <a:ext uri="{FF2B5EF4-FFF2-40B4-BE49-F238E27FC236}">
                <a16:creationId xmlns:a16="http://schemas.microsoft.com/office/drawing/2014/main" id="{7B761A57-0F5E-22AF-783F-0488DD775D49}"/>
              </a:ext>
            </a:extLst>
          </p:cNvPr>
          <p:cNvSpPr txBox="1"/>
          <p:nvPr/>
        </p:nvSpPr>
        <p:spPr>
          <a:xfrm>
            <a:off x="9710811" y="4106331"/>
            <a:ext cx="2185214"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b="1" dirty="0" err="1">
                <a:solidFill>
                  <a:srgbClr val="F237E0"/>
                </a:solidFill>
                <a:latin typeface="Courier New" panose="02070309020205020404" pitchFamily="49" charset="0"/>
                <a:cs typeface="Courier New" panose="02070309020205020404" pitchFamily="49" charset="0"/>
              </a:rPr>
              <a:t>Alice</a:t>
            </a:r>
            <a:r>
              <a:rPr lang="en-US" sz="2000" dirty="0" err="1">
                <a:solidFill>
                  <a:srgbClr val="F237E0"/>
                </a:solidFill>
                <a:latin typeface="Courier New" panose="02070309020205020404" pitchFamily="49" charset="0"/>
                <a:cs typeface="Courier New" panose="02070309020205020404" pitchFamily="49" charset="0"/>
              </a:rPr>
              <a:t>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cxnSp>
        <p:nvCxnSpPr>
          <p:cNvPr id="35" name="!!Arrow 7">
            <a:extLst>
              <a:ext uri="{FF2B5EF4-FFF2-40B4-BE49-F238E27FC236}">
                <a16:creationId xmlns:a16="http://schemas.microsoft.com/office/drawing/2014/main" id="{0D53EA78-00FB-D9EC-7C7E-B1E9194A065E}"/>
              </a:ext>
            </a:extLst>
          </p:cNvPr>
          <p:cNvCxnSpPr>
            <a:cxnSpLocks/>
          </p:cNvCxnSpPr>
          <p:nvPr/>
        </p:nvCxnSpPr>
        <p:spPr>
          <a:xfrm flipV="1">
            <a:off x="9307404" y="3314675"/>
            <a:ext cx="0" cy="1715386"/>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9" name="!!AccessToken">
            <a:extLst>
              <a:ext uri="{FF2B5EF4-FFF2-40B4-BE49-F238E27FC236}">
                <a16:creationId xmlns:a16="http://schemas.microsoft.com/office/drawing/2014/main" id="{498AAD2B-FD8B-2DD1-A8A5-09063BF96B8C}"/>
              </a:ext>
            </a:extLst>
          </p:cNvPr>
          <p:cNvSpPr txBox="1"/>
          <p:nvPr/>
        </p:nvSpPr>
        <p:spPr>
          <a:xfrm>
            <a:off x="4237746" y="2084236"/>
            <a:ext cx="2185214"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b="1" dirty="0" err="1">
                <a:solidFill>
                  <a:srgbClr val="F237E0"/>
                </a:solidFill>
                <a:latin typeface="Courier New" panose="02070309020205020404" pitchFamily="49" charset="0"/>
                <a:cs typeface="Courier New" panose="02070309020205020404" pitchFamily="49" charset="0"/>
              </a:rPr>
              <a:t>Alice</a:t>
            </a:r>
            <a:r>
              <a:rPr lang="en-US" sz="2000" dirty="0" err="1">
                <a:solidFill>
                  <a:srgbClr val="F237E0"/>
                </a:solidFill>
                <a:latin typeface="Courier New" panose="02070309020205020404" pitchFamily="49" charset="0"/>
                <a:cs typeface="Courier New" panose="02070309020205020404" pitchFamily="49" charset="0"/>
              </a:rPr>
              <a:t>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
        <p:nvSpPr>
          <p:cNvPr id="39" name="Rectangle: Rounded Corners 38">
            <a:extLst>
              <a:ext uri="{FF2B5EF4-FFF2-40B4-BE49-F238E27FC236}">
                <a16:creationId xmlns:a16="http://schemas.microsoft.com/office/drawing/2014/main" id="{B322DA6B-4CE5-4F74-1FCB-E0B839436184}"/>
              </a:ext>
            </a:extLst>
          </p:cNvPr>
          <p:cNvSpPr/>
          <p:nvPr/>
        </p:nvSpPr>
        <p:spPr>
          <a:xfrm>
            <a:off x="9828176" y="3916578"/>
            <a:ext cx="1680998" cy="25579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Sidebar 2">
            <a:extLst>
              <a:ext uri="{FF2B5EF4-FFF2-40B4-BE49-F238E27FC236}">
                <a16:creationId xmlns:a16="http://schemas.microsoft.com/office/drawing/2014/main" id="{104EC17C-5223-03DD-61A5-EDB088300FB0}"/>
              </a:ext>
            </a:extLst>
          </p:cNvPr>
          <p:cNvSpPr txBox="1"/>
          <p:nvPr/>
        </p:nvSpPr>
        <p:spPr>
          <a:xfrm>
            <a:off x="2231605" y="274300"/>
            <a:ext cx="7683069" cy="707886"/>
          </a:xfrm>
          <a:prstGeom prst="rect">
            <a:avLst/>
          </a:prstGeom>
          <a:noFill/>
        </p:spPr>
        <p:txBody>
          <a:bodyPr wrap="square" rtlCol="0">
            <a:spAutoFit/>
          </a:bodyPr>
          <a:lstStyle/>
          <a:p>
            <a:pPr algn="ctr"/>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sp>
        <p:nvSpPr>
          <p:cNvPr id="25" name="!!RespBG">
            <a:extLst>
              <a:ext uri="{FF2B5EF4-FFF2-40B4-BE49-F238E27FC236}">
                <a16:creationId xmlns:a16="http://schemas.microsoft.com/office/drawing/2014/main" id="{667BA771-55FE-0E4B-D013-53DF88542E2C}"/>
              </a:ext>
            </a:extLst>
          </p:cNvPr>
          <p:cNvSpPr/>
          <p:nvPr/>
        </p:nvSpPr>
        <p:spPr>
          <a:xfrm>
            <a:off x="7486657" y="3848325"/>
            <a:ext cx="2062553" cy="706751"/>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6" name="!!Resp">
            <a:extLst>
              <a:ext uri="{FF2B5EF4-FFF2-40B4-BE49-F238E27FC236}">
                <a16:creationId xmlns:a16="http://schemas.microsoft.com/office/drawing/2014/main" id="{93F1E73D-964A-DB61-E652-64915E21E4BD}"/>
              </a:ext>
            </a:extLst>
          </p:cNvPr>
          <p:cNvSpPr txBox="1"/>
          <p:nvPr/>
        </p:nvSpPr>
        <p:spPr>
          <a:xfrm>
            <a:off x="7634129" y="3847193"/>
            <a:ext cx="1877437" cy="707886"/>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 Email: </a:t>
            </a:r>
          </a:p>
          <a:p>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alice</a:t>
            </a:r>
            <a:r>
              <a:rPr lang="en-US" sz="2000" b="1" dirty="0">
                <a:latin typeface="Courier New" panose="02070309020205020404" pitchFamily="49" charset="0"/>
                <a:cs typeface="Courier New" panose="02070309020205020404" pitchFamily="49" charset="0"/>
              </a:rPr>
              <a:t>@… }</a:t>
            </a:r>
          </a:p>
        </p:txBody>
      </p:sp>
      <p:sp>
        <p:nvSpPr>
          <p:cNvPr id="30" name="Rectangle: Rounded Corners 29">
            <a:extLst>
              <a:ext uri="{FF2B5EF4-FFF2-40B4-BE49-F238E27FC236}">
                <a16:creationId xmlns:a16="http://schemas.microsoft.com/office/drawing/2014/main" id="{F623D53A-A6DA-164F-BC28-7A93FA50BA0B}"/>
              </a:ext>
            </a:extLst>
          </p:cNvPr>
          <p:cNvSpPr/>
          <p:nvPr/>
        </p:nvSpPr>
        <p:spPr>
          <a:xfrm>
            <a:off x="7922871" y="4200568"/>
            <a:ext cx="1271236" cy="28194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6" name="Group 35">
            <a:extLst>
              <a:ext uri="{FF2B5EF4-FFF2-40B4-BE49-F238E27FC236}">
                <a16:creationId xmlns:a16="http://schemas.microsoft.com/office/drawing/2014/main" id="{4D88AC8D-B2E4-A87F-1BC7-B59488A3F88A}"/>
              </a:ext>
            </a:extLst>
          </p:cNvPr>
          <p:cNvGrpSpPr/>
          <p:nvPr/>
        </p:nvGrpSpPr>
        <p:grpSpPr>
          <a:xfrm>
            <a:off x="3685458" y="3597863"/>
            <a:ext cx="3372445" cy="1016935"/>
            <a:chOff x="-1881491" y="3216501"/>
            <a:chExt cx="3372445" cy="1016935"/>
          </a:xfrm>
        </p:grpSpPr>
        <p:pic>
          <p:nvPicPr>
            <p:cNvPr id="37" name="Picture 36">
              <a:extLst>
                <a:ext uri="{FF2B5EF4-FFF2-40B4-BE49-F238E27FC236}">
                  <a16:creationId xmlns:a16="http://schemas.microsoft.com/office/drawing/2014/main" id="{882465D2-EBFF-5AFE-2B64-E3BCC8319A19}"/>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6D1B4D0A-7024-7131-6267-E6580888DFB3}"/>
                </a:ext>
              </a:extLst>
            </p:cNvPr>
            <p:cNvSpPr/>
            <p:nvPr/>
          </p:nvSpPr>
          <p:spPr>
            <a:xfrm>
              <a:off x="-712566" y="3216501"/>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49362DED-49F8-8FA7-6614-56C12DCEED76}"/>
                </a:ext>
              </a:extLst>
            </p:cNvPr>
            <p:cNvGrpSpPr/>
            <p:nvPr/>
          </p:nvGrpSpPr>
          <p:grpSpPr>
            <a:xfrm>
              <a:off x="-576426" y="3356578"/>
              <a:ext cx="528269" cy="683865"/>
              <a:chOff x="9592919" y="3281030"/>
              <a:chExt cx="2412301" cy="3122817"/>
            </a:xfrm>
          </p:grpSpPr>
          <p:sp>
            <p:nvSpPr>
              <p:cNvPr id="45" name="Freeform 158">
                <a:extLst>
                  <a:ext uri="{FF2B5EF4-FFF2-40B4-BE49-F238E27FC236}">
                    <a16:creationId xmlns:a16="http://schemas.microsoft.com/office/drawing/2014/main" id="{1B595B85-9745-7B58-81A5-A03EA0D4849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6" name="Group 45">
                <a:extLst>
                  <a:ext uri="{FF2B5EF4-FFF2-40B4-BE49-F238E27FC236}">
                    <a16:creationId xmlns:a16="http://schemas.microsoft.com/office/drawing/2014/main" id="{C191BADF-F805-96AD-B2AB-FE5509BBE3B2}"/>
                  </a:ext>
                </a:extLst>
              </p:cNvPr>
              <p:cNvGrpSpPr/>
              <p:nvPr/>
            </p:nvGrpSpPr>
            <p:grpSpPr>
              <a:xfrm>
                <a:off x="10528695" y="4589748"/>
                <a:ext cx="560994" cy="1088627"/>
                <a:chOff x="6048941" y="4798352"/>
                <a:chExt cx="549031" cy="1349261"/>
              </a:xfrm>
            </p:grpSpPr>
            <p:grpSp>
              <p:nvGrpSpPr>
                <p:cNvPr id="49" name="Group 48">
                  <a:extLst>
                    <a:ext uri="{FF2B5EF4-FFF2-40B4-BE49-F238E27FC236}">
                      <a16:creationId xmlns:a16="http://schemas.microsoft.com/office/drawing/2014/main" id="{61F72682-9D64-93ED-D5A4-456644B94FB1}"/>
                    </a:ext>
                  </a:extLst>
                </p:cNvPr>
                <p:cNvGrpSpPr/>
                <p:nvPr/>
              </p:nvGrpSpPr>
              <p:grpSpPr>
                <a:xfrm>
                  <a:off x="6048941" y="4798352"/>
                  <a:ext cx="542456" cy="1088197"/>
                  <a:chOff x="6048941" y="4798352"/>
                  <a:chExt cx="542456" cy="1088197"/>
                </a:xfrm>
              </p:grpSpPr>
              <p:sp>
                <p:nvSpPr>
                  <p:cNvPr id="51" name="Freeform 159">
                    <a:extLst>
                      <a:ext uri="{FF2B5EF4-FFF2-40B4-BE49-F238E27FC236}">
                        <a16:creationId xmlns:a16="http://schemas.microsoft.com/office/drawing/2014/main" id="{139D0E69-CCBE-029E-D559-3382F58B1D21}"/>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60">
                    <a:extLst>
                      <a:ext uri="{FF2B5EF4-FFF2-40B4-BE49-F238E27FC236}">
                        <a16:creationId xmlns:a16="http://schemas.microsoft.com/office/drawing/2014/main" id="{B575B417-9CAC-446B-BBBB-1D6452A9AE6E}"/>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50" name="Freeform 165">
                  <a:extLst>
                    <a:ext uri="{FF2B5EF4-FFF2-40B4-BE49-F238E27FC236}">
                      <a16:creationId xmlns:a16="http://schemas.microsoft.com/office/drawing/2014/main" id="{CE9D02B8-D446-547C-1CF1-F15D86A1A7C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7" name="Freeform 161">
                <a:extLst>
                  <a:ext uri="{FF2B5EF4-FFF2-40B4-BE49-F238E27FC236}">
                    <a16:creationId xmlns:a16="http://schemas.microsoft.com/office/drawing/2014/main" id="{C138D4D8-86E5-C6F4-0D2A-F24A467C344A}"/>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8" name="Freeform 11">
                <a:extLst>
                  <a:ext uri="{FF2B5EF4-FFF2-40B4-BE49-F238E27FC236}">
                    <a16:creationId xmlns:a16="http://schemas.microsoft.com/office/drawing/2014/main" id="{7A9377FC-5606-E838-1B43-60F64D86A3F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3" name="TextBox 42">
              <a:extLst>
                <a:ext uri="{FF2B5EF4-FFF2-40B4-BE49-F238E27FC236}">
                  <a16:creationId xmlns:a16="http://schemas.microsoft.com/office/drawing/2014/main" id="{AE9E5214-E092-C85F-B62D-6713AEC377D4}"/>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44" name="TextBox 43">
              <a:extLst>
                <a:ext uri="{FF2B5EF4-FFF2-40B4-BE49-F238E27FC236}">
                  <a16:creationId xmlns:a16="http://schemas.microsoft.com/office/drawing/2014/main" id="{C0435118-16DC-7F1C-B139-ABED34A3271A}"/>
                </a:ext>
              </a:extLst>
            </p:cNvPr>
            <p:cNvSpPr txBox="1"/>
            <p:nvPr/>
          </p:nvSpPr>
          <p:spPr>
            <a:xfrm>
              <a:off x="-4450" y="3674224"/>
              <a:ext cx="126188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alice</a:t>
              </a:r>
              <a:r>
                <a:rPr lang="en-US" sz="2000" dirty="0">
                  <a:latin typeface="Courier New" panose="02070309020205020404" pitchFamily="49" charset="0"/>
                  <a:cs typeface="Courier New" panose="02070309020205020404" pitchFamily="49" charset="0"/>
                </a:rPr>
                <a:t>@…</a:t>
              </a:r>
            </a:p>
          </p:txBody>
        </p:sp>
      </p:grpSp>
      <p:sp>
        <p:nvSpPr>
          <p:cNvPr id="53" name="Rectangle: Rounded Corners 52">
            <a:extLst>
              <a:ext uri="{FF2B5EF4-FFF2-40B4-BE49-F238E27FC236}">
                <a16:creationId xmlns:a16="http://schemas.microsoft.com/office/drawing/2014/main" id="{B17B9308-0EBA-1AC8-FC80-949A544B66A1}"/>
              </a:ext>
            </a:extLst>
          </p:cNvPr>
          <p:cNvSpPr/>
          <p:nvPr/>
        </p:nvSpPr>
        <p:spPr>
          <a:xfrm>
            <a:off x="5566563" y="4080467"/>
            <a:ext cx="1301647" cy="364933"/>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xt4">
            <a:extLst>
              <a:ext uri="{FF2B5EF4-FFF2-40B4-BE49-F238E27FC236}">
                <a16:creationId xmlns:a16="http://schemas.microsoft.com/office/drawing/2014/main" id="{834CAC30-78F7-F7AB-B3F4-1CEE6A5F1DFC}"/>
              </a:ext>
            </a:extLst>
          </p:cNvPr>
          <p:cNvSpPr txBox="1"/>
          <p:nvPr/>
        </p:nvSpPr>
        <p:spPr>
          <a:xfrm>
            <a:off x="4272796" y="2762418"/>
            <a:ext cx="3570208" cy="400110"/>
          </a:xfrm>
          <a:prstGeom prst="rect">
            <a:avLst/>
          </a:prstGeom>
          <a:noFill/>
        </p:spPr>
        <p:txBody>
          <a:bodyPr wrap="square" rtlCol="0">
            <a:spAutoFit/>
          </a:bodyPr>
          <a:lstStyle/>
          <a:p>
            <a:pPr algn="ctr"/>
            <a:r>
              <a:rPr lang="en-US" sz="2000" dirty="0">
                <a:solidFill>
                  <a:srgbClr val="FD7D00"/>
                </a:solidFill>
                <a:latin typeface="Corbel" panose="020B0503020204020204" pitchFamily="34" charset="0"/>
              </a:rPr>
              <a:t>Is Alice  </a:t>
            </a:r>
            <a:r>
              <a:rPr lang="en-US" sz="2000" b="1" dirty="0">
                <a:solidFill>
                  <a:srgbClr val="FD7D00"/>
                </a:solidFill>
                <a:latin typeface="Corbel" panose="020B0503020204020204" pitchFamily="34" charset="0"/>
              </a:rPr>
              <a:t>Authenticated  </a:t>
            </a:r>
            <a:r>
              <a:rPr lang="en-US" sz="2000" dirty="0">
                <a:solidFill>
                  <a:srgbClr val="FD7D00"/>
                </a:solidFill>
                <a:latin typeface="Corbel" panose="020B0503020204020204" pitchFamily="34" charset="0"/>
              </a:rPr>
              <a:t>to TTF? </a:t>
            </a:r>
            <a:endParaRPr lang="en-US" sz="2000" b="1" dirty="0">
              <a:solidFill>
                <a:srgbClr val="FD7D00"/>
              </a:solidFill>
              <a:latin typeface="Corbel" panose="020B0503020204020204" pitchFamily="34" charset="0"/>
            </a:endParaRPr>
          </a:p>
        </p:txBody>
      </p:sp>
      <p:sp>
        <p:nvSpPr>
          <p:cNvPr id="55" name="Rectangle: Rounded Corners 54">
            <a:extLst>
              <a:ext uri="{FF2B5EF4-FFF2-40B4-BE49-F238E27FC236}">
                <a16:creationId xmlns:a16="http://schemas.microsoft.com/office/drawing/2014/main" id="{2BE93908-0A57-5FD0-BE89-81312A41F651}"/>
              </a:ext>
            </a:extLst>
          </p:cNvPr>
          <p:cNvSpPr/>
          <p:nvPr/>
        </p:nvSpPr>
        <p:spPr>
          <a:xfrm>
            <a:off x="5180872" y="2841212"/>
            <a:ext cx="1680998" cy="25579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24269676"/>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wipe(up)">
                                      <p:cBhvr>
                                        <p:cTn id="7" dur="500"/>
                                        <p:tgtEl>
                                          <p:spTgt spid="3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fade">
                                      <p:cBhvr>
                                        <p:cTn id="10" dur="500"/>
                                        <p:tgtEl>
                                          <p:spTgt spid="3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3"/>
                                        </p:tgtEl>
                                        <p:attrNameLst>
                                          <p:attrName>style.visibility</p:attrName>
                                        </p:attrNameLst>
                                      </p:cBhvr>
                                      <p:to>
                                        <p:strVal val="visible"/>
                                      </p:to>
                                    </p:set>
                                    <p:animEffect transition="in" filter="fade">
                                      <p:cBhvr>
                                        <p:cTn id="13" dur="500"/>
                                        <p:tgtEl>
                                          <p:spTgt spid="3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2"/>
                                        </p:tgtEl>
                                        <p:attrNameLst>
                                          <p:attrName>style.visibility</p:attrName>
                                        </p:attrNameLst>
                                      </p:cBhvr>
                                      <p:to>
                                        <p:strVal val="visible"/>
                                      </p:to>
                                    </p:set>
                                    <p:animEffect transition="in" filter="fade">
                                      <p:cBhvr>
                                        <p:cTn id="16" dur="500"/>
                                        <p:tgtEl>
                                          <p:spTgt spid="3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9"/>
                                        </p:tgtEl>
                                        <p:attrNameLst>
                                          <p:attrName>style.visibility</p:attrName>
                                        </p:attrNameLst>
                                      </p:cBhvr>
                                      <p:to>
                                        <p:strVal val="visible"/>
                                      </p:to>
                                    </p:set>
                                    <p:animEffect transition="in" filter="fade">
                                      <p:cBhvr>
                                        <p:cTn id="19" dur="500"/>
                                        <p:tgtEl>
                                          <p:spTgt spid="39"/>
                                        </p:tgtEl>
                                      </p:cBhvr>
                                    </p:animEffect>
                                  </p:childTnLst>
                                </p:cTn>
                              </p:par>
                            </p:childTnLst>
                          </p:cTn>
                        </p:par>
                        <p:par>
                          <p:cTn id="20" fill="hold">
                            <p:stCondLst>
                              <p:cond delay="500"/>
                            </p:stCondLst>
                            <p:childTnLst>
                              <p:par>
                                <p:cTn id="21" presetID="22" presetClass="entr" presetSubtype="4" fill="hold" nodeType="afterEffect">
                                  <p:stCondLst>
                                    <p:cond delay="0"/>
                                  </p:stCondLst>
                                  <p:childTnLst>
                                    <p:set>
                                      <p:cBhvr>
                                        <p:cTn id="22" dur="1" fill="hold">
                                          <p:stCondLst>
                                            <p:cond delay="0"/>
                                          </p:stCondLst>
                                        </p:cTn>
                                        <p:tgtEl>
                                          <p:spTgt spid="35"/>
                                        </p:tgtEl>
                                        <p:attrNameLst>
                                          <p:attrName>style.visibility</p:attrName>
                                        </p:attrNameLst>
                                      </p:cBhvr>
                                      <p:to>
                                        <p:strVal val="visible"/>
                                      </p:to>
                                    </p:set>
                                    <p:animEffect transition="in" filter="wipe(down)">
                                      <p:cBhvr>
                                        <p:cTn id="23" dur="500"/>
                                        <p:tgtEl>
                                          <p:spTgt spid="35"/>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6"/>
                                        </p:tgtEl>
                                        <p:attrNameLst>
                                          <p:attrName>style.visibility</p:attrName>
                                        </p:attrNameLst>
                                      </p:cBhvr>
                                      <p:to>
                                        <p:strVal val="visible"/>
                                      </p:to>
                                    </p:set>
                                    <p:animEffect transition="in" filter="fade">
                                      <p:cBhvr>
                                        <p:cTn id="26" dur="500"/>
                                        <p:tgtEl>
                                          <p:spTgt spid="26"/>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5"/>
                                        </p:tgtEl>
                                        <p:attrNameLst>
                                          <p:attrName>style.visibility</p:attrName>
                                        </p:attrNameLst>
                                      </p:cBhvr>
                                      <p:to>
                                        <p:strVal val="visible"/>
                                      </p:to>
                                    </p:set>
                                    <p:animEffect transition="in" filter="fade">
                                      <p:cBhvr>
                                        <p:cTn id="29" dur="500"/>
                                        <p:tgtEl>
                                          <p:spTgt spid="25"/>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0"/>
                                        </p:tgtEl>
                                        <p:attrNameLst>
                                          <p:attrName>style.visibility</p:attrName>
                                        </p:attrNameLst>
                                      </p:cBhvr>
                                      <p:to>
                                        <p:strVal val="visible"/>
                                      </p:to>
                                    </p:set>
                                    <p:animEffect transition="in" filter="fade">
                                      <p:cBhvr>
                                        <p:cTn id="32" dur="500"/>
                                        <p:tgtEl>
                                          <p:spTgt spid="30"/>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6"/>
                                        </p:tgtEl>
                                        <p:attrNameLst>
                                          <p:attrName>style.visibility</p:attrName>
                                        </p:attrNameLst>
                                      </p:cBhvr>
                                      <p:to>
                                        <p:strVal val="visible"/>
                                      </p:to>
                                    </p:set>
                                    <p:animEffect transition="in" filter="fade">
                                      <p:cBhvr>
                                        <p:cTn id="37" dur="500"/>
                                        <p:tgtEl>
                                          <p:spTgt spid="36"/>
                                        </p:tgtEl>
                                      </p:cBhvr>
                                    </p:animEffect>
                                  </p:childTnLst>
                                </p:cTn>
                              </p:par>
                            </p:childTnLst>
                          </p:cTn>
                        </p:par>
                        <p:par>
                          <p:cTn id="38" fill="hold">
                            <p:stCondLst>
                              <p:cond delay="500"/>
                            </p:stCondLst>
                            <p:childTnLst>
                              <p:par>
                                <p:cTn id="39" presetID="10" presetClass="entr" presetSubtype="0" fill="hold" grpId="0" nodeType="afterEffect">
                                  <p:stCondLst>
                                    <p:cond delay="0"/>
                                  </p:stCondLst>
                                  <p:childTnLst>
                                    <p:set>
                                      <p:cBhvr>
                                        <p:cTn id="40" dur="1" fill="hold">
                                          <p:stCondLst>
                                            <p:cond delay="0"/>
                                          </p:stCondLst>
                                        </p:cTn>
                                        <p:tgtEl>
                                          <p:spTgt spid="53"/>
                                        </p:tgtEl>
                                        <p:attrNameLst>
                                          <p:attrName>style.visibility</p:attrName>
                                        </p:attrNameLst>
                                      </p:cBhvr>
                                      <p:to>
                                        <p:strVal val="visible"/>
                                      </p:to>
                                    </p:set>
                                    <p:animEffect transition="in" filter="fade">
                                      <p:cBhvr>
                                        <p:cTn id="41" dur="500"/>
                                        <p:tgtEl>
                                          <p:spTgt spid="53"/>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56"/>
                                        </p:tgtEl>
                                        <p:attrNameLst>
                                          <p:attrName>style.visibility</p:attrName>
                                        </p:attrNameLst>
                                      </p:cBhvr>
                                      <p:to>
                                        <p:strVal val="visible"/>
                                      </p:to>
                                    </p:set>
                                    <p:animEffect transition="in" filter="fade">
                                      <p:cBhvr>
                                        <p:cTn id="46" dur="500"/>
                                        <p:tgtEl>
                                          <p:spTgt spid="56"/>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54"/>
                                        </p:tgtEl>
                                        <p:attrNameLst>
                                          <p:attrName>style.visibility</p:attrName>
                                        </p:attrNameLst>
                                      </p:cBhvr>
                                      <p:to>
                                        <p:strVal val="visible"/>
                                      </p:to>
                                    </p:set>
                                    <p:animEffect transition="in" filter="fade">
                                      <p:cBhvr>
                                        <p:cTn id="49" dur="500"/>
                                        <p:tgtEl>
                                          <p:spTgt spid="54"/>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55"/>
                                        </p:tgtEl>
                                        <p:attrNameLst>
                                          <p:attrName>style.visibility</p:attrName>
                                        </p:attrNameLst>
                                      </p:cBhvr>
                                      <p:to>
                                        <p:strVal val="visible"/>
                                      </p:to>
                                    </p:set>
                                    <p:animEffect transition="in" filter="fade">
                                      <p:cBhvr>
                                        <p:cTn id="52"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p:bldP spid="34" grpId="0"/>
      <p:bldP spid="39" grpId="0" animBg="1"/>
      <p:bldP spid="25" grpId="0" animBg="1"/>
      <p:bldP spid="26" grpId="0"/>
      <p:bldP spid="30" grpId="0" animBg="1"/>
      <p:bldP spid="53" grpId="0" animBg="1"/>
      <p:bldP spid="54" grpId="0"/>
      <p:bldP spid="55" grpId="0" animBg="1"/>
    </p:bldLst>
  </p:timing>
</p:sld>
</file>

<file path=ppt/slides/slide12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5" name="!!FB Logo">
            <a:extLst>
              <a:ext uri="{FF2B5EF4-FFF2-40B4-BE49-F238E27FC236}">
                <a16:creationId xmlns:a16="http://schemas.microsoft.com/office/drawing/2014/main" id="{0D0165C7-EC54-85E4-6AAE-E191C6799519}"/>
              </a:ext>
            </a:extLst>
          </p:cNvPr>
          <p:cNvPicPr>
            <a:picLocks noChangeAspect="1"/>
          </p:cNvPicPr>
          <p:nvPr/>
        </p:nvPicPr>
        <p:blipFill>
          <a:blip r:embed="rId3"/>
          <a:stretch>
            <a:fillRect/>
          </a:stretch>
        </p:blipFill>
        <p:spPr>
          <a:xfrm>
            <a:off x="8989679" y="5171967"/>
            <a:ext cx="1395034" cy="1346673"/>
          </a:xfrm>
          <a:prstGeom prst="rect">
            <a:avLst/>
          </a:prstGeom>
        </p:spPr>
      </p:pic>
      <p:grpSp>
        <p:nvGrpSpPr>
          <p:cNvPr id="17" name="Group 16">
            <a:extLst>
              <a:ext uri="{FF2B5EF4-FFF2-40B4-BE49-F238E27FC236}">
                <a16:creationId xmlns:a16="http://schemas.microsoft.com/office/drawing/2014/main" id="{CFEF64E0-18C3-E367-BD25-86394A6EF8B5}"/>
              </a:ext>
            </a:extLst>
          </p:cNvPr>
          <p:cNvGrpSpPr/>
          <p:nvPr/>
        </p:nvGrpSpPr>
        <p:grpSpPr>
          <a:xfrm>
            <a:off x="8823997"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4"/>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grpSp>
        <p:nvGrpSpPr>
          <p:cNvPr id="16" name="Group 15">
            <a:extLst>
              <a:ext uri="{FF2B5EF4-FFF2-40B4-BE49-F238E27FC236}">
                <a16:creationId xmlns:a16="http://schemas.microsoft.com/office/drawing/2014/main" id="{D2224C1D-E978-A779-C968-62D80A4F160A}"/>
              </a:ext>
            </a:extLst>
          </p:cNvPr>
          <p:cNvGrpSpPr/>
          <p:nvPr/>
        </p:nvGrpSpPr>
        <p:grpSpPr>
          <a:xfrm>
            <a:off x="1603387" y="1718874"/>
            <a:ext cx="1964643" cy="1604465"/>
            <a:chOff x="3336937" y="1637575"/>
            <a:chExt cx="1964643" cy="1604465"/>
          </a:xfrm>
        </p:grpSpPr>
        <p:grpSp>
          <p:nvGrpSpPr>
            <p:cNvPr id="2" name="Group 1">
              <a:extLst>
                <a:ext uri="{FF2B5EF4-FFF2-40B4-BE49-F238E27FC236}">
                  <a16:creationId xmlns:a16="http://schemas.microsoft.com/office/drawing/2014/main" id="{B66349B8-F98E-E28C-7AEC-6AD966B8C04F}"/>
                </a:ext>
              </a:extLst>
            </p:cNvPr>
            <p:cNvGrpSpPr/>
            <p:nvPr/>
          </p:nvGrpSpPr>
          <p:grpSpPr>
            <a:xfrm>
              <a:off x="3336937" y="1637575"/>
              <a:ext cx="1014813" cy="1313715"/>
              <a:chOff x="9592919" y="3281030"/>
              <a:chExt cx="2412301" cy="3122817"/>
            </a:xfrm>
          </p:grpSpPr>
          <p:sp>
            <p:nvSpPr>
              <p:cNvPr id="3" name="Freeform 158">
                <a:extLst>
                  <a:ext uri="{FF2B5EF4-FFF2-40B4-BE49-F238E27FC236}">
                    <a16:creationId xmlns:a16="http://schemas.microsoft.com/office/drawing/2014/main" id="{AB2D73EA-2D44-7EEB-3B47-F0006F8CDD45}"/>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 name="Group 3">
                <a:extLst>
                  <a:ext uri="{FF2B5EF4-FFF2-40B4-BE49-F238E27FC236}">
                    <a16:creationId xmlns:a16="http://schemas.microsoft.com/office/drawing/2014/main" id="{999025E1-E603-F73D-4CBD-403EEB26C716}"/>
                  </a:ext>
                </a:extLst>
              </p:cNvPr>
              <p:cNvGrpSpPr/>
              <p:nvPr/>
            </p:nvGrpSpPr>
            <p:grpSpPr>
              <a:xfrm>
                <a:off x="10528695" y="4589748"/>
                <a:ext cx="560994" cy="1088627"/>
                <a:chOff x="6048941" y="4798352"/>
                <a:chExt cx="549031" cy="1349261"/>
              </a:xfrm>
            </p:grpSpPr>
            <p:grpSp>
              <p:nvGrpSpPr>
                <p:cNvPr id="8" name="Group 7">
                  <a:extLst>
                    <a:ext uri="{FF2B5EF4-FFF2-40B4-BE49-F238E27FC236}">
                      <a16:creationId xmlns:a16="http://schemas.microsoft.com/office/drawing/2014/main" id="{D52A4B25-35EF-601B-330F-0D3941F3BB58}"/>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C3FE225A-BF65-A2F5-F943-037017141CE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F845C0DB-0A4D-7A18-40F2-76942F46B45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 name="Freeform 165">
                  <a:extLst>
                    <a:ext uri="{FF2B5EF4-FFF2-40B4-BE49-F238E27FC236}">
                      <a16:creationId xmlns:a16="http://schemas.microsoft.com/office/drawing/2014/main" id="{B2715BA2-41A7-086D-5CF9-2799CC209BB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 name="Freeform 161">
                <a:extLst>
                  <a:ext uri="{FF2B5EF4-FFF2-40B4-BE49-F238E27FC236}">
                    <a16:creationId xmlns:a16="http://schemas.microsoft.com/office/drawing/2014/main" id="{5D84FC94-7E0A-2624-62DB-D5498397C58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11">
                <a:extLst>
                  <a:ext uri="{FF2B5EF4-FFF2-40B4-BE49-F238E27FC236}">
                    <a16:creationId xmlns:a16="http://schemas.microsoft.com/office/drawing/2014/main" id="{EDFD20D8-8AE1-09C3-4374-61854679513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2">
              <a:extLst>
                <a:ext uri="{FF2B5EF4-FFF2-40B4-BE49-F238E27FC236}">
                  <a16:creationId xmlns:a16="http://schemas.microsoft.com/office/drawing/2014/main" id="{CB11E16D-E34E-5305-4CE0-D167A0F03C2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57606" y="2078568"/>
              <a:ext cx="943974" cy="116347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22" name="!!Arrow 1">
            <a:extLst>
              <a:ext uri="{FF2B5EF4-FFF2-40B4-BE49-F238E27FC236}">
                <a16:creationId xmlns:a16="http://schemas.microsoft.com/office/drawing/2014/main" id="{E7FB7AAF-8E15-EFFC-826C-3B0E45B05939}"/>
              </a:ext>
            </a:extLst>
          </p:cNvPr>
          <p:cNvCxnSpPr>
            <a:cxnSpLocks/>
          </p:cNvCxnSpPr>
          <p:nvPr/>
        </p:nvCxnSpPr>
        <p:spPr>
          <a:xfrm>
            <a:off x="3295650" y="2074267"/>
            <a:ext cx="5722604"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3" name="!!Req5BG">
            <a:extLst>
              <a:ext uri="{FF2B5EF4-FFF2-40B4-BE49-F238E27FC236}">
                <a16:creationId xmlns:a16="http://schemas.microsoft.com/office/drawing/2014/main" id="{57D58FB9-CF59-49F7-268B-552B2630A051}"/>
              </a:ext>
            </a:extLst>
          </p:cNvPr>
          <p:cNvSpPr/>
          <p:nvPr/>
        </p:nvSpPr>
        <p:spPr>
          <a:xfrm>
            <a:off x="4237746" y="1825098"/>
            <a:ext cx="3570207"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56" name="!!Arrow 8">
            <a:extLst>
              <a:ext uri="{FF2B5EF4-FFF2-40B4-BE49-F238E27FC236}">
                <a16:creationId xmlns:a16="http://schemas.microsoft.com/office/drawing/2014/main" id="{870AE10E-F29B-82F8-043B-FC2B32475BC3}"/>
              </a:ext>
            </a:extLst>
          </p:cNvPr>
          <p:cNvCxnSpPr>
            <a:cxnSpLocks/>
          </p:cNvCxnSpPr>
          <p:nvPr/>
        </p:nvCxnSpPr>
        <p:spPr>
          <a:xfrm flipV="1">
            <a:off x="6057900" y="2528313"/>
            <a:ext cx="0" cy="968165"/>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4" name="!!Req5Text">
            <a:extLst>
              <a:ext uri="{FF2B5EF4-FFF2-40B4-BE49-F238E27FC236}">
                <a16:creationId xmlns:a16="http://schemas.microsoft.com/office/drawing/2014/main" id="{061EC32E-7D34-821F-415C-D2E3633C0E70}"/>
              </a:ext>
            </a:extLst>
          </p:cNvPr>
          <p:cNvSpPr txBox="1"/>
          <p:nvPr/>
        </p:nvSpPr>
        <p:spPr>
          <a:xfrm>
            <a:off x="4284698" y="1825099"/>
            <a:ext cx="3570206" cy="400110"/>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I want a photo card!</a:t>
            </a:r>
          </a:p>
        </p:txBody>
      </p:sp>
      <p:cxnSp>
        <p:nvCxnSpPr>
          <p:cNvPr id="31" name="!!Arrow 6">
            <a:extLst>
              <a:ext uri="{FF2B5EF4-FFF2-40B4-BE49-F238E27FC236}">
                <a16:creationId xmlns:a16="http://schemas.microsoft.com/office/drawing/2014/main" id="{95A635FB-9975-D3CA-AB7F-D5F8FDE91A46}"/>
              </a:ext>
            </a:extLst>
          </p:cNvPr>
          <p:cNvCxnSpPr>
            <a:cxnSpLocks/>
          </p:cNvCxnSpPr>
          <p:nvPr/>
        </p:nvCxnSpPr>
        <p:spPr>
          <a:xfrm>
            <a:off x="9977964" y="3332864"/>
            <a:ext cx="0" cy="1715386"/>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2" name="!!Req6BG">
            <a:extLst>
              <a:ext uri="{FF2B5EF4-FFF2-40B4-BE49-F238E27FC236}">
                <a16:creationId xmlns:a16="http://schemas.microsoft.com/office/drawing/2014/main" id="{DEDE3E41-BC89-F649-0025-FC6BD3ABA3B5}"/>
              </a:ext>
            </a:extLst>
          </p:cNvPr>
          <p:cNvSpPr/>
          <p:nvPr/>
        </p:nvSpPr>
        <p:spPr>
          <a:xfrm>
            <a:off x="9710812" y="3847193"/>
            <a:ext cx="2339099"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3" name="!!Req6Text">
            <a:extLst>
              <a:ext uri="{FF2B5EF4-FFF2-40B4-BE49-F238E27FC236}">
                <a16:creationId xmlns:a16="http://schemas.microsoft.com/office/drawing/2014/main" id="{32BB29D2-94B5-C812-1A69-1CDFFE4A4721}"/>
              </a:ext>
            </a:extLst>
          </p:cNvPr>
          <p:cNvSpPr txBox="1"/>
          <p:nvPr/>
        </p:nvSpPr>
        <p:spPr>
          <a:xfrm>
            <a:off x="9757763" y="3847194"/>
            <a:ext cx="2144677"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/get/email</a:t>
            </a:r>
          </a:p>
        </p:txBody>
      </p:sp>
      <p:sp>
        <p:nvSpPr>
          <p:cNvPr id="34" name="!!AccessToken2">
            <a:extLst>
              <a:ext uri="{FF2B5EF4-FFF2-40B4-BE49-F238E27FC236}">
                <a16:creationId xmlns:a16="http://schemas.microsoft.com/office/drawing/2014/main" id="{7B761A57-0F5E-22AF-783F-0488DD775D49}"/>
              </a:ext>
            </a:extLst>
          </p:cNvPr>
          <p:cNvSpPr txBox="1"/>
          <p:nvPr/>
        </p:nvSpPr>
        <p:spPr>
          <a:xfrm>
            <a:off x="9710811" y="4106331"/>
            <a:ext cx="2185214"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b="1" dirty="0" err="1">
                <a:solidFill>
                  <a:srgbClr val="F237E0"/>
                </a:solidFill>
                <a:latin typeface="Courier New" panose="02070309020205020404" pitchFamily="49" charset="0"/>
                <a:cs typeface="Courier New" panose="02070309020205020404" pitchFamily="49" charset="0"/>
              </a:rPr>
              <a:t>Alice</a:t>
            </a:r>
            <a:r>
              <a:rPr lang="en-US" sz="2000" dirty="0" err="1">
                <a:solidFill>
                  <a:srgbClr val="F237E0"/>
                </a:solidFill>
                <a:latin typeface="Courier New" panose="02070309020205020404" pitchFamily="49" charset="0"/>
                <a:cs typeface="Courier New" panose="02070309020205020404" pitchFamily="49" charset="0"/>
              </a:rPr>
              <a:t>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cxnSp>
        <p:nvCxnSpPr>
          <p:cNvPr id="35" name="!!Arrow 7">
            <a:extLst>
              <a:ext uri="{FF2B5EF4-FFF2-40B4-BE49-F238E27FC236}">
                <a16:creationId xmlns:a16="http://schemas.microsoft.com/office/drawing/2014/main" id="{0D53EA78-00FB-D9EC-7C7E-B1E9194A065E}"/>
              </a:ext>
            </a:extLst>
          </p:cNvPr>
          <p:cNvCxnSpPr>
            <a:cxnSpLocks/>
          </p:cNvCxnSpPr>
          <p:nvPr/>
        </p:nvCxnSpPr>
        <p:spPr>
          <a:xfrm flipV="1">
            <a:off x="9307404" y="3314675"/>
            <a:ext cx="0" cy="1715386"/>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9" name="!!AccessToken">
            <a:extLst>
              <a:ext uri="{FF2B5EF4-FFF2-40B4-BE49-F238E27FC236}">
                <a16:creationId xmlns:a16="http://schemas.microsoft.com/office/drawing/2014/main" id="{498AAD2B-FD8B-2DD1-A8A5-09063BF96B8C}"/>
              </a:ext>
            </a:extLst>
          </p:cNvPr>
          <p:cNvSpPr txBox="1"/>
          <p:nvPr/>
        </p:nvSpPr>
        <p:spPr>
          <a:xfrm>
            <a:off x="4237746" y="2084236"/>
            <a:ext cx="2185214"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b="1" dirty="0" err="1">
                <a:solidFill>
                  <a:srgbClr val="F237E0"/>
                </a:solidFill>
                <a:latin typeface="Courier New" panose="02070309020205020404" pitchFamily="49" charset="0"/>
                <a:cs typeface="Courier New" panose="02070309020205020404" pitchFamily="49" charset="0"/>
              </a:rPr>
              <a:t>Alice</a:t>
            </a:r>
            <a:r>
              <a:rPr lang="en-US" sz="2000" dirty="0" err="1">
                <a:solidFill>
                  <a:srgbClr val="F237E0"/>
                </a:solidFill>
                <a:latin typeface="Courier New" panose="02070309020205020404" pitchFamily="49" charset="0"/>
                <a:cs typeface="Courier New" panose="02070309020205020404" pitchFamily="49" charset="0"/>
              </a:rPr>
              <a:t>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
        <p:nvSpPr>
          <p:cNvPr id="39" name="Rectangle: Rounded Corners 38">
            <a:extLst>
              <a:ext uri="{FF2B5EF4-FFF2-40B4-BE49-F238E27FC236}">
                <a16:creationId xmlns:a16="http://schemas.microsoft.com/office/drawing/2014/main" id="{B322DA6B-4CE5-4F74-1FCB-E0B839436184}"/>
              </a:ext>
            </a:extLst>
          </p:cNvPr>
          <p:cNvSpPr/>
          <p:nvPr/>
        </p:nvSpPr>
        <p:spPr>
          <a:xfrm>
            <a:off x="9828176" y="3916578"/>
            <a:ext cx="1680998" cy="25579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Sidebar 2">
            <a:extLst>
              <a:ext uri="{FF2B5EF4-FFF2-40B4-BE49-F238E27FC236}">
                <a16:creationId xmlns:a16="http://schemas.microsoft.com/office/drawing/2014/main" id="{104EC17C-5223-03DD-61A5-EDB088300FB0}"/>
              </a:ext>
            </a:extLst>
          </p:cNvPr>
          <p:cNvSpPr txBox="1"/>
          <p:nvPr/>
        </p:nvSpPr>
        <p:spPr>
          <a:xfrm>
            <a:off x="2231605" y="274300"/>
            <a:ext cx="7683069" cy="707886"/>
          </a:xfrm>
          <a:prstGeom prst="rect">
            <a:avLst/>
          </a:prstGeom>
          <a:noFill/>
        </p:spPr>
        <p:txBody>
          <a:bodyPr wrap="square" rtlCol="0">
            <a:spAutoFit/>
          </a:bodyPr>
          <a:lstStyle/>
          <a:p>
            <a:pPr algn="ctr"/>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sp>
        <p:nvSpPr>
          <p:cNvPr id="25" name="!!RespBG">
            <a:extLst>
              <a:ext uri="{FF2B5EF4-FFF2-40B4-BE49-F238E27FC236}">
                <a16:creationId xmlns:a16="http://schemas.microsoft.com/office/drawing/2014/main" id="{667BA771-55FE-0E4B-D013-53DF88542E2C}"/>
              </a:ext>
            </a:extLst>
          </p:cNvPr>
          <p:cNvSpPr/>
          <p:nvPr/>
        </p:nvSpPr>
        <p:spPr>
          <a:xfrm>
            <a:off x="7486657" y="3848325"/>
            <a:ext cx="2062553" cy="706751"/>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6" name="!!Resp">
            <a:extLst>
              <a:ext uri="{FF2B5EF4-FFF2-40B4-BE49-F238E27FC236}">
                <a16:creationId xmlns:a16="http://schemas.microsoft.com/office/drawing/2014/main" id="{93F1E73D-964A-DB61-E652-64915E21E4BD}"/>
              </a:ext>
            </a:extLst>
          </p:cNvPr>
          <p:cNvSpPr txBox="1"/>
          <p:nvPr/>
        </p:nvSpPr>
        <p:spPr>
          <a:xfrm>
            <a:off x="7634129" y="3847193"/>
            <a:ext cx="1877437" cy="707886"/>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 Email: </a:t>
            </a:r>
          </a:p>
          <a:p>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alice</a:t>
            </a:r>
            <a:r>
              <a:rPr lang="en-US" sz="2000" b="1" dirty="0">
                <a:latin typeface="Courier New" panose="02070309020205020404" pitchFamily="49" charset="0"/>
                <a:cs typeface="Courier New" panose="02070309020205020404" pitchFamily="49" charset="0"/>
              </a:rPr>
              <a:t>@… }</a:t>
            </a:r>
          </a:p>
        </p:txBody>
      </p:sp>
      <p:sp>
        <p:nvSpPr>
          <p:cNvPr id="30" name="Rectangle: Rounded Corners 29">
            <a:extLst>
              <a:ext uri="{FF2B5EF4-FFF2-40B4-BE49-F238E27FC236}">
                <a16:creationId xmlns:a16="http://schemas.microsoft.com/office/drawing/2014/main" id="{F623D53A-A6DA-164F-BC28-7A93FA50BA0B}"/>
              </a:ext>
            </a:extLst>
          </p:cNvPr>
          <p:cNvSpPr/>
          <p:nvPr/>
        </p:nvSpPr>
        <p:spPr>
          <a:xfrm>
            <a:off x="7922871" y="4200568"/>
            <a:ext cx="1271236" cy="28194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6" name="Group 35">
            <a:extLst>
              <a:ext uri="{FF2B5EF4-FFF2-40B4-BE49-F238E27FC236}">
                <a16:creationId xmlns:a16="http://schemas.microsoft.com/office/drawing/2014/main" id="{4D88AC8D-B2E4-A87F-1BC7-B59488A3F88A}"/>
              </a:ext>
            </a:extLst>
          </p:cNvPr>
          <p:cNvGrpSpPr/>
          <p:nvPr/>
        </p:nvGrpSpPr>
        <p:grpSpPr>
          <a:xfrm>
            <a:off x="3685458" y="3597863"/>
            <a:ext cx="3372445" cy="1016935"/>
            <a:chOff x="-1881491" y="3216501"/>
            <a:chExt cx="3372445" cy="1016935"/>
          </a:xfrm>
        </p:grpSpPr>
        <p:pic>
          <p:nvPicPr>
            <p:cNvPr id="37" name="Picture 36">
              <a:extLst>
                <a:ext uri="{FF2B5EF4-FFF2-40B4-BE49-F238E27FC236}">
                  <a16:creationId xmlns:a16="http://schemas.microsoft.com/office/drawing/2014/main" id="{882465D2-EBFF-5AFE-2B64-E3BCC8319A19}"/>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6D1B4D0A-7024-7131-6267-E6580888DFB3}"/>
                </a:ext>
              </a:extLst>
            </p:cNvPr>
            <p:cNvSpPr/>
            <p:nvPr/>
          </p:nvSpPr>
          <p:spPr>
            <a:xfrm>
              <a:off x="-712566" y="3216501"/>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49362DED-49F8-8FA7-6614-56C12DCEED76}"/>
                </a:ext>
              </a:extLst>
            </p:cNvPr>
            <p:cNvGrpSpPr/>
            <p:nvPr/>
          </p:nvGrpSpPr>
          <p:grpSpPr>
            <a:xfrm>
              <a:off x="-576426" y="3356578"/>
              <a:ext cx="528269" cy="683865"/>
              <a:chOff x="9592919" y="3281030"/>
              <a:chExt cx="2412301" cy="3122817"/>
            </a:xfrm>
          </p:grpSpPr>
          <p:sp>
            <p:nvSpPr>
              <p:cNvPr id="45" name="Freeform 158">
                <a:extLst>
                  <a:ext uri="{FF2B5EF4-FFF2-40B4-BE49-F238E27FC236}">
                    <a16:creationId xmlns:a16="http://schemas.microsoft.com/office/drawing/2014/main" id="{1B595B85-9745-7B58-81A5-A03EA0D4849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6" name="Group 45">
                <a:extLst>
                  <a:ext uri="{FF2B5EF4-FFF2-40B4-BE49-F238E27FC236}">
                    <a16:creationId xmlns:a16="http://schemas.microsoft.com/office/drawing/2014/main" id="{C191BADF-F805-96AD-B2AB-FE5509BBE3B2}"/>
                  </a:ext>
                </a:extLst>
              </p:cNvPr>
              <p:cNvGrpSpPr/>
              <p:nvPr/>
            </p:nvGrpSpPr>
            <p:grpSpPr>
              <a:xfrm>
                <a:off x="10528695" y="4589748"/>
                <a:ext cx="560994" cy="1088627"/>
                <a:chOff x="6048941" y="4798352"/>
                <a:chExt cx="549031" cy="1349261"/>
              </a:xfrm>
            </p:grpSpPr>
            <p:grpSp>
              <p:nvGrpSpPr>
                <p:cNvPr id="49" name="Group 48">
                  <a:extLst>
                    <a:ext uri="{FF2B5EF4-FFF2-40B4-BE49-F238E27FC236}">
                      <a16:creationId xmlns:a16="http://schemas.microsoft.com/office/drawing/2014/main" id="{61F72682-9D64-93ED-D5A4-456644B94FB1}"/>
                    </a:ext>
                  </a:extLst>
                </p:cNvPr>
                <p:cNvGrpSpPr/>
                <p:nvPr/>
              </p:nvGrpSpPr>
              <p:grpSpPr>
                <a:xfrm>
                  <a:off x="6048941" y="4798352"/>
                  <a:ext cx="542456" cy="1088197"/>
                  <a:chOff x="6048941" y="4798352"/>
                  <a:chExt cx="542456" cy="1088197"/>
                </a:xfrm>
              </p:grpSpPr>
              <p:sp>
                <p:nvSpPr>
                  <p:cNvPr id="51" name="Freeform 159">
                    <a:extLst>
                      <a:ext uri="{FF2B5EF4-FFF2-40B4-BE49-F238E27FC236}">
                        <a16:creationId xmlns:a16="http://schemas.microsoft.com/office/drawing/2014/main" id="{139D0E69-CCBE-029E-D559-3382F58B1D21}"/>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60">
                    <a:extLst>
                      <a:ext uri="{FF2B5EF4-FFF2-40B4-BE49-F238E27FC236}">
                        <a16:creationId xmlns:a16="http://schemas.microsoft.com/office/drawing/2014/main" id="{B575B417-9CAC-446B-BBBB-1D6452A9AE6E}"/>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50" name="Freeform 165">
                  <a:extLst>
                    <a:ext uri="{FF2B5EF4-FFF2-40B4-BE49-F238E27FC236}">
                      <a16:creationId xmlns:a16="http://schemas.microsoft.com/office/drawing/2014/main" id="{CE9D02B8-D446-547C-1CF1-F15D86A1A7C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7" name="Freeform 161">
                <a:extLst>
                  <a:ext uri="{FF2B5EF4-FFF2-40B4-BE49-F238E27FC236}">
                    <a16:creationId xmlns:a16="http://schemas.microsoft.com/office/drawing/2014/main" id="{C138D4D8-86E5-C6F4-0D2A-F24A467C344A}"/>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8" name="Freeform 11">
                <a:extLst>
                  <a:ext uri="{FF2B5EF4-FFF2-40B4-BE49-F238E27FC236}">
                    <a16:creationId xmlns:a16="http://schemas.microsoft.com/office/drawing/2014/main" id="{7A9377FC-5606-E838-1B43-60F64D86A3F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3" name="TextBox 42">
              <a:extLst>
                <a:ext uri="{FF2B5EF4-FFF2-40B4-BE49-F238E27FC236}">
                  <a16:creationId xmlns:a16="http://schemas.microsoft.com/office/drawing/2014/main" id="{AE9E5214-E092-C85F-B62D-6713AEC377D4}"/>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44" name="TextBox 43">
              <a:extLst>
                <a:ext uri="{FF2B5EF4-FFF2-40B4-BE49-F238E27FC236}">
                  <a16:creationId xmlns:a16="http://schemas.microsoft.com/office/drawing/2014/main" id="{C0435118-16DC-7F1C-B139-ABED34A3271A}"/>
                </a:ext>
              </a:extLst>
            </p:cNvPr>
            <p:cNvSpPr txBox="1"/>
            <p:nvPr/>
          </p:nvSpPr>
          <p:spPr>
            <a:xfrm>
              <a:off x="-4450" y="3674224"/>
              <a:ext cx="126188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alice</a:t>
              </a:r>
              <a:r>
                <a:rPr lang="en-US" sz="2000" dirty="0">
                  <a:latin typeface="Courier New" panose="02070309020205020404" pitchFamily="49" charset="0"/>
                  <a:cs typeface="Courier New" panose="02070309020205020404" pitchFamily="49" charset="0"/>
                </a:rPr>
                <a:t>@…</a:t>
              </a:r>
            </a:p>
          </p:txBody>
        </p:sp>
      </p:grpSp>
      <p:sp>
        <p:nvSpPr>
          <p:cNvPr id="53" name="Rectangle: Rounded Corners 52">
            <a:extLst>
              <a:ext uri="{FF2B5EF4-FFF2-40B4-BE49-F238E27FC236}">
                <a16:creationId xmlns:a16="http://schemas.microsoft.com/office/drawing/2014/main" id="{B17B9308-0EBA-1AC8-FC80-949A544B66A1}"/>
              </a:ext>
            </a:extLst>
          </p:cNvPr>
          <p:cNvSpPr/>
          <p:nvPr/>
        </p:nvSpPr>
        <p:spPr>
          <a:xfrm>
            <a:off x="5566563" y="4080467"/>
            <a:ext cx="1301647" cy="364933"/>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xt4">
            <a:extLst>
              <a:ext uri="{FF2B5EF4-FFF2-40B4-BE49-F238E27FC236}">
                <a16:creationId xmlns:a16="http://schemas.microsoft.com/office/drawing/2014/main" id="{834CAC30-78F7-F7AB-B3F4-1CEE6A5F1DFC}"/>
              </a:ext>
            </a:extLst>
          </p:cNvPr>
          <p:cNvSpPr txBox="1"/>
          <p:nvPr/>
        </p:nvSpPr>
        <p:spPr>
          <a:xfrm>
            <a:off x="4272796" y="2762418"/>
            <a:ext cx="3570208" cy="400110"/>
          </a:xfrm>
          <a:prstGeom prst="rect">
            <a:avLst/>
          </a:prstGeom>
          <a:noFill/>
        </p:spPr>
        <p:txBody>
          <a:bodyPr wrap="square" rtlCol="0">
            <a:spAutoFit/>
          </a:bodyPr>
          <a:lstStyle/>
          <a:p>
            <a:pPr algn="ctr"/>
            <a:r>
              <a:rPr lang="en-US" sz="2000" dirty="0">
                <a:solidFill>
                  <a:srgbClr val="FD7D00"/>
                </a:solidFill>
                <a:latin typeface="Corbel" panose="020B0503020204020204" pitchFamily="34" charset="0"/>
              </a:rPr>
              <a:t>Is Alice  </a:t>
            </a:r>
            <a:r>
              <a:rPr lang="en-US" sz="2000" b="1" dirty="0">
                <a:solidFill>
                  <a:srgbClr val="FD7D00"/>
                </a:solidFill>
                <a:latin typeface="Corbel" panose="020B0503020204020204" pitchFamily="34" charset="0"/>
              </a:rPr>
              <a:t>Authenticated  </a:t>
            </a:r>
            <a:r>
              <a:rPr lang="en-US" sz="2000" dirty="0">
                <a:solidFill>
                  <a:srgbClr val="FD7D00"/>
                </a:solidFill>
                <a:latin typeface="Corbel" panose="020B0503020204020204" pitchFamily="34" charset="0"/>
              </a:rPr>
              <a:t>to TTF? </a:t>
            </a:r>
            <a:endParaRPr lang="en-US" sz="2000" b="1" dirty="0">
              <a:solidFill>
                <a:srgbClr val="FD7D00"/>
              </a:solidFill>
              <a:latin typeface="Corbel" panose="020B0503020204020204" pitchFamily="34" charset="0"/>
            </a:endParaRPr>
          </a:p>
        </p:txBody>
      </p:sp>
      <p:sp>
        <p:nvSpPr>
          <p:cNvPr id="55" name="Rectangle: Rounded Corners 54">
            <a:extLst>
              <a:ext uri="{FF2B5EF4-FFF2-40B4-BE49-F238E27FC236}">
                <a16:creationId xmlns:a16="http://schemas.microsoft.com/office/drawing/2014/main" id="{2BE93908-0A57-5FD0-BE89-81312A41F651}"/>
              </a:ext>
            </a:extLst>
          </p:cNvPr>
          <p:cNvSpPr/>
          <p:nvPr/>
        </p:nvSpPr>
        <p:spPr>
          <a:xfrm>
            <a:off x="5180872" y="2841212"/>
            <a:ext cx="1680998" cy="25579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TextBox 58">
            <a:extLst>
              <a:ext uri="{FF2B5EF4-FFF2-40B4-BE49-F238E27FC236}">
                <a16:creationId xmlns:a16="http://schemas.microsoft.com/office/drawing/2014/main" id="{CAC6C25F-254E-44C0-6423-CF24DB602BAA}"/>
              </a:ext>
            </a:extLst>
          </p:cNvPr>
          <p:cNvSpPr txBox="1"/>
          <p:nvPr/>
        </p:nvSpPr>
        <p:spPr>
          <a:xfrm>
            <a:off x="5478055" y="1918955"/>
            <a:ext cx="1159292" cy="2215991"/>
          </a:xfrm>
          <a:prstGeom prst="rect">
            <a:avLst/>
          </a:prstGeom>
          <a:noFill/>
        </p:spPr>
        <p:txBody>
          <a:bodyPr wrap="none" rtlCol="0">
            <a:spAutoFit/>
          </a:bodyPr>
          <a:lstStyle/>
          <a:p>
            <a:r>
              <a:rPr lang="en-US" sz="13800" b="1" dirty="0">
                <a:solidFill>
                  <a:srgbClr val="C00000"/>
                </a:solidFill>
                <a:cs typeface="Courier New" panose="02070309020205020404" pitchFamily="49" charset="0"/>
              </a:rPr>
              <a:t>X</a:t>
            </a:r>
          </a:p>
        </p:txBody>
      </p:sp>
    </p:spTree>
    <p:extLst>
      <p:ext uri="{BB962C8B-B14F-4D97-AF65-F5344CB8AC3E}">
        <p14:creationId xmlns:p14="http://schemas.microsoft.com/office/powerpoint/2010/main" val="3797057068"/>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grpSp>
        <p:nvGrpSpPr>
          <p:cNvPr id="13" name="Group 12">
            <a:extLst>
              <a:ext uri="{FF2B5EF4-FFF2-40B4-BE49-F238E27FC236}">
                <a16:creationId xmlns:a16="http://schemas.microsoft.com/office/drawing/2014/main" id="{75BE2CAD-3D40-278A-D212-F4FEC0E29C11}"/>
              </a:ext>
            </a:extLst>
          </p:cNvPr>
          <p:cNvGrpSpPr/>
          <p:nvPr/>
        </p:nvGrpSpPr>
        <p:grpSpPr>
          <a:xfrm>
            <a:off x="17375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623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5">
            <a:extLst>
              <a:ext uri="{FF2B5EF4-FFF2-40B4-BE49-F238E27FC236}">
                <a16:creationId xmlns:a16="http://schemas.microsoft.com/office/drawing/2014/main" id="{03300B40-7D74-1399-AA16-316EC0EEF79D}"/>
              </a:ext>
            </a:extLst>
          </p:cNvPr>
          <p:cNvPicPr>
            <a:picLocks noChangeAspect="1"/>
          </p:cNvPicPr>
          <p:nvPr/>
        </p:nvPicPr>
        <p:blipFill>
          <a:blip r:embed="rId4"/>
          <a:stretch>
            <a:fillRect/>
          </a:stretch>
        </p:blipFill>
        <p:spPr>
          <a:xfrm>
            <a:off x="8067587" y="2234299"/>
            <a:ext cx="2239254" cy="2389401"/>
          </a:xfrm>
          <a:prstGeom prst="rect">
            <a:avLst/>
          </a:prstGeom>
        </p:spPr>
      </p:pic>
      <p:sp>
        <p:nvSpPr>
          <p:cNvPr id="2" name="!!Speech Bubble 1">
            <a:extLst>
              <a:ext uri="{FF2B5EF4-FFF2-40B4-BE49-F238E27FC236}">
                <a16:creationId xmlns:a16="http://schemas.microsoft.com/office/drawing/2014/main" id="{A9EC511C-D01A-3128-FFD8-0355712B7B72}"/>
              </a:ext>
            </a:extLst>
          </p:cNvPr>
          <p:cNvSpPr/>
          <p:nvPr/>
        </p:nvSpPr>
        <p:spPr>
          <a:xfrm>
            <a:off x="3657065" y="1239495"/>
            <a:ext cx="3287363" cy="1163539"/>
          </a:xfrm>
          <a:prstGeom prst="wedgeRoundRectCallout">
            <a:avLst>
              <a:gd name="adj1" fmla="val -64865"/>
              <a:gd name="adj2" fmla="val 60685"/>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Hi! I’m Alice!</a:t>
            </a:r>
          </a:p>
        </p:txBody>
      </p:sp>
      <p:sp>
        <p:nvSpPr>
          <p:cNvPr id="4" name="Speech Bubble: Rectangle with Corners Rounded 3">
            <a:extLst>
              <a:ext uri="{FF2B5EF4-FFF2-40B4-BE49-F238E27FC236}">
                <a16:creationId xmlns:a16="http://schemas.microsoft.com/office/drawing/2014/main" id="{51EE5471-A2FE-F949-F11D-83A9865007BD}"/>
              </a:ext>
            </a:extLst>
          </p:cNvPr>
          <p:cNvSpPr/>
          <p:nvPr/>
        </p:nvSpPr>
        <p:spPr>
          <a:xfrm>
            <a:off x="6096000" y="4907463"/>
            <a:ext cx="2869843" cy="1163539"/>
          </a:xfrm>
          <a:prstGeom prst="wedgeRoundRectCallout">
            <a:avLst>
              <a:gd name="adj1" fmla="val 37011"/>
              <a:gd name="adj2" fmla="val -94309"/>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Uh huh.</a:t>
            </a:r>
            <a:br>
              <a:rPr lang="en-US" sz="2400" dirty="0">
                <a:solidFill>
                  <a:schemeClr val="bg1"/>
                </a:solidFill>
                <a:latin typeface="Segoe Print" panose="02000600000000000000" pitchFamily="2" charset="0"/>
              </a:rPr>
            </a:br>
            <a:r>
              <a:rPr lang="en-US" sz="2400" dirty="0">
                <a:solidFill>
                  <a:schemeClr val="bg1"/>
                </a:solidFill>
                <a:latin typeface="Segoe Print" panose="02000600000000000000" pitchFamily="2" charset="0"/>
              </a:rPr>
              <a:t>Prove it, sister.</a:t>
            </a:r>
          </a:p>
        </p:txBody>
      </p:sp>
    </p:spTree>
    <p:extLst>
      <p:ext uri="{BB962C8B-B14F-4D97-AF65-F5344CB8AC3E}">
        <p14:creationId xmlns:p14="http://schemas.microsoft.com/office/powerpoint/2010/main" val="3277138720"/>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Lst>
  </p:timing>
</p:sld>
</file>

<file path=ppt/slides/slide13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CFEF64E0-18C3-E367-BD25-86394A6EF8B5}"/>
              </a:ext>
            </a:extLst>
          </p:cNvPr>
          <p:cNvGrpSpPr/>
          <p:nvPr/>
        </p:nvGrpSpPr>
        <p:grpSpPr>
          <a:xfrm>
            <a:off x="8823997"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3"/>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grpSp>
        <p:nvGrpSpPr>
          <p:cNvPr id="16" name="Group 15">
            <a:extLst>
              <a:ext uri="{FF2B5EF4-FFF2-40B4-BE49-F238E27FC236}">
                <a16:creationId xmlns:a16="http://schemas.microsoft.com/office/drawing/2014/main" id="{D2224C1D-E978-A779-C968-62D80A4F160A}"/>
              </a:ext>
            </a:extLst>
          </p:cNvPr>
          <p:cNvGrpSpPr/>
          <p:nvPr/>
        </p:nvGrpSpPr>
        <p:grpSpPr>
          <a:xfrm>
            <a:off x="1603387" y="1718874"/>
            <a:ext cx="1964643" cy="1604465"/>
            <a:chOff x="3336937" y="1637575"/>
            <a:chExt cx="1964643" cy="1604465"/>
          </a:xfrm>
        </p:grpSpPr>
        <p:grpSp>
          <p:nvGrpSpPr>
            <p:cNvPr id="2" name="Group 1">
              <a:extLst>
                <a:ext uri="{FF2B5EF4-FFF2-40B4-BE49-F238E27FC236}">
                  <a16:creationId xmlns:a16="http://schemas.microsoft.com/office/drawing/2014/main" id="{B66349B8-F98E-E28C-7AEC-6AD966B8C04F}"/>
                </a:ext>
              </a:extLst>
            </p:cNvPr>
            <p:cNvGrpSpPr/>
            <p:nvPr/>
          </p:nvGrpSpPr>
          <p:grpSpPr>
            <a:xfrm>
              <a:off x="3336937" y="1637575"/>
              <a:ext cx="1014813" cy="1313715"/>
              <a:chOff x="9592919" y="3281030"/>
              <a:chExt cx="2412301" cy="3122817"/>
            </a:xfrm>
          </p:grpSpPr>
          <p:sp>
            <p:nvSpPr>
              <p:cNvPr id="3" name="Freeform 158">
                <a:extLst>
                  <a:ext uri="{FF2B5EF4-FFF2-40B4-BE49-F238E27FC236}">
                    <a16:creationId xmlns:a16="http://schemas.microsoft.com/office/drawing/2014/main" id="{AB2D73EA-2D44-7EEB-3B47-F0006F8CDD45}"/>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 name="Group 3">
                <a:extLst>
                  <a:ext uri="{FF2B5EF4-FFF2-40B4-BE49-F238E27FC236}">
                    <a16:creationId xmlns:a16="http://schemas.microsoft.com/office/drawing/2014/main" id="{999025E1-E603-F73D-4CBD-403EEB26C716}"/>
                  </a:ext>
                </a:extLst>
              </p:cNvPr>
              <p:cNvGrpSpPr/>
              <p:nvPr/>
            </p:nvGrpSpPr>
            <p:grpSpPr>
              <a:xfrm>
                <a:off x="10528695" y="4589748"/>
                <a:ext cx="560994" cy="1088627"/>
                <a:chOff x="6048941" y="4798352"/>
                <a:chExt cx="549031" cy="1349261"/>
              </a:xfrm>
            </p:grpSpPr>
            <p:grpSp>
              <p:nvGrpSpPr>
                <p:cNvPr id="8" name="Group 7">
                  <a:extLst>
                    <a:ext uri="{FF2B5EF4-FFF2-40B4-BE49-F238E27FC236}">
                      <a16:creationId xmlns:a16="http://schemas.microsoft.com/office/drawing/2014/main" id="{D52A4B25-35EF-601B-330F-0D3941F3BB58}"/>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C3FE225A-BF65-A2F5-F943-037017141CE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F845C0DB-0A4D-7A18-40F2-76942F46B45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 name="Freeform 165">
                  <a:extLst>
                    <a:ext uri="{FF2B5EF4-FFF2-40B4-BE49-F238E27FC236}">
                      <a16:creationId xmlns:a16="http://schemas.microsoft.com/office/drawing/2014/main" id="{B2715BA2-41A7-086D-5CF9-2799CC209BB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 name="Freeform 161">
                <a:extLst>
                  <a:ext uri="{FF2B5EF4-FFF2-40B4-BE49-F238E27FC236}">
                    <a16:creationId xmlns:a16="http://schemas.microsoft.com/office/drawing/2014/main" id="{5D84FC94-7E0A-2624-62DB-D5498397C58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11">
                <a:extLst>
                  <a:ext uri="{FF2B5EF4-FFF2-40B4-BE49-F238E27FC236}">
                    <a16:creationId xmlns:a16="http://schemas.microsoft.com/office/drawing/2014/main" id="{EDFD20D8-8AE1-09C3-4374-61854679513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2">
              <a:extLst>
                <a:ext uri="{FF2B5EF4-FFF2-40B4-BE49-F238E27FC236}">
                  <a16:creationId xmlns:a16="http://schemas.microsoft.com/office/drawing/2014/main" id="{CB11E16D-E34E-5305-4CE0-D167A0F03C2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57606" y="2078568"/>
              <a:ext cx="943974" cy="116347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22" name="!!Arrow 1">
            <a:extLst>
              <a:ext uri="{FF2B5EF4-FFF2-40B4-BE49-F238E27FC236}">
                <a16:creationId xmlns:a16="http://schemas.microsoft.com/office/drawing/2014/main" id="{E7FB7AAF-8E15-EFFC-826C-3B0E45B05939}"/>
              </a:ext>
            </a:extLst>
          </p:cNvPr>
          <p:cNvCxnSpPr>
            <a:cxnSpLocks/>
          </p:cNvCxnSpPr>
          <p:nvPr/>
        </p:nvCxnSpPr>
        <p:spPr>
          <a:xfrm>
            <a:off x="3295650" y="2074267"/>
            <a:ext cx="5722604"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3" name="!!Req5BG">
            <a:extLst>
              <a:ext uri="{FF2B5EF4-FFF2-40B4-BE49-F238E27FC236}">
                <a16:creationId xmlns:a16="http://schemas.microsoft.com/office/drawing/2014/main" id="{57D58FB9-CF59-49F7-268B-552B2630A051}"/>
              </a:ext>
            </a:extLst>
          </p:cNvPr>
          <p:cNvSpPr/>
          <p:nvPr/>
        </p:nvSpPr>
        <p:spPr>
          <a:xfrm>
            <a:off x="4237746" y="1825098"/>
            <a:ext cx="3570207"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4" name="!!Req5Text">
            <a:extLst>
              <a:ext uri="{FF2B5EF4-FFF2-40B4-BE49-F238E27FC236}">
                <a16:creationId xmlns:a16="http://schemas.microsoft.com/office/drawing/2014/main" id="{061EC32E-7D34-821F-415C-D2E3633C0E70}"/>
              </a:ext>
            </a:extLst>
          </p:cNvPr>
          <p:cNvSpPr txBox="1"/>
          <p:nvPr/>
        </p:nvSpPr>
        <p:spPr>
          <a:xfrm>
            <a:off x="4284698" y="1825099"/>
            <a:ext cx="3570206" cy="400110"/>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I want a photo card!</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
        <p:nvSpPr>
          <p:cNvPr id="29" name="!!AccessToken">
            <a:extLst>
              <a:ext uri="{FF2B5EF4-FFF2-40B4-BE49-F238E27FC236}">
                <a16:creationId xmlns:a16="http://schemas.microsoft.com/office/drawing/2014/main" id="{498AAD2B-FD8B-2DD1-A8A5-09063BF96B8C}"/>
              </a:ext>
            </a:extLst>
          </p:cNvPr>
          <p:cNvSpPr txBox="1"/>
          <p:nvPr/>
        </p:nvSpPr>
        <p:spPr>
          <a:xfrm>
            <a:off x="4237746" y="2084236"/>
            <a:ext cx="2185214"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b="1" dirty="0" err="1">
                <a:solidFill>
                  <a:srgbClr val="F237E0"/>
                </a:solidFill>
                <a:latin typeface="Courier New" panose="02070309020205020404" pitchFamily="49" charset="0"/>
                <a:cs typeface="Courier New" panose="02070309020205020404" pitchFamily="49" charset="0"/>
              </a:rPr>
              <a:t>Alice</a:t>
            </a:r>
            <a:r>
              <a:rPr lang="en-US" sz="2000" dirty="0" err="1">
                <a:solidFill>
                  <a:srgbClr val="F237E0"/>
                </a:solidFill>
                <a:latin typeface="Courier New" panose="02070309020205020404" pitchFamily="49" charset="0"/>
                <a:cs typeface="Courier New" panose="02070309020205020404" pitchFamily="49" charset="0"/>
              </a:rPr>
              <a:t>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
        <p:nvSpPr>
          <p:cNvPr id="28" name="!!Sidebar 2">
            <a:extLst>
              <a:ext uri="{FF2B5EF4-FFF2-40B4-BE49-F238E27FC236}">
                <a16:creationId xmlns:a16="http://schemas.microsoft.com/office/drawing/2014/main" id="{104EC17C-5223-03DD-61A5-EDB088300FB0}"/>
              </a:ext>
            </a:extLst>
          </p:cNvPr>
          <p:cNvSpPr txBox="1"/>
          <p:nvPr/>
        </p:nvSpPr>
        <p:spPr>
          <a:xfrm>
            <a:off x="2231605" y="274300"/>
            <a:ext cx="7683069" cy="707886"/>
          </a:xfrm>
          <a:prstGeom prst="rect">
            <a:avLst/>
          </a:prstGeom>
          <a:noFill/>
        </p:spPr>
        <p:txBody>
          <a:bodyPr wrap="square" rtlCol="0">
            <a:spAutoFit/>
          </a:bodyPr>
          <a:lstStyle/>
          <a:p>
            <a:pPr algn="ctr"/>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pic>
        <p:nvPicPr>
          <p:cNvPr id="15" name="Picture 2">
            <a:extLst>
              <a:ext uri="{FF2B5EF4-FFF2-40B4-BE49-F238E27FC236}">
                <a16:creationId xmlns:a16="http://schemas.microsoft.com/office/drawing/2014/main" id="{AC9448E8-D81F-079A-752A-82AE978BCCC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8728455" y="1907726"/>
            <a:ext cx="1758294" cy="2052073"/>
          </a:xfrm>
          <a:prstGeom prst="rect">
            <a:avLst/>
          </a:prstGeom>
          <a:noFill/>
          <a:extLst>
            <a:ext uri="{909E8E84-426E-40DD-AFC4-6F175D3DCCD1}">
              <a14:hiddenFill xmlns:a14="http://schemas.microsoft.com/office/drawing/2010/main">
                <a:solidFill>
                  <a:srgbClr val="FFFFFF"/>
                </a:solidFill>
              </a14:hiddenFill>
            </a:ext>
          </a:extLst>
        </p:spPr>
      </p:pic>
      <p:sp>
        <p:nvSpPr>
          <p:cNvPr id="21" name="!!Cloud curse you">
            <a:extLst>
              <a:ext uri="{FF2B5EF4-FFF2-40B4-BE49-F238E27FC236}">
                <a16:creationId xmlns:a16="http://schemas.microsoft.com/office/drawing/2014/main" id="{6D820FBC-559A-C07B-1EE2-CE64D5BA10B4}"/>
              </a:ext>
            </a:extLst>
          </p:cNvPr>
          <p:cNvSpPr/>
          <p:nvPr/>
        </p:nvSpPr>
        <p:spPr>
          <a:xfrm>
            <a:off x="5987551" y="2999808"/>
            <a:ext cx="2921247" cy="746158"/>
          </a:xfrm>
          <a:prstGeom prst="cloudCallout">
            <a:avLst>
              <a:gd name="adj1" fmla="val 52368"/>
              <a:gd name="adj2" fmla="val -67568"/>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ackerText 2">
            <a:extLst>
              <a:ext uri="{FF2B5EF4-FFF2-40B4-BE49-F238E27FC236}">
                <a16:creationId xmlns:a16="http://schemas.microsoft.com/office/drawing/2014/main" id="{BCE90F75-600F-5369-4927-78274CA08406}"/>
              </a:ext>
            </a:extLst>
          </p:cNvPr>
          <p:cNvSpPr txBox="1"/>
          <p:nvPr/>
        </p:nvSpPr>
        <p:spPr>
          <a:xfrm>
            <a:off x="6303271" y="3106931"/>
            <a:ext cx="2651833" cy="461665"/>
          </a:xfrm>
          <a:prstGeom prst="rect">
            <a:avLst/>
          </a:prstGeom>
          <a:noFill/>
        </p:spPr>
        <p:txBody>
          <a:bodyPr wrap="square" rtlCol="0">
            <a:spAutoFit/>
          </a:bodyPr>
          <a:lstStyle/>
          <a:p>
            <a:r>
              <a:rPr lang="en-US" sz="2400" dirty="0" err="1">
                <a:solidFill>
                  <a:schemeClr val="bg1"/>
                </a:solidFill>
                <a:latin typeface="Segoe Print" panose="02000600000000000000" pitchFamily="2" charset="0"/>
              </a:rPr>
              <a:t>Mwuahahaha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pic>
        <p:nvPicPr>
          <p:cNvPr id="31" name="Picture 30">
            <a:extLst>
              <a:ext uri="{FF2B5EF4-FFF2-40B4-BE49-F238E27FC236}">
                <a16:creationId xmlns:a16="http://schemas.microsoft.com/office/drawing/2014/main" id="{CD3C62B0-58B9-1C26-3AA2-719480AAF8E1}"/>
              </a:ext>
            </a:extLst>
          </p:cNvPr>
          <p:cNvPicPr>
            <a:picLocks noChangeAspect="1"/>
          </p:cNvPicPr>
          <p:nvPr/>
        </p:nvPicPr>
        <p:blipFill>
          <a:blip r:embed="rId3"/>
          <a:stretch>
            <a:fillRect/>
          </a:stretch>
        </p:blipFill>
        <p:spPr>
          <a:xfrm>
            <a:off x="15446738" y="1950241"/>
            <a:ext cx="1325060" cy="1413909"/>
          </a:xfrm>
          <a:prstGeom prst="rect">
            <a:avLst/>
          </a:prstGeom>
        </p:spPr>
      </p:pic>
      <p:sp>
        <p:nvSpPr>
          <p:cNvPr id="32" name="TextBox 31">
            <a:extLst>
              <a:ext uri="{FF2B5EF4-FFF2-40B4-BE49-F238E27FC236}">
                <a16:creationId xmlns:a16="http://schemas.microsoft.com/office/drawing/2014/main" id="{344D1E47-85DC-7957-101D-AA55246484B1}"/>
              </a:ext>
            </a:extLst>
          </p:cNvPr>
          <p:cNvSpPr txBox="1"/>
          <p:nvPr/>
        </p:nvSpPr>
        <p:spPr>
          <a:xfrm>
            <a:off x="14202956" y="1592450"/>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SuperSecretStuff.com</a:t>
            </a:r>
          </a:p>
        </p:txBody>
      </p:sp>
    </p:spTree>
    <p:extLst>
      <p:ext uri="{BB962C8B-B14F-4D97-AF65-F5344CB8AC3E}">
        <p14:creationId xmlns:p14="http://schemas.microsoft.com/office/powerpoint/2010/main" val="3209481729"/>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500" fill="hold"/>
                                        <p:tgtEl>
                                          <p:spTgt spid="15"/>
                                        </p:tgtEl>
                                        <p:attrNameLst>
                                          <p:attrName>ppt_w</p:attrName>
                                        </p:attrNameLst>
                                      </p:cBhvr>
                                      <p:tavLst>
                                        <p:tav tm="0">
                                          <p:val>
                                            <p:fltVal val="0"/>
                                          </p:val>
                                        </p:tav>
                                        <p:tav tm="100000">
                                          <p:val>
                                            <p:strVal val="#ppt_w"/>
                                          </p:val>
                                        </p:tav>
                                      </p:tavLst>
                                    </p:anim>
                                    <p:anim calcmode="lin" valueType="num">
                                      <p:cBhvr>
                                        <p:cTn id="8" dur="500" fill="hold"/>
                                        <p:tgtEl>
                                          <p:spTgt spid="15"/>
                                        </p:tgtEl>
                                        <p:attrNameLst>
                                          <p:attrName>ppt_h</p:attrName>
                                        </p:attrNameLst>
                                      </p:cBhvr>
                                      <p:tavLst>
                                        <p:tav tm="0">
                                          <p:val>
                                            <p:fltVal val="0"/>
                                          </p:val>
                                        </p:tav>
                                        <p:tav tm="100000">
                                          <p:val>
                                            <p:strVal val="#ppt_h"/>
                                          </p:val>
                                        </p:tav>
                                      </p:tavLst>
                                    </p:anim>
                                    <p:animEffect transition="in" filter="fade">
                                      <p:cBhvr>
                                        <p:cTn id="9" dur="500"/>
                                        <p:tgtEl>
                                          <p:spTgt spid="15"/>
                                        </p:tgtEl>
                                      </p:cBhvr>
                                    </p:animEffect>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500"/>
                                        <p:tgtEl>
                                          <p:spTgt spid="2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7" grpId="0"/>
    </p:bldLst>
  </p:timing>
</p:sld>
</file>

<file path=ppt/slides/slide13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CFEF64E0-18C3-E367-BD25-86394A6EF8B5}"/>
              </a:ext>
            </a:extLst>
          </p:cNvPr>
          <p:cNvGrpSpPr/>
          <p:nvPr/>
        </p:nvGrpSpPr>
        <p:grpSpPr>
          <a:xfrm>
            <a:off x="3406819"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3"/>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cxnSp>
        <p:nvCxnSpPr>
          <p:cNvPr id="22" name="!!Arrow 1">
            <a:extLst>
              <a:ext uri="{FF2B5EF4-FFF2-40B4-BE49-F238E27FC236}">
                <a16:creationId xmlns:a16="http://schemas.microsoft.com/office/drawing/2014/main" id="{E7FB7AAF-8E15-EFFC-826C-3B0E45B05939}"/>
              </a:ext>
            </a:extLst>
          </p:cNvPr>
          <p:cNvCxnSpPr>
            <a:cxnSpLocks/>
          </p:cNvCxnSpPr>
          <p:nvPr/>
        </p:nvCxnSpPr>
        <p:spPr>
          <a:xfrm>
            <a:off x="-2121528" y="2074267"/>
            <a:ext cx="5722604"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3" name="!!Req5BG">
            <a:extLst>
              <a:ext uri="{FF2B5EF4-FFF2-40B4-BE49-F238E27FC236}">
                <a16:creationId xmlns:a16="http://schemas.microsoft.com/office/drawing/2014/main" id="{57D58FB9-CF59-49F7-268B-552B2630A051}"/>
              </a:ext>
            </a:extLst>
          </p:cNvPr>
          <p:cNvSpPr/>
          <p:nvPr/>
        </p:nvSpPr>
        <p:spPr>
          <a:xfrm>
            <a:off x="-1179432" y="1825098"/>
            <a:ext cx="3570207"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4" name="!!Req5Text">
            <a:extLst>
              <a:ext uri="{FF2B5EF4-FFF2-40B4-BE49-F238E27FC236}">
                <a16:creationId xmlns:a16="http://schemas.microsoft.com/office/drawing/2014/main" id="{061EC32E-7D34-821F-415C-D2E3633C0E70}"/>
              </a:ext>
            </a:extLst>
          </p:cNvPr>
          <p:cNvSpPr txBox="1"/>
          <p:nvPr/>
        </p:nvSpPr>
        <p:spPr>
          <a:xfrm>
            <a:off x="-1132480" y="1825099"/>
            <a:ext cx="3570206" cy="400110"/>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I want a photo card!</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
        <p:nvSpPr>
          <p:cNvPr id="29" name="!!AccessToken">
            <a:extLst>
              <a:ext uri="{FF2B5EF4-FFF2-40B4-BE49-F238E27FC236}">
                <a16:creationId xmlns:a16="http://schemas.microsoft.com/office/drawing/2014/main" id="{498AAD2B-FD8B-2DD1-A8A5-09063BF96B8C}"/>
              </a:ext>
            </a:extLst>
          </p:cNvPr>
          <p:cNvSpPr txBox="1"/>
          <p:nvPr/>
        </p:nvSpPr>
        <p:spPr>
          <a:xfrm>
            <a:off x="-1179432" y="2084236"/>
            <a:ext cx="2185214"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b="1" dirty="0" err="1">
                <a:solidFill>
                  <a:srgbClr val="F237E0"/>
                </a:solidFill>
                <a:latin typeface="Courier New" panose="02070309020205020404" pitchFamily="49" charset="0"/>
                <a:cs typeface="Courier New" panose="02070309020205020404" pitchFamily="49" charset="0"/>
              </a:rPr>
              <a:t>Alice</a:t>
            </a:r>
            <a:r>
              <a:rPr lang="en-US" sz="2000" dirty="0" err="1">
                <a:solidFill>
                  <a:srgbClr val="F237E0"/>
                </a:solidFill>
                <a:latin typeface="Courier New" panose="02070309020205020404" pitchFamily="49" charset="0"/>
                <a:cs typeface="Courier New" panose="02070309020205020404" pitchFamily="49" charset="0"/>
              </a:rPr>
              <a:t>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
        <p:nvSpPr>
          <p:cNvPr id="28" name="!!Sidebar 2">
            <a:extLst>
              <a:ext uri="{FF2B5EF4-FFF2-40B4-BE49-F238E27FC236}">
                <a16:creationId xmlns:a16="http://schemas.microsoft.com/office/drawing/2014/main" id="{104EC17C-5223-03DD-61A5-EDB088300FB0}"/>
              </a:ext>
            </a:extLst>
          </p:cNvPr>
          <p:cNvSpPr txBox="1"/>
          <p:nvPr/>
        </p:nvSpPr>
        <p:spPr>
          <a:xfrm>
            <a:off x="2231605" y="274300"/>
            <a:ext cx="7683069" cy="707886"/>
          </a:xfrm>
          <a:prstGeom prst="rect">
            <a:avLst/>
          </a:prstGeom>
          <a:noFill/>
        </p:spPr>
        <p:txBody>
          <a:bodyPr wrap="square" rtlCol="0">
            <a:spAutoFit/>
          </a:bodyPr>
          <a:lstStyle/>
          <a:p>
            <a:pPr algn="ctr"/>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pic>
        <p:nvPicPr>
          <p:cNvPr id="15" name="Picture 2">
            <a:extLst>
              <a:ext uri="{FF2B5EF4-FFF2-40B4-BE49-F238E27FC236}">
                <a16:creationId xmlns:a16="http://schemas.microsoft.com/office/drawing/2014/main" id="{AC9448E8-D81F-079A-752A-82AE978BCCC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3311277" y="1907726"/>
            <a:ext cx="1758294" cy="2052073"/>
          </a:xfrm>
          <a:prstGeom prst="rect">
            <a:avLst/>
          </a:prstGeom>
          <a:noFill/>
          <a:extLst>
            <a:ext uri="{909E8E84-426E-40DD-AFC4-6F175D3DCCD1}">
              <a14:hiddenFill xmlns:a14="http://schemas.microsoft.com/office/drawing/2010/main">
                <a:solidFill>
                  <a:srgbClr val="FFFFFF"/>
                </a:solidFill>
              </a14:hiddenFill>
            </a:ext>
          </a:extLst>
        </p:spPr>
      </p:pic>
      <p:sp>
        <p:nvSpPr>
          <p:cNvPr id="21" name="!!Cloud curse you">
            <a:extLst>
              <a:ext uri="{FF2B5EF4-FFF2-40B4-BE49-F238E27FC236}">
                <a16:creationId xmlns:a16="http://schemas.microsoft.com/office/drawing/2014/main" id="{6D820FBC-559A-C07B-1EE2-CE64D5BA10B4}"/>
              </a:ext>
            </a:extLst>
          </p:cNvPr>
          <p:cNvSpPr/>
          <p:nvPr/>
        </p:nvSpPr>
        <p:spPr>
          <a:xfrm>
            <a:off x="570373" y="2999808"/>
            <a:ext cx="2921247" cy="746158"/>
          </a:xfrm>
          <a:prstGeom prst="cloudCallout">
            <a:avLst>
              <a:gd name="adj1" fmla="val 52368"/>
              <a:gd name="adj2" fmla="val -67568"/>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ackerText 2">
            <a:extLst>
              <a:ext uri="{FF2B5EF4-FFF2-40B4-BE49-F238E27FC236}">
                <a16:creationId xmlns:a16="http://schemas.microsoft.com/office/drawing/2014/main" id="{BCE90F75-600F-5369-4927-78274CA08406}"/>
              </a:ext>
            </a:extLst>
          </p:cNvPr>
          <p:cNvSpPr txBox="1"/>
          <p:nvPr/>
        </p:nvSpPr>
        <p:spPr>
          <a:xfrm>
            <a:off x="886093" y="3106931"/>
            <a:ext cx="2651833" cy="461665"/>
          </a:xfrm>
          <a:prstGeom prst="rect">
            <a:avLst/>
          </a:prstGeom>
          <a:noFill/>
        </p:spPr>
        <p:txBody>
          <a:bodyPr wrap="square" rtlCol="0">
            <a:spAutoFit/>
          </a:bodyPr>
          <a:lstStyle/>
          <a:p>
            <a:r>
              <a:rPr lang="en-US" sz="2400" dirty="0" err="1">
                <a:solidFill>
                  <a:schemeClr val="bg1"/>
                </a:solidFill>
                <a:latin typeface="Segoe Print" panose="02000600000000000000" pitchFamily="2" charset="0"/>
              </a:rPr>
              <a:t>Mwuahahaha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pic>
        <p:nvPicPr>
          <p:cNvPr id="18" name="Picture 17">
            <a:extLst>
              <a:ext uri="{FF2B5EF4-FFF2-40B4-BE49-F238E27FC236}">
                <a16:creationId xmlns:a16="http://schemas.microsoft.com/office/drawing/2014/main" id="{1EBAB5F8-C457-41D3-59DD-BDF24EC0EE82}"/>
              </a:ext>
            </a:extLst>
          </p:cNvPr>
          <p:cNvPicPr>
            <a:picLocks noChangeAspect="1"/>
          </p:cNvPicPr>
          <p:nvPr/>
        </p:nvPicPr>
        <p:blipFill>
          <a:blip r:embed="rId3"/>
          <a:stretch>
            <a:fillRect/>
          </a:stretch>
        </p:blipFill>
        <p:spPr>
          <a:xfrm>
            <a:off x="8583033" y="1950241"/>
            <a:ext cx="1325060" cy="1413909"/>
          </a:xfrm>
          <a:prstGeom prst="rect">
            <a:avLst/>
          </a:prstGeom>
        </p:spPr>
      </p:pic>
      <p:sp>
        <p:nvSpPr>
          <p:cNvPr id="19" name="TextBox 18">
            <a:extLst>
              <a:ext uri="{FF2B5EF4-FFF2-40B4-BE49-F238E27FC236}">
                <a16:creationId xmlns:a16="http://schemas.microsoft.com/office/drawing/2014/main" id="{9AD275C5-FE8D-F381-4F8D-15437EE8E862}"/>
              </a:ext>
            </a:extLst>
          </p:cNvPr>
          <p:cNvSpPr txBox="1"/>
          <p:nvPr/>
        </p:nvSpPr>
        <p:spPr>
          <a:xfrm>
            <a:off x="7339251" y="1592450"/>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SuperSecretStuff.com</a:t>
            </a:r>
          </a:p>
        </p:txBody>
      </p:sp>
      <p:cxnSp>
        <p:nvCxnSpPr>
          <p:cNvPr id="25" name="!!Arrow 6">
            <a:extLst>
              <a:ext uri="{FF2B5EF4-FFF2-40B4-BE49-F238E27FC236}">
                <a16:creationId xmlns:a16="http://schemas.microsoft.com/office/drawing/2014/main" id="{9EA2C70B-5C1E-304E-7568-05416A35A1F3}"/>
              </a:ext>
            </a:extLst>
          </p:cNvPr>
          <p:cNvCxnSpPr>
            <a:cxnSpLocks/>
          </p:cNvCxnSpPr>
          <p:nvPr/>
        </p:nvCxnSpPr>
        <p:spPr>
          <a:xfrm>
            <a:off x="4851788" y="2233896"/>
            <a:ext cx="3842761"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6" name="!!Req6BG">
            <a:extLst>
              <a:ext uri="{FF2B5EF4-FFF2-40B4-BE49-F238E27FC236}">
                <a16:creationId xmlns:a16="http://schemas.microsoft.com/office/drawing/2014/main" id="{88F6296A-4F86-3059-720C-511C21DD64C7}"/>
              </a:ext>
            </a:extLst>
          </p:cNvPr>
          <p:cNvSpPr/>
          <p:nvPr/>
        </p:nvSpPr>
        <p:spPr>
          <a:xfrm>
            <a:off x="5584661" y="1984727"/>
            <a:ext cx="2598762"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0" name="!!Req6Text">
            <a:extLst>
              <a:ext uri="{FF2B5EF4-FFF2-40B4-BE49-F238E27FC236}">
                <a16:creationId xmlns:a16="http://schemas.microsoft.com/office/drawing/2014/main" id="{5B73D16B-90FF-75C0-C748-39FF4E6C0912}"/>
              </a:ext>
            </a:extLst>
          </p:cNvPr>
          <p:cNvSpPr txBox="1"/>
          <p:nvPr/>
        </p:nvSpPr>
        <p:spPr>
          <a:xfrm>
            <a:off x="5631612" y="1984728"/>
            <a:ext cx="2598762" cy="707886"/>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Hey, uh, can I have some data?</a:t>
            </a:r>
          </a:p>
        </p:txBody>
      </p:sp>
      <p:cxnSp>
        <p:nvCxnSpPr>
          <p:cNvPr id="32" name="!!Arrow 2">
            <a:extLst>
              <a:ext uri="{FF2B5EF4-FFF2-40B4-BE49-F238E27FC236}">
                <a16:creationId xmlns:a16="http://schemas.microsoft.com/office/drawing/2014/main" id="{37585225-8FD4-B09A-54D9-354876DC8C36}"/>
              </a:ext>
            </a:extLst>
          </p:cNvPr>
          <p:cNvCxnSpPr>
            <a:cxnSpLocks/>
          </p:cNvCxnSpPr>
          <p:nvPr/>
        </p:nvCxnSpPr>
        <p:spPr>
          <a:xfrm flipH="1">
            <a:off x="5069571" y="3087141"/>
            <a:ext cx="3624978" cy="0"/>
          </a:xfrm>
          <a:prstGeom prst="straightConnector1">
            <a:avLst/>
          </a:prstGeom>
          <a:ln w="25400">
            <a:solidFill>
              <a:schemeClr val="bg1">
                <a:lumMod val="95000"/>
              </a:schemeClr>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3" name="!!Req2BG">
            <a:extLst>
              <a:ext uri="{FF2B5EF4-FFF2-40B4-BE49-F238E27FC236}">
                <a16:creationId xmlns:a16="http://schemas.microsoft.com/office/drawing/2014/main" id="{F0D8A030-5585-4064-F7BE-B4CB478A6C68}"/>
              </a:ext>
            </a:extLst>
          </p:cNvPr>
          <p:cNvSpPr/>
          <p:nvPr/>
        </p:nvSpPr>
        <p:spPr>
          <a:xfrm>
            <a:off x="5979867" y="2807600"/>
            <a:ext cx="1846776" cy="74778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4" name="!!Req2Text">
            <a:extLst>
              <a:ext uri="{FF2B5EF4-FFF2-40B4-BE49-F238E27FC236}">
                <a16:creationId xmlns:a16="http://schemas.microsoft.com/office/drawing/2014/main" id="{097A1F6B-0D2B-D779-EFC1-A9E7467034D6}"/>
              </a:ext>
            </a:extLst>
          </p:cNvPr>
          <p:cNvSpPr txBox="1"/>
          <p:nvPr/>
        </p:nvSpPr>
        <p:spPr>
          <a:xfrm>
            <a:off x="6133754" y="2847498"/>
            <a:ext cx="1569660" cy="707886"/>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Who dis?</a:t>
            </a:r>
          </a:p>
          <a:p>
            <a:r>
              <a:rPr lang="en-US" sz="2000" dirty="0">
                <a:latin typeface="Courier New" panose="02070309020205020404" pitchFamily="49" charset="0"/>
                <a:cs typeface="Courier New" panose="02070309020205020404" pitchFamily="49" charset="0"/>
              </a:rPr>
              <a:t>302 to FB</a:t>
            </a:r>
            <a:endParaRPr lang="en-US" sz="2000" dirty="0">
              <a:solidFill>
                <a:schemeClr val="tx1"/>
              </a:solidFill>
              <a:latin typeface="Courier New" panose="02070309020205020404" pitchFamily="49" charset="0"/>
              <a:cs typeface="Courier New" panose="02070309020205020404" pitchFamily="49" charset="0"/>
            </a:endParaRPr>
          </a:p>
        </p:txBody>
      </p:sp>
      <p:grpSp>
        <p:nvGrpSpPr>
          <p:cNvPr id="37" name="Group 36">
            <a:extLst>
              <a:ext uri="{FF2B5EF4-FFF2-40B4-BE49-F238E27FC236}">
                <a16:creationId xmlns:a16="http://schemas.microsoft.com/office/drawing/2014/main" id="{37CAAE66-4EB1-0A7F-6111-B91E86327F8E}"/>
              </a:ext>
            </a:extLst>
          </p:cNvPr>
          <p:cNvGrpSpPr/>
          <p:nvPr/>
        </p:nvGrpSpPr>
        <p:grpSpPr>
          <a:xfrm>
            <a:off x="-3521063" y="1718874"/>
            <a:ext cx="1964643" cy="1604465"/>
            <a:chOff x="3336937" y="1637575"/>
            <a:chExt cx="1964643" cy="1604465"/>
          </a:xfrm>
        </p:grpSpPr>
        <p:grpSp>
          <p:nvGrpSpPr>
            <p:cNvPr id="38" name="Group 37">
              <a:extLst>
                <a:ext uri="{FF2B5EF4-FFF2-40B4-BE49-F238E27FC236}">
                  <a16:creationId xmlns:a16="http://schemas.microsoft.com/office/drawing/2014/main" id="{1C37A105-0A2E-2C79-FA60-64138B546FDD}"/>
                </a:ext>
              </a:extLst>
            </p:cNvPr>
            <p:cNvGrpSpPr/>
            <p:nvPr/>
          </p:nvGrpSpPr>
          <p:grpSpPr>
            <a:xfrm>
              <a:off x="3336937" y="1637575"/>
              <a:ext cx="1014813" cy="1313715"/>
              <a:chOff x="9592919" y="3281030"/>
              <a:chExt cx="2412301" cy="3122817"/>
            </a:xfrm>
          </p:grpSpPr>
          <p:sp>
            <p:nvSpPr>
              <p:cNvPr id="40" name="Freeform 158">
                <a:extLst>
                  <a:ext uri="{FF2B5EF4-FFF2-40B4-BE49-F238E27FC236}">
                    <a16:creationId xmlns:a16="http://schemas.microsoft.com/office/drawing/2014/main" id="{72645C72-ED01-1385-AE02-D0FFB5B6F397}"/>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1" name="Group 40">
                <a:extLst>
                  <a:ext uri="{FF2B5EF4-FFF2-40B4-BE49-F238E27FC236}">
                    <a16:creationId xmlns:a16="http://schemas.microsoft.com/office/drawing/2014/main" id="{D26E5093-2E6B-45D7-FCA6-4E2FBA14601F}"/>
                  </a:ext>
                </a:extLst>
              </p:cNvPr>
              <p:cNvGrpSpPr/>
              <p:nvPr/>
            </p:nvGrpSpPr>
            <p:grpSpPr>
              <a:xfrm>
                <a:off x="10528695" y="4589748"/>
                <a:ext cx="560994" cy="1088627"/>
                <a:chOff x="6048941" y="4798352"/>
                <a:chExt cx="549031" cy="1349261"/>
              </a:xfrm>
            </p:grpSpPr>
            <p:grpSp>
              <p:nvGrpSpPr>
                <p:cNvPr id="44" name="Group 43">
                  <a:extLst>
                    <a:ext uri="{FF2B5EF4-FFF2-40B4-BE49-F238E27FC236}">
                      <a16:creationId xmlns:a16="http://schemas.microsoft.com/office/drawing/2014/main" id="{2EB7D4E8-6874-5C72-BDAF-1DE17426307F}"/>
                    </a:ext>
                  </a:extLst>
                </p:cNvPr>
                <p:cNvGrpSpPr/>
                <p:nvPr/>
              </p:nvGrpSpPr>
              <p:grpSpPr>
                <a:xfrm>
                  <a:off x="6048941" y="4798352"/>
                  <a:ext cx="542456" cy="1088197"/>
                  <a:chOff x="6048941" y="4798352"/>
                  <a:chExt cx="542456" cy="1088197"/>
                </a:xfrm>
              </p:grpSpPr>
              <p:sp>
                <p:nvSpPr>
                  <p:cNvPr id="46" name="Freeform 159">
                    <a:extLst>
                      <a:ext uri="{FF2B5EF4-FFF2-40B4-BE49-F238E27FC236}">
                        <a16:creationId xmlns:a16="http://schemas.microsoft.com/office/drawing/2014/main" id="{71275661-1168-99E0-B9E4-9A829F9973D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160">
                    <a:extLst>
                      <a:ext uri="{FF2B5EF4-FFF2-40B4-BE49-F238E27FC236}">
                        <a16:creationId xmlns:a16="http://schemas.microsoft.com/office/drawing/2014/main" id="{E1F53FBF-117B-57F3-E9BC-FFA63522D625}"/>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5" name="Freeform 165">
                  <a:extLst>
                    <a:ext uri="{FF2B5EF4-FFF2-40B4-BE49-F238E27FC236}">
                      <a16:creationId xmlns:a16="http://schemas.microsoft.com/office/drawing/2014/main" id="{CBCB0686-5EE6-A6FC-DC4F-A3A8DD0269A2}"/>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2" name="Freeform 161">
                <a:extLst>
                  <a:ext uri="{FF2B5EF4-FFF2-40B4-BE49-F238E27FC236}">
                    <a16:creationId xmlns:a16="http://schemas.microsoft.com/office/drawing/2014/main" id="{8DD15845-9FDD-09C0-4684-91959DD3B201}"/>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3" name="Freeform 11">
                <a:extLst>
                  <a:ext uri="{FF2B5EF4-FFF2-40B4-BE49-F238E27FC236}">
                    <a16:creationId xmlns:a16="http://schemas.microsoft.com/office/drawing/2014/main" id="{4E2106F9-71BC-C7D0-D8D0-0805ED236DE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9" name="Picture 2">
              <a:extLst>
                <a:ext uri="{FF2B5EF4-FFF2-40B4-BE49-F238E27FC236}">
                  <a16:creationId xmlns:a16="http://schemas.microsoft.com/office/drawing/2014/main" id="{1623B0BD-9005-FED4-7996-08680831809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57606" y="2078568"/>
              <a:ext cx="943974" cy="116347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256661835"/>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left)">
                                      <p:cBhvr>
                                        <p:cTn id="7" dur="500"/>
                                        <p:tgtEl>
                                          <p:spTgt spid="2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fade">
                                      <p:cBhvr>
                                        <p:cTn id="10" dur="500"/>
                                        <p:tgtEl>
                                          <p:spTgt spid="3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500"/>
                                        <p:tgtEl>
                                          <p:spTgt spid="26"/>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2" fill="hold" nodeType="clickEffect">
                                  <p:stCondLst>
                                    <p:cond delay="0"/>
                                  </p:stCondLst>
                                  <p:childTnLst>
                                    <p:set>
                                      <p:cBhvr>
                                        <p:cTn id="17" dur="1" fill="hold">
                                          <p:stCondLst>
                                            <p:cond delay="0"/>
                                          </p:stCondLst>
                                        </p:cTn>
                                        <p:tgtEl>
                                          <p:spTgt spid="32"/>
                                        </p:tgtEl>
                                        <p:attrNameLst>
                                          <p:attrName>style.visibility</p:attrName>
                                        </p:attrNameLst>
                                      </p:cBhvr>
                                      <p:to>
                                        <p:strVal val="visible"/>
                                      </p:to>
                                    </p:set>
                                    <p:animEffect transition="in" filter="wipe(right)">
                                      <p:cBhvr>
                                        <p:cTn id="18" dur="500"/>
                                        <p:tgtEl>
                                          <p:spTgt spid="32"/>
                                        </p:tgtEl>
                                      </p:cBhvr>
                                    </p:animEffect>
                                  </p:childTnLst>
                                </p:cTn>
                              </p:par>
                            </p:childTnLst>
                          </p:cTn>
                        </p:par>
                        <p:par>
                          <p:cTn id="19" fill="hold">
                            <p:stCondLst>
                              <p:cond delay="500"/>
                            </p:stCondLst>
                            <p:childTnLst>
                              <p:par>
                                <p:cTn id="20" presetID="10" presetClass="entr" presetSubtype="0" fill="hold" grpId="0" nodeType="afterEffect">
                                  <p:stCondLst>
                                    <p:cond delay="0"/>
                                  </p:stCondLst>
                                  <p:childTnLst>
                                    <p:set>
                                      <p:cBhvr>
                                        <p:cTn id="21" dur="1" fill="hold">
                                          <p:stCondLst>
                                            <p:cond delay="0"/>
                                          </p:stCondLst>
                                        </p:cTn>
                                        <p:tgtEl>
                                          <p:spTgt spid="34"/>
                                        </p:tgtEl>
                                        <p:attrNameLst>
                                          <p:attrName>style.visibility</p:attrName>
                                        </p:attrNameLst>
                                      </p:cBhvr>
                                      <p:to>
                                        <p:strVal val="visible"/>
                                      </p:to>
                                    </p:set>
                                    <p:animEffect transition="in" filter="fade">
                                      <p:cBhvr>
                                        <p:cTn id="22" dur="500"/>
                                        <p:tgtEl>
                                          <p:spTgt spid="34"/>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3"/>
                                        </p:tgtEl>
                                        <p:attrNameLst>
                                          <p:attrName>style.visibility</p:attrName>
                                        </p:attrNameLst>
                                      </p:cBhvr>
                                      <p:to>
                                        <p:strVal val="visible"/>
                                      </p:to>
                                    </p:set>
                                    <p:animEffect transition="in" filter="fade">
                                      <p:cBhvr>
                                        <p:cTn id="25"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30" grpId="0"/>
      <p:bldP spid="33" grpId="0" animBg="1"/>
      <p:bldP spid="34" grpId="0"/>
    </p:bldLst>
  </p:timing>
</p:sld>
</file>

<file path=ppt/slides/slide13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CFEF64E0-18C3-E367-BD25-86394A6EF8B5}"/>
              </a:ext>
            </a:extLst>
          </p:cNvPr>
          <p:cNvGrpSpPr/>
          <p:nvPr/>
        </p:nvGrpSpPr>
        <p:grpSpPr>
          <a:xfrm>
            <a:off x="3406819"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3"/>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cxnSp>
        <p:nvCxnSpPr>
          <p:cNvPr id="22" name="!!Arrow 1">
            <a:extLst>
              <a:ext uri="{FF2B5EF4-FFF2-40B4-BE49-F238E27FC236}">
                <a16:creationId xmlns:a16="http://schemas.microsoft.com/office/drawing/2014/main" id="{E7FB7AAF-8E15-EFFC-826C-3B0E45B05939}"/>
              </a:ext>
            </a:extLst>
          </p:cNvPr>
          <p:cNvCxnSpPr>
            <a:cxnSpLocks/>
          </p:cNvCxnSpPr>
          <p:nvPr/>
        </p:nvCxnSpPr>
        <p:spPr>
          <a:xfrm>
            <a:off x="-2121528" y="2074267"/>
            <a:ext cx="5722604"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3" name="!!Req5BG">
            <a:extLst>
              <a:ext uri="{FF2B5EF4-FFF2-40B4-BE49-F238E27FC236}">
                <a16:creationId xmlns:a16="http://schemas.microsoft.com/office/drawing/2014/main" id="{57D58FB9-CF59-49F7-268B-552B2630A051}"/>
              </a:ext>
            </a:extLst>
          </p:cNvPr>
          <p:cNvSpPr/>
          <p:nvPr/>
        </p:nvSpPr>
        <p:spPr>
          <a:xfrm>
            <a:off x="-1179432" y="1825098"/>
            <a:ext cx="3570207"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4" name="!!Req5Text">
            <a:extLst>
              <a:ext uri="{FF2B5EF4-FFF2-40B4-BE49-F238E27FC236}">
                <a16:creationId xmlns:a16="http://schemas.microsoft.com/office/drawing/2014/main" id="{061EC32E-7D34-821F-415C-D2E3633C0E70}"/>
              </a:ext>
            </a:extLst>
          </p:cNvPr>
          <p:cNvSpPr txBox="1"/>
          <p:nvPr/>
        </p:nvSpPr>
        <p:spPr>
          <a:xfrm>
            <a:off x="-1132480" y="1825099"/>
            <a:ext cx="3570206" cy="400110"/>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I want a photo card!</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
        <p:nvSpPr>
          <p:cNvPr id="28" name="!!Sidebar 2">
            <a:extLst>
              <a:ext uri="{FF2B5EF4-FFF2-40B4-BE49-F238E27FC236}">
                <a16:creationId xmlns:a16="http://schemas.microsoft.com/office/drawing/2014/main" id="{104EC17C-5223-03DD-61A5-EDB088300FB0}"/>
              </a:ext>
            </a:extLst>
          </p:cNvPr>
          <p:cNvSpPr txBox="1"/>
          <p:nvPr/>
        </p:nvSpPr>
        <p:spPr>
          <a:xfrm>
            <a:off x="2231605" y="274300"/>
            <a:ext cx="7683069" cy="707886"/>
          </a:xfrm>
          <a:prstGeom prst="rect">
            <a:avLst/>
          </a:prstGeom>
          <a:noFill/>
        </p:spPr>
        <p:txBody>
          <a:bodyPr wrap="square" rtlCol="0">
            <a:spAutoFit/>
          </a:bodyPr>
          <a:lstStyle/>
          <a:p>
            <a:pPr algn="ctr"/>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pic>
        <p:nvPicPr>
          <p:cNvPr id="15" name="Picture 2">
            <a:extLst>
              <a:ext uri="{FF2B5EF4-FFF2-40B4-BE49-F238E27FC236}">
                <a16:creationId xmlns:a16="http://schemas.microsoft.com/office/drawing/2014/main" id="{AC9448E8-D81F-079A-752A-82AE978BCCC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3311277" y="1907726"/>
            <a:ext cx="1758294" cy="2052073"/>
          </a:xfrm>
          <a:prstGeom prst="rect">
            <a:avLst/>
          </a:prstGeom>
          <a:noFill/>
          <a:extLst>
            <a:ext uri="{909E8E84-426E-40DD-AFC4-6F175D3DCCD1}">
              <a14:hiddenFill xmlns:a14="http://schemas.microsoft.com/office/drawing/2010/main">
                <a:solidFill>
                  <a:srgbClr val="FFFFFF"/>
                </a:solidFill>
              </a14:hiddenFill>
            </a:ext>
          </a:extLst>
        </p:spPr>
      </p:pic>
      <p:sp>
        <p:nvSpPr>
          <p:cNvPr id="21" name="!!Cloud curse you">
            <a:extLst>
              <a:ext uri="{FF2B5EF4-FFF2-40B4-BE49-F238E27FC236}">
                <a16:creationId xmlns:a16="http://schemas.microsoft.com/office/drawing/2014/main" id="{6D820FBC-559A-C07B-1EE2-CE64D5BA10B4}"/>
              </a:ext>
            </a:extLst>
          </p:cNvPr>
          <p:cNvSpPr/>
          <p:nvPr/>
        </p:nvSpPr>
        <p:spPr>
          <a:xfrm>
            <a:off x="87615" y="2999807"/>
            <a:ext cx="3404006" cy="1126533"/>
          </a:xfrm>
          <a:prstGeom prst="cloudCallout">
            <a:avLst>
              <a:gd name="adj1" fmla="val 52368"/>
              <a:gd name="adj2" fmla="val -67568"/>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ackerText 2">
            <a:extLst>
              <a:ext uri="{FF2B5EF4-FFF2-40B4-BE49-F238E27FC236}">
                <a16:creationId xmlns:a16="http://schemas.microsoft.com/office/drawing/2014/main" id="{BCE90F75-600F-5369-4927-78274CA08406}"/>
              </a:ext>
            </a:extLst>
          </p:cNvPr>
          <p:cNvSpPr txBox="1"/>
          <p:nvPr/>
        </p:nvSpPr>
        <p:spPr>
          <a:xfrm>
            <a:off x="419101" y="3106931"/>
            <a:ext cx="3118826" cy="830997"/>
          </a:xfrm>
          <a:prstGeom prst="rect">
            <a:avLst/>
          </a:prstGeom>
          <a:noFill/>
        </p:spPr>
        <p:txBody>
          <a:bodyPr wrap="square" rtlCol="0">
            <a:spAutoFit/>
          </a:bodyPr>
          <a:lstStyle/>
          <a:p>
            <a:r>
              <a:rPr lang="en-US" sz="2400" dirty="0">
                <a:solidFill>
                  <a:schemeClr val="bg1"/>
                </a:solidFill>
                <a:latin typeface="Segoe Print" panose="02000600000000000000" pitchFamily="2" charset="0"/>
              </a:rPr>
              <a:t>More like “super sneaky stuff”…</a:t>
            </a:r>
            <a:endParaRPr lang="en-US" dirty="0">
              <a:solidFill>
                <a:schemeClr val="bg1">
                  <a:lumMod val="50000"/>
                </a:schemeClr>
              </a:solidFill>
              <a:latin typeface="Segoe Print" panose="02000600000000000000" pitchFamily="2" charset="0"/>
            </a:endParaRPr>
          </a:p>
        </p:txBody>
      </p:sp>
      <p:pic>
        <p:nvPicPr>
          <p:cNvPr id="18" name="Picture 17">
            <a:extLst>
              <a:ext uri="{FF2B5EF4-FFF2-40B4-BE49-F238E27FC236}">
                <a16:creationId xmlns:a16="http://schemas.microsoft.com/office/drawing/2014/main" id="{1EBAB5F8-C457-41D3-59DD-BDF24EC0EE82}"/>
              </a:ext>
            </a:extLst>
          </p:cNvPr>
          <p:cNvPicPr>
            <a:picLocks noChangeAspect="1"/>
          </p:cNvPicPr>
          <p:nvPr/>
        </p:nvPicPr>
        <p:blipFill>
          <a:blip r:embed="rId3"/>
          <a:stretch>
            <a:fillRect/>
          </a:stretch>
        </p:blipFill>
        <p:spPr>
          <a:xfrm>
            <a:off x="8583033" y="1950241"/>
            <a:ext cx="1325060" cy="1413909"/>
          </a:xfrm>
          <a:prstGeom prst="rect">
            <a:avLst/>
          </a:prstGeom>
        </p:spPr>
      </p:pic>
      <p:sp>
        <p:nvSpPr>
          <p:cNvPr id="19" name="TextBox 18">
            <a:extLst>
              <a:ext uri="{FF2B5EF4-FFF2-40B4-BE49-F238E27FC236}">
                <a16:creationId xmlns:a16="http://schemas.microsoft.com/office/drawing/2014/main" id="{9AD275C5-FE8D-F381-4F8D-15437EE8E862}"/>
              </a:ext>
            </a:extLst>
          </p:cNvPr>
          <p:cNvSpPr txBox="1"/>
          <p:nvPr/>
        </p:nvSpPr>
        <p:spPr>
          <a:xfrm>
            <a:off x="7339251" y="1592450"/>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SuperSecretStuff.com</a:t>
            </a:r>
          </a:p>
        </p:txBody>
      </p:sp>
      <p:cxnSp>
        <p:nvCxnSpPr>
          <p:cNvPr id="25" name="!!Arrow 6">
            <a:extLst>
              <a:ext uri="{FF2B5EF4-FFF2-40B4-BE49-F238E27FC236}">
                <a16:creationId xmlns:a16="http://schemas.microsoft.com/office/drawing/2014/main" id="{9EA2C70B-5C1E-304E-7568-05416A35A1F3}"/>
              </a:ext>
            </a:extLst>
          </p:cNvPr>
          <p:cNvCxnSpPr>
            <a:cxnSpLocks/>
          </p:cNvCxnSpPr>
          <p:nvPr/>
        </p:nvCxnSpPr>
        <p:spPr>
          <a:xfrm>
            <a:off x="4851788" y="2233896"/>
            <a:ext cx="3842761"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6" name="!!Req6BG">
            <a:extLst>
              <a:ext uri="{FF2B5EF4-FFF2-40B4-BE49-F238E27FC236}">
                <a16:creationId xmlns:a16="http://schemas.microsoft.com/office/drawing/2014/main" id="{88F6296A-4F86-3059-720C-511C21DD64C7}"/>
              </a:ext>
            </a:extLst>
          </p:cNvPr>
          <p:cNvSpPr/>
          <p:nvPr/>
        </p:nvSpPr>
        <p:spPr>
          <a:xfrm>
            <a:off x="5584661" y="1984727"/>
            <a:ext cx="2598762" cy="10478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0" name="!!Req6Text">
            <a:extLst>
              <a:ext uri="{FF2B5EF4-FFF2-40B4-BE49-F238E27FC236}">
                <a16:creationId xmlns:a16="http://schemas.microsoft.com/office/drawing/2014/main" id="{5B73D16B-90FF-75C0-C748-39FF4E6C0912}"/>
              </a:ext>
            </a:extLst>
          </p:cNvPr>
          <p:cNvSpPr txBox="1"/>
          <p:nvPr/>
        </p:nvSpPr>
        <p:spPr>
          <a:xfrm>
            <a:off x="5631612" y="1984728"/>
            <a:ext cx="2598762" cy="707886"/>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Hey, uh, can I have some data?</a:t>
            </a:r>
          </a:p>
        </p:txBody>
      </p:sp>
      <p:sp>
        <p:nvSpPr>
          <p:cNvPr id="29" name="!!AccessToken">
            <a:extLst>
              <a:ext uri="{FF2B5EF4-FFF2-40B4-BE49-F238E27FC236}">
                <a16:creationId xmlns:a16="http://schemas.microsoft.com/office/drawing/2014/main" id="{498AAD2B-FD8B-2DD1-A8A5-09063BF96B8C}"/>
              </a:ext>
            </a:extLst>
          </p:cNvPr>
          <p:cNvSpPr txBox="1"/>
          <p:nvPr/>
        </p:nvSpPr>
        <p:spPr>
          <a:xfrm>
            <a:off x="5584661" y="2558056"/>
            <a:ext cx="2185214"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b="1" dirty="0" err="1">
                <a:solidFill>
                  <a:srgbClr val="F237E0"/>
                </a:solidFill>
                <a:latin typeface="Courier New" panose="02070309020205020404" pitchFamily="49" charset="0"/>
                <a:cs typeface="Courier New" panose="02070309020205020404" pitchFamily="49" charset="0"/>
              </a:rPr>
              <a:t>Alice</a:t>
            </a:r>
            <a:r>
              <a:rPr lang="en-US" sz="2000" dirty="0" err="1">
                <a:solidFill>
                  <a:srgbClr val="F237E0"/>
                </a:solidFill>
                <a:latin typeface="Courier New" panose="02070309020205020404" pitchFamily="49" charset="0"/>
                <a:cs typeface="Courier New" panose="02070309020205020404" pitchFamily="49" charset="0"/>
              </a:rPr>
              <a:t>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pic>
        <p:nvPicPr>
          <p:cNvPr id="31" name="!!FB Logo">
            <a:extLst>
              <a:ext uri="{FF2B5EF4-FFF2-40B4-BE49-F238E27FC236}">
                <a16:creationId xmlns:a16="http://schemas.microsoft.com/office/drawing/2014/main" id="{4C6CAB1A-9EB4-C2C6-E358-2AD004F3C0F1}"/>
              </a:ext>
            </a:extLst>
          </p:cNvPr>
          <p:cNvPicPr>
            <a:picLocks noChangeAspect="1"/>
          </p:cNvPicPr>
          <p:nvPr/>
        </p:nvPicPr>
        <p:blipFill>
          <a:blip r:embed="rId5"/>
          <a:stretch>
            <a:fillRect/>
          </a:stretch>
        </p:blipFill>
        <p:spPr>
          <a:xfrm>
            <a:off x="8547978" y="5171967"/>
            <a:ext cx="1395034" cy="1346673"/>
          </a:xfrm>
          <a:prstGeom prst="rect">
            <a:avLst/>
          </a:prstGeom>
        </p:spPr>
      </p:pic>
      <p:cxnSp>
        <p:nvCxnSpPr>
          <p:cNvPr id="35" name="!!Arrow 6">
            <a:extLst>
              <a:ext uri="{FF2B5EF4-FFF2-40B4-BE49-F238E27FC236}">
                <a16:creationId xmlns:a16="http://schemas.microsoft.com/office/drawing/2014/main" id="{579005EA-AAF4-FE38-C767-E1F09B3AC6A5}"/>
              </a:ext>
            </a:extLst>
          </p:cNvPr>
          <p:cNvCxnSpPr>
            <a:cxnSpLocks/>
          </p:cNvCxnSpPr>
          <p:nvPr/>
        </p:nvCxnSpPr>
        <p:spPr>
          <a:xfrm>
            <a:off x="9536263" y="3332864"/>
            <a:ext cx="0" cy="1715386"/>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6" name="!!Req6BG">
            <a:extLst>
              <a:ext uri="{FF2B5EF4-FFF2-40B4-BE49-F238E27FC236}">
                <a16:creationId xmlns:a16="http://schemas.microsoft.com/office/drawing/2014/main" id="{DFB392F0-9F76-AB41-10BA-7375BB0345D5}"/>
              </a:ext>
            </a:extLst>
          </p:cNvPr>
          <p:cNvSpPr/>
          <p:nvPr/>
        </p:nvSpPr>
        <p:spPr>
          <a:xfrm>
            <a:off x="9269111" y="3847193"/>
            <a:ext cx="2339099"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7" name="!!Req6Text">
            <a:extLst>
              <a:ext uri="{FF2B5EF4-FFF2-40B4-BE49-F238E27FC236}">
                <a16:creationId xmlns:a16="http://schemas.microsoft.com/office/drawing/2014/main" id="{09BEE84F-06D2-36AF-5304-958B1B9ED533}"/>
              </a:ext>
            </a:extLst>
          </p:cNvPr>
          <p:cNvSpPr txBox="1"/>
          <p:nvPr/>
        </p:nvSpPr>
        <p:spPr>
          <a:xfrm>
            <a:off x="9316062" y="3847194"/>
            <a:ext cx="2144677"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/get/email</a:t>
            </a:r>
          </a:p>
        </p:txBody>
      </p:sp>
      <p:sp>
        <p:nvSpPr>
          <p:cNvPr id="38" name="!!AccessToken2">
            <a:extLst>
              <a:ext uri="{FF2B5EF4-FFF2-40B4-BE49-F238E27FC236}">
                <a16:creationId xmlns:a16="http://schemas.microsoft.com/office/drawing/2014/main" id="{E2F4EBD3-3B59-31CD-FA8E-1BCA953035BC}"/>
              </a:ext>
            </a:extLst>
          </p:cNvPr>
          <p:cNvSpPr txBox="1"/>
          <p:nvPr/>
        </p:nvSpPr>
        <p:spPr>
          <a:xfrm>
            <a:off x="9269110" y="4106331"/>
            <a:ext cx="2185214"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b="1" dirty="0" err="1">
                <a:solidFill>
                  <a:srgbClr val="F237E0"/>
                </a:solidFill>
                <a:latin typeface="Courier New" panose="02070309020205020404" pitchFamily="49" charset="0"/>
                <a:cs typeface="Courier New" panose="02070309020205020404" pitchFamily="49" charset="0"/>
              </a:rPr>
              <a:t>Alice_</a:t>
            </a:r>
            <a:r>
              <a:rPr lang="en-US" sz="2000" dirty="0" err="1">
                <a:solidFill>
                  <a:srgbClr val="F237E0"/>
                </a:solidFill>
                <a:latin typeface="Courier New" panose="02070309020205020404" pitchFamily="49" charset="0"/>
                <a:cs typeface="Courier New" panose="02070309020205020404" pitchFamily="49" charset="0"/>
              </a:rPr>
              <a:t>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cxnSp>
        <p:nvCxnSpPr>
          <p:cNvPr id="39" name="!!Arrow 7">
            <a:extLst>
              <a:ext uri="{FF2B5EF4-FFF2-40B4-BE49-F238E27FC236}">
                <a16:creationId xmlns:a16="http://schemas.microsoft.com/office/drawing/2014/main" id="{01EDBB17-212D-8617-3145-6F022A42295A}"/>
              </a:ext>
            </a:extLst>
          </p:cNvPr>
          <p:cNvCxnSpPr>
            <a:cxnSpLocks/>
          </p:cNvCxnSpPr>
          <p:nvPr/>
        </p:nvCxnSpPr>
        <p:spPr>
          <a:xfrm flipV="1">
            <a:off x="8865703" y="3314675"/>
            <a:ext cx="0" cy="1715386"/>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1" name="!!RespBG">
            <a:extLst>
              <a:ext uri="{FF2B5EF4-FFF2-40B4-BE49-F238E27FC236}">
                <a16:creationId xmlns:a16="http://schemas.microsoft.com/office/drawing/2014/main" id="{ACC68D77-2BDA-FCA7-71AB-8DF0F8B1E04B}"/>
              </a:ext>
            </a:extLst>
          </p:cNvPr>
          <p:cNvSpPr/>
          <p:nvPr/>
        </p:nvSpPr>
        <p:spPr>
          <a:xfrm>
            <a:off x="7044956" y="3848325"/>
            <a:ext cx="2062553" cy="706751"/>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42" name="!!Resp">
            <a:extLst>
              <a:ext uri="{FF2B5EF4-FFF2-40B4-BE49-F238E27FC236}">
                <a16:creationId xmlns:a16="http://schemas.microsoft.com/office/drawing/2014/main" id="{B94C0077-E68A-6E26-FFA2-D2204D626F0F}"/>
              </a:ext>
            </a:extLst>
          </p:cNvPr>
          <p:cNvSpPr txBox="1"/>
          <p:nvPr/>
        </p:nvSpPr>
        <p:spPr>
          <a:xfrm>
            <a:off x="7192428" y="3847193"/>
            <a:ext cx="1877437" cy="707886"/>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 Email: </a:t>
            </a:r>
          </a:p>
          <a:p>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alice</a:t>
            </a:r>
            <a:r>
              <a:rPr lang="en-US" sz="2000" b="1" dirty="0">
                <a:latin typeface="Courier New" panose="02070309020205020404" pitchFamily="49" charset="0"/>
                <a:cs typeface="Courier New" panose="02070309020205020404" pitchFamily="49" charset="0"/>
              </a:rPr>
              <a:t>@… }</a:t>
            </a:r>
          </a:p>
        </p:txBody>
      </p:sp>
      <p:sp>
        <p:nvSpPr>
          <p:cNvPr id="43" name="Rectangle: Rounded Corners 42">
            <a:extLst>
              <a:ext uri="{FF2B5EF4-FFF2-40B4-BE49-F238E27FC236}">
                <a16:creationId xmlns:a16="http://schemas.microsoft.com/office/drawing/2014/main" id="{A306AC35-DCEC-F2BA-4A1C-F6AF3CC768C0}"/>
              </a:ext>
            </a:extLst>
          </p:cNvPr>
          <p:cNvSpPr/>
          <p:nvPr/>
        </p:nvSpPr>
        <p:spPr>
          <a:xfrm>
            <a:off x="7481170" y="4200568"/>
            <a:ext cx="1271236" cy="28194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4" name="Group 43">
            <a:extLst>
              <a:ext uri="{FF2B5EF4-FFF2-40B4-BE49-F238E27FC236}">
                <a16:creationId xmlns:a16="http://schemas.microsoft.com/office/drawing/2014/main" id="{443D52FA-CF65-F3A1-10D9-543A5B80A3A6}"/>
              </a:ext>
            </a:extLst>
          </p:cNvPr>
          <p:cNvGrpSpPr/>
          <p:nvPr/>
        </p:nvGrpSpPr>
        <p:grpSpPr>
          <a:xfrm>
            <a:off x="3556736" y="3843609"/>
            <a:ext cx="3372445" cy="1016935"/>
            <a:chOff x="-1881491" y="3216501"/>
            <a:chExt cx="3372445" cy="1016935"/>
          </a:xfrm>
        </p:grpSpPr>
        <p:pic>
          <p:nvPicPr>
            <p:cNvPr id="45" name="Picture 44">
              <a:extLst>
                <a:ext uri="{FF2B5EF4-FFF2-40B4-BE49-F238E27FC236}">
                  <a16:creationId xmlns:a16="http://schemas.microsoft.com/office/drawing/2014/main" id="{891C3ADF-2E85-CD89-AED8-6B994267C4A9}"/>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6" name="Rectangle: Rounded Corners 45">
              <a:extLst>
                <a:ext uri="{FF2B5EF4-FFF2-40B4-BE49-F238E27FC236}">
                  <a16:creationId xmlns:a16="http://schemas.microsoft.com/office/drawing/2014/main" id="{55CE2095-F932-21CE-3A03-AFA79453F677}"/>
                </a:ext>
              </a:extLst>
            </p:cNvPr>
            <p:cNvSpPr/>
            <p:nvPr/>
          </p:nvSpPr>
          <p:spPr>
            <a:xfrm>
              <a:off x="-712566" y="3216501"/>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7" name="Group 46">
              <a:extLst>
                <a:ext uri="{FF2B5EF4-FFF2-40B4-BE49-F238E27FC236}">
                  <a16:creationId xmlns:a16="http://schemas.microsoft.com/office/drawing/2014/main" id="{AEA12EBA-9169-D877-0D49-95F4F389A8AF}"/>
                </a:ext>
              </a:extLst>
            </p:cNvPr>
            <p:cNvGrpSpPr/>
            <p:nvPr/>
          </p:nvGrpSpPr>
          <p:grpSpPr>
            <a:xfrm>
              <a:off x="-576426" y="3356578"/>
              <a:ext cx="528269" cy="683865"/>
              <a:chOff x="9592919" y="3281030"/>
              <a:chExt cx="2412301" cy="3122817"/>
            </a:xfrm>
          </p:grpSpPr>
          <p:sp>
            <p:nvSpPr>
              <p:cNvPr id="50" name="Freeform 158">
                <a:extLst>
                  <a:ext uri="{FF2B5EF4-FFF2-40B4-BE49-F238E27FC236}">
                    <a16:creationId xmlns:a16="http://schemas.microsoft.com/office/drawing/2014/main" id="{4BF3506E-E3D1-006B-9945-2F5E74EA40CF}"/>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51" name="Group 50">
                <a:extLst>
                  <a:ext uri="{FF2B5EF4-FFF2-40B4-BE49-F238E27FC236}">
                    <a16:creationId xmlns:a16="http://schemas.microsoft.com/office/drawing/2014/main" id="{70F55AB0-6C48-6DD6-7D57-16AEED32B8F7}"/>
                  </a:ext>
                </a:extLst>
              </p:cNvPr>
              <p:cNvGrpSpPr/>
              <p:nvPr/>
            </p:nvGrpSpPr>
            <p:grpSpPr>
              <a:xfrm>
                <a:off x="10528695" y="4589748"/>
                <a:ext cx="560994" cy="1088627"/>
                <a:chOff x="6048941" y="4798352"/>
                <a:chExt cx="549031" cy="1349261"/>
              </a:xfrm>
            </p:grpSpPr>
            <p:grpSp>
              <p:nvGrpSpPr>
                <p:cNvPr id="54" name="Group 53">
                  <a:extLst>
                    <a:ext uri="{FF2B5EF4-FFF2-40B4-BE49-F238E27FC236}">
                      <a16:creationId xmlns:a16="http://schemas.microsoft.com/office/drawing/2014/main" id="{782C5F86-C9C0-DB8B-E421-6895812D8134}"/>
                    </a:ext>
                  </a:extLst>
                </p:cNvPr>
                <p:cNvGrpSpPr/>
                <p:nvPr/>
              </p:nvGrpSpPr>
              <p:grpSpPr>
                <a:xfrm>
                  <a:off x="6048941" y="4798352"/>
                  <a:ext cx="542456" cy="1088197"/>
                  <a:chOff x="6048941" y="4798352"/>
                  <a:chExt cx="542456" cy="1088197"/>
                </a:xfrm>
              </p:grpSpPr>
              <p:sp>
                <p:nvSpPr>
                  <p:cNvPr id="56" name="Freeform 159">
                    <a:extLst>
                      <a:ext uri="{FF2B5EF4-FFF2-40B4-BE49-F238E27FC236}">
                        <a16:creationId xmlns:a16="http://schemas.microsoft.com/office/drawing/2014/main" id="{64796661-0994-4C22-5F4C-F2F80C4525DB}"/>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160">
                    <a:extLst>
                      <a:ext uri="{FF2B5EF4-FFF2-40B4-BE49-F238E27FC236}">
                        <a16:creationId xmlns:a16="http://schemas.microsoft.com/office/drawing/2014/main" id="{1F63A504-0C65-FDEF-8FB0-CEB83E1E8FA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55" name="Freeform 165">
                  <a:extLst>
                    <a:ext uri="{FF2B5EF4-FFF2-40B4-BE49-F238E27FC236}">
                      <a16:creationId xmlns:a16="http://schemas.microsoft.com/office/drawing/2014/main" id="{3A8737CE-23FF-4D30-336E-4568CE96C94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2" name="Freeform 161">
                <a:extLst>
                  <a:ext uri="{FF2B5EF4-FFF2-40B4-BE49-F238E27FC236}">
                    <a16:creationId xmlns:a16="http://schemas.microsoft.com/office/drawing/2014/main" id="{31C15379-349F-480C-A2E4-7FF46A7A6294}"/>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3" name="Freeform 11">
                <a:extLst>
                  <a:ext uri="{FF2B5EF4-FFF2-40B4-BE49-F238E27FC236}">
                    <a16:creationId xmlns:a16="http://schemas.microsoft.com/office/drawing/2014/main" id="{8C9088EB-DC2B-1295-C96E-50C3924E64E2}"/>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8" name="TextBox 47">
              <a:extLst>
                <a:ext uri="{FF2B5EF4-FFF2-40B4-BE49-F238E27FC236}">
                  <a16:creationId xmlns:a16="http://schemas.microsoft.com/office/drawing/2014/main" id="{BD21230A-E09F-C2B9-26A6-0302742C4FFE}"/>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49" name="TextBox 48">
              <a:extLst>
                <a:ext uri="{FF2B5EF4-FFF2-40B4-BE49-F238E27FC236}">
                  <a16:creationId xmlns:a16="http://schemas.microsoft.com/office/drawing/2014/main" id="{B039DEE3-6772-28E6-D01F-9629D3FCA52F}"/>
                </a:ext>
              </a:extLst>
            </p:cNvPr>
            <p:cNvSpPr txBox="1"/>
            <p:nvPr/>
          </p:nvSpPr>
          <p:spPr>
            <a:xfrm>
              <a:off x="-4450" y="3674224"/>
              <a:ext cx="126188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alice</a:t>
              </a:r>
              <a:r>
                <a:rPr lang="en-US" sz="2000" dirty="0">
                  <a:latin typeface="Courier New" panose="02070309020205020404" pitchFamily="49" charset="0"/>
                  <a:cs typeface="Courier New" panose="02070309020205020404" pitchFamily="49" charset="0"/>
                </a:rPr>
                <a:t>@…</a:t>
              </a:r>
            </a:p>
          </p:txBody>
        </p:sp>
      </p:grpSp>
      <p:sp>
        <p:nvSpPr>
          <p:cNvPr id="58" name="Rectangle: Rounded Corners 57">
            <a:extLst>
              <a:ext uri="{FF2B5EF4-FFF2-40B4-BE49-F238E27FC236}">
                <a16:creationId xmlns:a16="http://schemas.microsoft.com/office/drawing/2014/main" id="{40078FB6-BA61-F66B-6070-996EDD032F62}"/>
              </a:ext>
            </a:extLst>
          </p:cNvPr>
          <p:cNvSpPr/>
          <p:nvPr/>
        </p:nvSpPr>
        <p:spPr>
          <a:xfrm>
            <a:off x="5437841" y="4326213"/>
            <a:ext cx="1301647" cy="364933"/>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863288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wipe(up)">
                                      <p:cBhvr>
                                        <p:cTn id="7" dur="500"/>
                                        <p:tgtEl>
                                          <p:spTgt spid="3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fade">
                                      <p:cBhvr>
                                        <p:cTn id="10" dur="500"/>
                                        <p:tgtEl>
                                          <p:spTgt spid="3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7"/>
                                        </p:tgtEl>
                                        <p:attrNameLst>
                                          <p:attrName>style.visibility</p:attrName>
                                        </p:attrNameLst>
                                      </p:cBhvr>
                                      <p:to>
                                        <p:strVal val="visible"/>
                                      </p:to>
                                    </p:set>
                                    <p:animEffect transition="in" filter="fade">
                                      <p:cBhvr>
                                        <p:cTn id="13" dur="500"/>
                                        <p:tgtEl>
                                          <p:spTgt spid="3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fade">
                                      <p:cBhvr>
                                        <p:cTn id="16" dur="500"/>
                                        <p:tgtEl>
                                          <p:spTgt spid="36"/>
                                        </p:tgtEl>
                                      </p:cBhvr>
                                    </p:animEffect>
                                  </p:childTnLst>
                                </p:cTn>
                              </p:par>
                              <p:par>
                                <p:cTn id="17" presetID="2" presetClass="entr" presetSubtype="4" fill="hold" nodeType="withEffect">
                                  <p:stCondLst>
                                    <p:cond delay="0"/>
                                  </p:stCondLst>
                                  <p:childTnLst>
                                    <p:set>
                                      <p:cBhvr>
                                        <p:cTn id="18" dur="1" fill="hold">
                                          <p:stCondLst>
                                            <p:cond delay="0"/>
                                          </p:stCondLst>
                                        </p:cTn>
                                        <p:tgtEl>
                                          <p:spTgt spid="31"/>
                                        </p:tgtEl>
                                        <p:attrNameLst>
                                          <p:attrName>style.visibility</p:attrName>
                                        </p:attrNameLst>
                                      </p:cBhvr>
                                      <p:to>
                                        <p:strVal val="visible"/>
                                      </p:to>
                                    </p:set>
                                    <p:anim calcmode="lin" valueType="num">
                                      <p:cBhvr additive="base">
                                        <p:cTn id="19" dur="500" fill="hold"/>
                                        <p:tgtEl>
                                          <p:spTgt spid="31"/>
                                        </p:tgtEl>
                                        <p:attrNameLst>
                                          <p:attrName>ppt_x</p:attrName>
                                        </p:attrNameLst>
                                      </p:cBhvr>
                                      <p:tavLst>
                                        <p:tav tm="0">
                                          <p:val>
                                            <p:strVal val="#ppt_x"/>
                                          </p:val>
                                        </p:tav>
                                        <p:tav tm="100000">
                                          <p:val>
                                            <p:strVal val="#ppt_x"/>
                                          </p:val>
                                        </p:tav>
                                      </p:tavLst>
                                    </p:anim>
                                    <p:anim calcmode="lin" valueType="num">
                                      <p:cBhvr additive="base">
                                        <p:cTn id="20" dur="500" fill="hold"/>
                                        <p:tgtEl>
                                          <p:spTgt spid="31"/>
                                        </p:tgtEl>
                                        <p:attrNameLst>
                                          <p:attrName>ppt_y</p:attrName>
                                        </p:attrNameLst>
                                      </p:cBhvr>
                                      <p:tavLst>
                                        <p:tav tm="0">
                                          <p:val>
                                            <p:strVal val="1+#ppt_h/2"/>
                                          </p:val>
                                        </p:tav>
                                        <p:tav tm="100000">
                                          <p:val>
                                            <p:strVal val="#ppt_y"/>
                                          </p:val>
                                        </p:tav>
                                      </p:tavLst>
                                    </p:anim>
                                  </p:childTnLst>
                                </p:cTn>
                              </p:par>
                            </p:childTnLst>
                          </p:cTn>
                        </p:par>
                        <p:par>
                          <p:cTn id="21" fill="hold">
                            <p:stCondLst>
                              <p:cond delay="500"/>
                            </p:stCondLst>
                            <p:childTnLst>
                              <p:par>
                                <p:cTn id="22" presetID="22" presetClass="entr" presetSubtype="4" fill="hold" nodeType="afterEffect">
                                  <p:stCondLst>
                                    <p:cond delay="0"/>
                                  </p:stCondLst>
                                  <p:childTnLst>
                                    <p:set>
                                      <p:cBhvr>
                                        <p:cTn id="23" dur="1" fill="hold">
                                          <p:stCondLst>
                                            <p:cond delay="0"/>
                                          </p:stCondLst>
                                        </p:cTn>
                                        <p:tgtEl>
                                          <p:spTgt spid="39"/>
                                        </p:tgtEl>
                                        <p:attrNameLst>
                                          <p:attrName>style.visibility</p:attrName>
                                        </p:attrNameLst>
                                      </p:cBhvr>
                                      <p:to>
                                        <p:strVal val="visible"/>
                                      </p:to>
                                    </p:set>
                                    <p:animEffect transition="in" filter="wipe(down)">
                                      <p:cBhvr>
                                        <p:cTn id="24" dur="500"/>
                                        <p:tgtEl>
                                          <p:spTgt spid="39"/>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42"/>
                                        </p:tgtEl>
                                        <p:attrNameLst>
                                          <p:attrName>style.visibility</p:attrName>
                                        </p:attrNameLst>
                                      </p:cBhvr>
                                      <p:to>
                                        <p:strVal val="visible"/>
                                      </p:to>
                                    </p:set>
                                    <p:animEffect transition="in" filter="fade">
                                      <p:cBhvr>
                                        <p:cTn id="27" dur="500"/>
                                        <p:tgtEl>
                                          <p:spTgt spid="42"/>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41"/>
                                        </p:tgtEl>
                                        <p:attrNameLst>
                                          <p:attrName>style.visibility</p:attrName>
                                        </p:attrNameLst>
                                      </p:cBhvr>
                                      <p:to>
                                        <p:strVal val="visible"/>
                                      </p:to>
                                    </p:set>
                                    <p:animEffect transition="in" filter="fade">
                                      <p:cBhvr>
                                        <p:cTn id="30" dur="500"/>
                                        <p:tgtEl>
                                          <p:spTgt spid="41"/>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43"/>
                                        </p:tgtEl>
                                        <p:attrNameLst>
                                          <p:attrName>style.visibility</p:attrName>
                                        </p:attrNameLst>
                                      </p:cBhvr>
                                      <p:to>
                                        <p:strVal val="visible"/>
                                      </p:to>
                                    </p:set>
                                    <p:animEffect transition="in" filter="fade">
                                      <p:cBhvr>
                                        <p:cTn id="33" dur="500"/>
                                        <p:tgtEl>
                                          <p:spTgt spid="43"/>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44"/>
                                        </p:tgtEl>
                                        <p:attrNameLst>
                                          <p:attrName>style.visibility</p:attrName>
                                        </p:attrNameLst>
                                      </p:cBhvr>
                                      <p:to>
                                        <p:strVal val="visible"/>
                                      </p:to>
                                    </p:set>
                                    <p:animEffect transition="in" filter="fade">
                                      <p:cBhvr>
                                        <p:cTn id="38" dur="500"/>
                                        <p:tgtEl>
                                          <p:spTgt spid="44"/>
                                        </p:tgtEl>
                                      </p:cBhvr>
                                    </p:animEffect>
                                  </p:childTnLst>
                                </p:cTn>
                              </p:par>
                            </p:childTnLst>
                          </p:cTn>
                        </p:par>
                        <p:par>
                          <p:cTn id="39" fill="hold">
                            <p:stCondLst>
                              <p:cond delay="500"/>
                            </p:stCondLst>
                            <p:childTnLst>
                              <p:par>
                                <p:cTn id="40" presetID="10" presetClass="entr" presetSubtype="0" fill="hold" grpId="0" nodeType="afterEffect">
                                  <p:stCondLst>
                                    <p:cond delay="0"/>
                                  </p:stCondLst>
                                  <p:childTnLst>
                                    <p:set>
                                      <p:cBhvr>
                                        <p:cTn id="41" dur="1" fill="hold">
                                          <p:stCondLst>
                                            <p:cond delay="0"/>
                                          </p:stCondLst>
                                        </p:cTn>
                                        <p:tgtEl>
                                          <p:spTgt spid="58"/>
                                        </p:tgtEl>
                                        <p:attrNameLst>
                                          <p:attrName>style.visibility</p:attrName>
                                        </p:attrNameLst>
                                      </p:cBhvr>
                                      <p:to>
                                        <p:strVal val="visible"/>
                                      </p:to>
                                    </p:set>
                                    <p:animEffect transition="in" filter="fade">
                                      <p:cBhvr>
                                        <p:cTn id="42"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p:bldP spid="38" grpId="0"/>
      <p:bldP spid="41" grpId="0" animBg="1"/>
      <p:bldP spid="42" grpId="0"/>
      <p:bldP spid="43" grpId="0" animBg="1"/>
      <p:bldP spid="58" grpId="0" animBg="1"/>
    </p:bldLst>
  </p:timing>
</p:sld>
</file>

<file path=ppt/slides/slide13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CFEF64E0-18C3-E367-BD25-86394A6EF8B5}"/>
              </a:ext>
            </a:extLst>
          </p:cNvPr>
          <p:cNvGrpSpPr/>
          <p:nvPr/>
        </p:nvGrpSpPr>
        <p:grpSpPr>
          <a:xfrm>
            <a:off x="3406819"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3"/>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cxnSp>
        <p:nvCxnSpPr>
          <p:cNvPr id="22" name="!!Arrow 1">
            <a:extLst>
              <a:ext uri="{FF2B5EF4-FFF2-40B4-BE49-F238E27FC236}">
                <a16:creationId xmlns:a16="http://schemas.microsoft.com/office/drawing/2014/main" id="{E7FB7AAF-8E15-EFFC-826C-3B0E45B05939}"/>
              </a:ext>
            </a:extLst>
          </p:cNvPr>
          <p:cNvCxnSpPr>
            <a:cxnSpLocks/>
          </p:cNvCxnSpPr>
          <p:nvPr/>
        </p:nvCxnSpPr>
        <p:spPr>
          <a:xfrm>
            <a:off x="-2121528" y="2074267"/>
            <a:ext cx="5722604"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3" name="!!Req5BG">
            <a:extLst>
              <a:ext uri="{FF2B5EF4-FFF2-40B4-BE49-F238E27FC236}">
                <a16:creationId xmlns:a16="http://schemas.microsoft.com/office/drawing/2014/main" id="{57D58FB9-CF59-49F7-268B-552B2630A051}"/>
              </a:ext>
            </a:extLst>
          </p:cNvPr>
          <p:cNvSpPr/>
          <p:nvPr/>
        </p:nvSpPr>
        <p:spPr>
          <a:xfrm>
            <a:off x="-1179432" y="1825098"/>
            <a:ext cx="3570207"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4" name="!!Req5Text">
            <a:extLst>
              <a:ext uri="{FF2B5EF4-FFF2-40B4-BE49-F238E27FC236}">
                <a16:creationId xmlns:a16="http://schemas.microsoft.com/office/drawing/2014/main" id="{061EC32E-7D34-821F-415C-D2E3633C0E70}"/>
              </a:ext>
            </a:extLst>
          </p:cNvPr>
          <p:cNvSpPr txBox="1"/>
          <p:nvPr/>
        </p:nvSpPr>
        <p:spPr>
          <a:xfrm>
            <a:off x="-1132480" y="1825099"/>
            <a:ext cx="3570206" cy="400110"/>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I want a photo card!</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
        <p:nvSpPr>
          <p:cNvPr id="28" name="!!Sidebar 2">
            <a:extLst>
              <a:ext uri="{FF2B5EF4-FFF2-40B4-BE49-F238E27FC236}">
                <a16:creationId xmlns:a16="http://schemas.microsoft.com/office/drawing/2014/main" id="{104EC17C-5223-03DD-61A5-EDB088300FB0}"/>
              </a:ext>
            </a:extLst>
          </p:cNvPr>
          <p:cNvSpPr txBox="1"/>
          <p:nvPr/>
        </p:nvSpPr>
        <p:spPr>
          <a:xfrm>
            <a:off x="2231605" y="274300"/>
            <a:ext cx="7683069" cy="707886"/>
          </a:xfrm>
          <a:prstGeom prst="rect">
            <a:avLst/>
          </a:prstGeom>
          <a:noFill/>
        </p:spPr>
        <p:txBody>
          <a:bodyPr wrap="square" rtlCol="0">
            <a:spAutoFit/>
          </a:bodyPr>
          <a:lstStyle/>
          <a:p>
            <a:pPr algn="ctr"/>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pic>
        <p:nvPicPr>
          <p:cNvPr id="15" name="Picture 2">
            <a:extLst>
              <a:ext uri="{FF2B5EF4-FFF2-40B4-BE49-F238E27FC236}">
                <a16:creationId xmlns:a16="http://schemas.microsoft.com/office/drawing/2014/main" id="{AC9448E8-D81F-079A-752A-82AE978BCCC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3311277" y="1907726"/>
            <a:ext cx="1758294" cy="2052073"/>
          </a:xfrm>
          <a:prstGeom prst="rect">
            <a:avLst/>
          </a:prstGeom>
          <a:noFill/>
          <a:extLst>
            <a:ext uri="{909E8E84-426E-40DD-AFC4-6F175D3DCCD1}">
              <a14:hiddenFill xmlns:a14="http://schemas.microsoft.com/office/drawing/2010/main">
                <a:solidFill>
                  <a:srgbClr val="FFFFFF"/>
                </a:solidFill>
              </a14:hiddenFill>
            </a:ext>
          </a:extLst>
        </p:spPr>
      </p:pic>
      <p:sp>
        <p:nvSpPr>
          <p:cNvPr id="21" name="!!Cloud curse you">
            <a:extLst>
              <a:ext uri="{FF2B5EF4-FFF2-40B4-BE49-F238E27FC236}">
                <a16:creationId xmlns:a16="http://schemas.microsoft.com/office/drawing/2014/main" id="{6D820FBC-559A-C07B-1EE2-CE64D5BA10B4}"/>
              </a:ext>
            </a:extLst>
          </p:cNvPr>
          <p:cNvSpPr/>
          <p:nvPr/>
        </p:nvSpPr>
        <p:spPr>
          <a:xfrm>
            <a:off x="570373" y="2999808"/>
            <a:ext cx="2921247" cy="746158"/>
          </a:xfrm>
          <a:prstGeom prst="cloudCallout">
            <a:avLst>
              <a:gd name="adj1" fmla="val 52368"/>
              <a:gd name="adj2" fmla="val -67568"/>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ackerText 2">
            <a:extLst>
              <a:ext uri="{FF2B5EF4-FFF2-40B4-BE49-F238E27FC236}">
                <a16:creationId xmlns:a16="http://schemas.microsoft.com/office/drawing/2014/main" id="{BCE90F75-600F-5369-4927-78274CA08406}"/>
              </a:ext>
            </a:extLst>
          </p:cNvPr>
          <p:cNvSpPr txBox="1"/>
          <p:nvPr/>
        </p:nvSpPr>
        <p:spPr>
          <a:xfrm>
            <a:off x="1495693" y="3106931"/>
            <a:ext cx="2651833"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Gotcha!</a:t>
            </a:r>
            <a:endParaRPr lang="en-US" dirty="0">
              <a:solidFill>
                <a:schemeClr val="bg1">
                  <a:lumMod val="50000"/>
                </a:schemeClr>
              </a:solidFill>
              <a:latin typeface="Segoe Print" panose="02000600000000000000" pitchFamily="2" charset="0"/>
            </a:endParaRPr>
          </a:p>
        </p:txBody>
      </p:sp>
      <p:pic>
        <p:nvPicPr>
          <p:cNvPr id="18" name="Picture 17">
            <a:extLst>
              <a:ext uri="{FF2B5EF4-FFF2-40B4-BE49-F238E27FC236}">
                <a16:creationId xmlns:a16="http://schemas.microsoft.com/office/drawing/2014/main" id="{1EBAB5F8-C457-41D3-59DD-BDF24EC0EE82}"/>
              </a:ext>
            </a:extLst>
          </p:cNvPr>
          <p:cNvPicPr>
            <a:picLocks noChangeAspect="1"/>
          </p:cNvPicPr>
          <p:nvPr/>
        </p:nvPicPr>
        <p:blipFill>
          <a:blip r:embed="rId3"/>
          <a:stretch>
            <a:fillRect/>
          </a:stretch>
        </p:blipFill>
        <p:spPr>
          <a:xfrm>
            <a:off x="8583033" y="1950241"/>
            <a:ext cx="1325060" cy="1413909"/>
          </a:xfrm>
          <a:prstGeom prst="rect">
            <a:avLst/>
          </a:prstGeom>
        </p:spPr>
      </p:pic>
      <p:sp>
        <p:nvSpPr>
          <p:cNvPr id="19" name="TextBox 18">
            <a:extLst>
              <a:ext uri="{FF2B5EF4-FFF2-40B4-BE49-F238E27FC236}">
                <a16:creationId xmlns:a16="http://schemas.microsoft.com/office/drawing/2014/main" id="{9AD275C5-FE8D-F381-4F8D-15437EE8E862}"/>
              </a:ext>
            </a:extLst>
          </p:cNvPr>
          <p:cNvSpPr txBox="1"/>
          <p:nvPr/>
        </p:nvSpPr>
        <p:spPr>
          <a:xfrm>
            <a:off x="7339251" y="1592450"/>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SuperSecretStuff.com</a:t>
            </a:r>
          </a:p>
        </p:txBody>
      </p:sp>
      <p:cxnSp>
        <p:nvCxnSpPr>
          <p:cNvPr id="25" name="!!Arrow 6">
            <a:extLst>
              <a:ext uri="{FF2B5EF4-FFF2-40B4-BE49-F238E27FC236}">
                <a16:creationId xmlns:a16="http://schemas.microsoft.com/office/drawing/2014/main" id="{9EA2C70B-5C1E-304E-7568-05416A35A1F3}"/>
              </a:ext>
            </a:extLst>
          </p:cNvPr>
          <p:cNvCxnSpPr>
            <a:cxnSpLocks/>
          </p:cNvCxnSpPr>
          <p:nvPr/>
        </p:nvCxnSpPr>
        <p:spPr>
          <a:xfrm>
            <a:off x="4851788" y="2233896"/>
            <a:ext cx="3842761"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6" name="!!Req6BG">
            <a:extLst>
              <a:ext uri="{FF2B5EF4-FFF2-40B4-BE49-F238E27FC236}">
                <a16:creationId xmlns:a16="http://schemas.microsoft.com/office/drawing/2014/main" id="{88F6296A-4F86-3059-720C-511C21DD64C7}"/>
              </a:ext>
            </a:extLst>
          </p:cNvPr>
          <p:cNvSpPr/>
          <p:nvPr/>
        </p:nvSpPr>
        <p:spPr>
          <a:xfrm>
            <a:off x="5584661" y="1984727"/>
            <a:ext cx="2598762" cy="10478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0" name="!!Req6Text">
            <a:extLst>
              <a:ext uri="{FF2B5EF4-FFF2-40B4-BE49-F238E27FC236}">
                <a16:creationId xmlns:a16="http://schemas.microsoft.com/office/drawing/2014/main" id="{5B73D16B-90FF-75C0-C748-39FF4E6C0912}"/>
              </a:ext>
            </a:extLst>
          </p:cNvPr>
          <p:cNvSpPr txBox="1"/>
          <p:nvPr/>
        </p:nvSpPr>
        <p:spPr>
          <a:xfrm>
            <a:off x="5631612" y="1984728"/>
            <a:ext cx="2598762" cy="707886"/>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Hey, uh, can I have some data?</a:t>
            </a:r>
          </a:p>
        </p:txBody>
      </p:sp>
      <p:sp>
        <p:nvSpPr>
          <p:cNvPr id="29" name="!!AccessToken">
            <a:extLst>
              <a:ext uri="{FF2B5EF4-FFF2-40B4-BE49-F238E27FC236}">
                <a16:creationId xmlns:a16="http://schemas.microsoft.com/office/drawing/2014/main" id="{498AAD2B-FD8B-2DD1-A8A5-09063BF96B8C}"/>
              </a:ext>
            </a:extLst>
          </p:cNvPr>
          <p:cNvSpPr txBox="1"/>
          <p:nvPr/>
        </p:nvSpPr>
        <p:spPr>
          <a:xfrm>
            <a:off x="5584661" y="2558056"/>
            <a:ext cx="2185214"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b="1" dirty="0" err="1">
                <a:solidFill>
                  <a:srgbClr val="F237E0"/>
                </a:solidFill>
                <a:latin typeface="Courier New" panose="02070309020205020404" pitchFamily="49" charset="0"/>
                <a:cs typeface="Courier New" panose="02070309020205020404" pitchFamily="49" charset="0"/>
              </a:rPr>
              <a:t>Alice</a:t>
            </a:r>
            <a:r>
              <a:rPr lang="en-US" sz="2000" dirty="0" err="1">
                <a:solidFill>
                  <a:srgbClr val="F237E0"/>
                </a:solidFill>
                <a:latin typeface="Courier New" panose="02070309020205020404" pitchFamily="49" charset="0"/>
                <a:cs typeface="Courier New" panose="02070309020205020404" pitchFamily="49" charset="0"/>
              </a:rPr>
              <a:t>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pic>
        <p:nvPicPr>
          <p:cNvPr id="31" name="!!FB Logo">
            <a:extLst>
              <a:ext uri="{FF2B5EF4-FFF2-40B4-BE49-F238E27FC236}">
                <a16:creationId xmlns:a16="http://schemas.microsoft.com/office/drawing/2014/main" id="{4C6CAB1A-9EB4-C2C6-E358-2AD004F3C0F1}"/>
              </a:ext>
            </a:extLst>
          </p:cNvPr>
          <p:cNvPicPr>
            <a:picLocks noChangeAspect="1"/>
          </p:cNvPicPr>
          <p:nvPr/>
        </p:nvPicPr>
        <p:blipFill>
          <a:blip r:embed="rId5"/>
          <a:stretch>
            <a:fillRect/>
          </a:stretch>
        </p:blipFill>
        <p:spPr>
          <a:xfrm>
            <a:off x="8547978" y="6931023"/>
            <a:ext cx="1395034" cy="1346673"/>
          </a:xfrm>
          <a:prstGeom prst="rect">
            <a:avLst/>
          </a:prstGeom>
        </p:spPr>
      </p:pic>
      <p:cxnSp>
        <p:nvCxnSpPr>
          <p:cNvPr id="39" name="!!Arrow 8">
            <a:extLst>
              <a:ext uri="{FF2B5EF4-FFF2-40B4-BE49-F238E27FC236}">
                <a16:creationId xmlns:a16="http://schemas.microsoft.com/office/drawing/2014/main" id="{01EDBB17-212D-8617-3145-6F022A42295A}"/>
              </a:ext>
            </a:extLst>
          </p:cNvPr>
          <p:cNvCxnSpPr>
            <a:cxnSpLocks/>
          </p:cNvCxnSpPr>
          <p:nvPr/>
        </p:nvCxnSpPr>
        <p:spPr>
          <a:xfrm flipH="1">
            <a:off x="5069571" y="3314675"/>
            <a:ext cx="3686971" cy="18189"/>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4" name="!!Req7BG">
            <a:extLst>
              <a:ext uri="{FF2B5EF4-FFF2-40B4-BE49-F238E27FC236}">
                <a16:creationId xmlns:a16="http://schemas.microsoft.com/office/drawing/2014/main" id="{74555BC4-B6A7-B7F3-6768-A8151533689D}"/>
              </a:ext>
            </a:extLst>
          </p:cNvPr>
          <p:cNvSpPr/>
          <p:nvPr/>
        </p:nvSpPr>
        <p:spPr>
          <a:xfrm>
            <a:off x="5584661" y="3212370"/>
            <a:ext cx="2598762" cy="10478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40" name="!!Req7Text">
            <a:extLst>
              <a:ext uri="{FF2B5EF4-FFF2-40B4-BE49-F238E27FC236}">
                <a16:creationId xmlns:a16="http://schemas.microsoft.com/office/drawing/2014/main" id="{538EC06D-6DCF-D8B3-F07C-66CEFD7EB72D}"/>
              </a:ext>
            </a:extLst>
          </p:cNvPr>
          <p:cNvSpPr txBox="1"/>
          <p:nvPr/>
        </p:nvSpPr>
        <p:spPr>
          <a:xfrm>
            <a:off x="5631612" y="3212370"/>
            <a:ext cx="2598762" cy="1015663"/>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Hello </a:t>
            </a:r>
            <a:r>
              <a:rPr lang="en-US" sz="2000" b="1" dirty="0">
                <a:latin typeface="Courier New" panose="02070309020205020404" pitchFamily="49" charset="0"/>
                <a:cs typeface="Courier New" panose="02070309020205020404" pitchFamily="49" charset="0"/>
              </a:rPr>
              <a:t>Alice</a:t>
            </a:r>
            <a:r>
              <a:rPr lang="en-US" sz="2000" dirty="0">
                <a:latin typeface="Courier New" panose="02070309020205020404" pitchFamily="49" charset="0"/>
                <a:cs typeface="Courier New" panose="02070309020205020404" pitchFamily="49" charset="0"/>
              </a:rPr>
              <a:t>! </a:t>
            </a:r>
          </a:p>
          <a:p>
            <a:r>
              <a:rPr lang="en-US" sz="2000" dirty="0">
                <a:latin typeface="Courier New" panose="02070309020205020404" pitchFamily="49" charset="0"/>
                <a:cs typeface="Courier New" panose="02070309020205020404" pitchFamily="49" charset="0"/>
              </a:rPr>
              <a:t>Here's your secret stuff!</a:t>
            </a:r>
          </a:p>
        </p:txBody>
      </p:sp>
    </p:spTree>
    <p:extLst>
      <p:ext uri="{BB962C8B-B14F-4D97-AF65-F5344CB8AC3E}">
        <p14:creationId xmlns:p14="http://schemas.microsoft.com/office/powerpoint/2010/main" val="1352544105"/>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7"/>
                                        </p:tgtEl>
                                        <p:attrNameLst>
                                          <p:attrName>style.visibility</p:attrName>
                                        </p:attrNameLst>
                                      </p:cBhvr>
                                      <p:to>
                                        <p:strVal val="visible"/>
                                      </p:to>
                                    </p:set>
                                    <p:animEffect transition="in" filter="fade">
                                      <p:cBhvr>
                                        <p:cTn id="11"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40" grpId="0"/>
    </p:bldLst>
  </p:timing>
</p:sld>
</file>

<file path=ppt/slides/slide13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3"/>
          <a:stretch>
            <a:fillRect/>
          </a:stretch>
        </p:blipFill>
        <p:spPr>
          <a:xfrm>
            <a:off x="-2499413"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3876545" y="1588035"/>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a:t>
            </a:r>
            <a:r>
              <a:rPr lang="en-US" sz="2400" dirty="0" err="1">
                <a:solidFill>
                  <a:srgbClr val="D37011"/>
                </a:solidFill>
                <a:latin typeface="Corbel" panose="020B0503020204020204" pitchFamily="34" charset="0"/>
              </a:rPr>
              <a:t>Fotos</a:t>
            </a:r>
            <a:endParaRPr lang="en-US" sz="2400" dirty="0">
              <a:solidFill>
                <a:srgbClr val="D37011"/>
              </a:solidFill>
              <a:latin typeface="Corbel" panose="020B0503020204020204" pitchFamily="34"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7" name="!!Sidebar 2">
            <a:extLst>
              <a:ext uri="{FF2B5EF4-FFF2-40B4-BE49-F238E27FC236}">
                <a16:creationId xmlns:a16="http://schemas.microsoft.com/office/drawing/2014/main" id="{140CD728-521F-1C7B-E5BE-6FC67013E8A9}"/>
              </a:ext>
            </a:extLst>
          </p:cNvPr>
          <p:cNvSpPr txBox="1"/>
          <p:nvPr/>
        </p:nvSpPr>
        <p:spPr>
          <a:xfrm>
            <a:off x="2216365" y="2124935"/>
            <a:ext cx="7683069" cy="2554545"/>
          </a:xfrm>
          <a:prstGeom prst="rect">
            <a:avLst/>
          </a:prstGeom>
          <a:noFill/>
        </p:spPr>
        <p:txBody>
          <a:bodyPr wrap="square" rtlCol="0">
            <a:spAutoFit/>
          </a:bodyPr>
          <a:lstStyle/>
          <a:p>
            <a:pPr algn="ctr"/>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a:p>
            <a:pPr algn="ctr"/>
            <a:endParaRPr lang="en-US" sz="4000" b="1" dirty="0">
              <a:solidFill>
                <a:srgbClr val="FD7D00"/>
              </a:solidFill>
              <a:latin typeface="Corbel" panose="020B0503020204020204" pitchFamily="34" charset="0"/>
            </a:endParaRPr>
          </a:p>
          <a:p>
            <a:pPr algn="ctr"/>
            <a:r>
              <a:rPr lang="en-US" sz="4000" dirty="0">
                <a:solidFill>
                  <a:srgbClr val="FD7D00"/>
                </a:solidFill>
                <a:latin typeface="Corbel" panose="020B0503020204020204" pitchFamily="34" charset="0"/>
              </a:rPr>
              <a:t>because access tokens lack </a:t>
            </a:r>
            <a:r>
              <a:rPr lang="en-US" sz="4000" b="1" dirty="0">
                <a:solidFill>
                  <a:srgbClr val="FD7D00"/>
                </a:solidFill>
                <a:latin typeface="Corbel" panose="020B0503020204020204" pitchFamily="34" charset="0"/>
              </a:rPr>
              <a:t>audience restriction</a:t>
            </a:r>
            <a:endParaRPr lang="en-US" sz="4000" dirty="0">
              <a:solidFill>
                <a:srgbClr val="FD7D00"/>
              </a:solidFill>
              <a:latin typeface="Corbel" panose="020B0503020204020204" pitchFamily="34" charset="0"/>
            </a:endParaRPr>
          </a:p>
        </p:txBody>
      </p:sp>
      <p:sp>
        <p:nvSpPr>
          <p:cNvPr id="32" name="TextBox 31">
            <a:extLst>
              <a:ext uri="{FF2B5EF4-FFF2-40B4-BE49-F238E27FC236}">
                <a16:creationId xmlns:a16="http://schemas.microsoft.com/office/drawing/2014/main" id="{2B5582C5-C4E4-7593-8F40-18AF892BFA9A}"/>
              </a:ext>
            </a:extLst>
          </p:cNvPr>
          <p:cNvSpPr txBox="1"/>
          <p:nvPr/>
        </p:nvSpPr>
        <p:spPr>
          <a:xfrm>
            <a:off x="-1779336" y="2243052"/>
            <a:ext cx="843501" cy="461665"/>
          </a:xfrm>
          <a:prstGeom prst="rect">
            <a:avLst/>
          </a:prstGeom>
          <a:noFill/>
        </p:spPr>
        <p:txBody>
          <a:bodyPr wrap="none" rtlCol="0">
            <a:spAutoFit/>
          </a:bodyPr>
          <a:lstStyle/>
          <a:p>
            <a:r>
              <a:rPr lang="en-US" sz="2400" dirty="0">
                <a:solidFill>
                  <a:schemeClr val="bg1">
                    <a:lumMod val="95000"/>
                  </a:schemeClr>
                </a:solidFill>
              </a:rPr>
              <a:t>Visits</a:t>
            </a:r>
          </a:p>
        </p:txBody>
      </p:sp>
      <p:sp>
        <p:nvSpPr>
          <p:cNvPr id="47" name="TextBox 46">
            <a:extLst>
              <a:ext uri="{FF2B5EF4-FFF2-40B4-BE49-F238E27FC236}">
                <a16:creationId xmlns:a16="http://schemas.microsoft.com/office/drawing/2014/main" id="{B3684E6D-6638-26D9-46EB-9713FC631DF9}"/>
              </a:ext>
            </a:extLst>
          </p:cNvPr>
          <p:cNvSpPr txBox="1"/>
          <p:nvPr/>
        </p:nvSpPr>
        <p:spPr>
          <a:xfrm>
            <a:off x="-1583931" y="3188045"/>
            <a:ext cx="1468672" cy="830997"/>
          </a:xfrm>
          <a:prstGeom prst="rect">
            <a:avLst/>
          </a:prstGeom>
          <a:noFill/>
        </p:spPr>
        <p:txBody>
          <a:bodyPr wrap="none" rtlCol="0">
            <a:spAutoFit/>
          </a:bodyPr>
          <a:lstStyle/>
          <a:p>
            <a:r>
              <a:rPr lang="en-US" sz="2400" dirty="0">
                <a:solidFill>
                  <a:schemeClr val="bg1">
                    <a:lumMod val="95000"/>
                  </a:schemeClr>
                </a:solidFill>
              </a:rPr>
              <a:t>Gains</a:t>
            </a:r>
          </a:p>
          <a:p>
            <a:r>
              <a:rPr lang="en-US" sz="2400" dirty="0">
                <a:solidFill>
                  <a:schemeClr val="bg1">
                    <a:lumMod val="95000"/>
                  </a:schemeClr>
                </a:solidFill>
              </a:rPr>
              <a:t>       access</a:t>
            </a:r>
          </a:p>
        </p:txBody>
      </p:sp>
      <p:pic>
        <p:nvPicPr>
          <p:cNvPr id="28" name="Picture 2">
            <a:extLst>
              <a:ext uri="{FF2B5EF4-FFF2-40B4-BE49-F238E27FC236}">
                <a16:creationId xmlns:a16="http://schemas.microsoft.com/office/drawing/2014/main" id="{6AEA951E-3EE7-F932-86AC-09D6C630753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2772030" y="1945826"/>
            <a:ext cx="1758294" cy="2052073"/>
          </a:xfrm>
          <a:prstGeom prst="rect">
            <a:avLst/>
          </a:prstGeom>
          <a:noFill/>
          <a:extLst>
            <a:ext uri="{909E8E84-426E-40DD-AFC4-6F175D3DCCD1}">
              <a14:hiddenFill xmlns:a14="http://schemas.microsoft.com/office/drawing/2010/main">
                <a:solidFill>
                  <a:srgbClr val="FFFFFF"/>
                </a:solidFill>
              </a14:hiddenFill>
            </a:ext>
          </a:extLst>
        </p:spPr>
      </p:pic>
      <p:grpSp>
        <p:nvGrpSpPr>
          <p:cNvPr id="37" name="Group 36">
            <a:extLst>
              <a:ext uri="{FF2B5EF4-FFF2-40B4-BE49-F238E27FC236}">
                <a16:creationId xmlns:a16="http://schemas.microsoft.com/office/drawing/2014/main" id="{694254A9-8EEB-422F-BBD4-64B5B6C6FAED}"/>
              </a:ext>
            </a:extLst>
          </p:cNvPr>
          <p:cNvGrpSpPr/>
          <p:nvPr/>
        </p:nvGrpSpPr>
        <p:grpSpPr>
          <a:xfrm>
            <a:off x="3727191" y="9612145"/>
            <a:ext cx="4639023" cy="1016935"/>
            <a:chOff x="-1881491" y="3216501"/>
            <a:chExt cx="4639023" cy="1016935"/>
          </a:xfrm>
        </p:grpSpPr>
        <p:pic>
          <p:nvPicPr>
            <p:cNvPr id="39" name="Picture 38">
              <a:extLst>
                <a:ext uri="{FF2B5EF4-FFF2-40B4-BE49-F238E27FC236}">
                  <a16:creationId xmlns:a16="http://schemas.microsoft.com/office/drawing/2014/main" id="{E17EBA3C-FB67-76FA-4FB2-34D718A74FA9}"/>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2" name="Rectangle: Rounded Corners 41">
              <a:extLst>
                <a:ext uri="{FF2B5EF4-FFF2-40B4-BE49-F238E27FC236}">
                  <a16:creationId xmlns:a16="http://schemas.microsoft.com/office/drawing/2014/main" id="{FC644809-C25E-AFFE-230B-46A6D65EA787}"/>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4" name="Group 43">
              <a:extLst>
                <a:ext uri="{FF2B5EF4-FFF2-40B4-BE49-F238E27FC236}">
                  <a16:creationId xmlns:a16="http://schemas.microsoft.com/office/drawing/2014/main" id="{D5612DCC-D459-2142-7199-4C725791B05E}"/>
                </a:ext>
              </a:extLst>
            </p:cNvPr>
            <p:cNvGrpSpPr/>
            <p:nvPr/>
          </p:nvGrpSpPr>
          <p:grpSpPr>
            <a:xfrm>
              <a:off x="-576426" y="3356578"/>
              <a:ext cx="528269" cy="683865"/>
              <a:chOff x="9592919" y="3281030"/>
              <a:chExt cx="2412301" cy="3122817"/>
            </a:xfrm>
          </p:grpSpPr>
          <p:sp>
            <p:nvSpPr>
              <p:cNvPr id="49" name="Freeform 158">
                <a:extLst>
                  <a:ext uri="{FF2B5EF4-FFF2-40B4-BE49-F238E27FC236}">
                    <a16:creationId xmlns:a16="http://schemas.microsoft.com/office/drawing/2014/main" id="{9596A59E-EC21-BE93-8686-98259FA38421}"/>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56" name="Group 55">
                <a:extLst>
                  <a:ext uri="{FF2B5EF4-FFF2-40B4-BE49-F238E27FC236}">
                    <a16:creationId xmlns:a16="http://schemas.microsoft.com/office/drawing/2014/main" id="{9D72FDA7-9312-36C8-5BF0-FEF87DAED55B}"/>
                  </a:ext>
                </a:extLst>
              </p:cNvPr>
              <p:cNvGrpSpPr/>
              <p:nvPr/>
            </p:nvGrpSpPr>
            <p:grpSpPr>
              <a:xfrm>
                <a:off x="10528695" y="4589748"/>
                <a:ext cx="560994" cy="1088627"/>
                <a:chOff x="6048941" y="4798352"/>
                <a:chExt cx="549031" cy="1349261"/>
              </a:xfrm>
            </p:grpSpPr>
            <p:grpSp>
              <p:nvGrpSpPr>
                <p:cNvPr id="60" name="Group 59">
                  <a:extLst>
                    <a:ext uri="{FF2B5EF4-FFF2-40B4-BE49-F238E27FC236}">
                      <a16:creationId xmlns:a16="http://schemas.microsoft.com/office/drawing/2014/main" id="{1235F7DD-D65F-9208-963D-214CC9B15A33}"/>
                    </a:ext>
                  </a:extLst>
                </p:cNvPr>
                <p:cNvGrpSpPr/>
                <p:nvPr/>
              </p:nvGrpSpPr>
              <p:grpSpPr>
                <a:xfrm>
                  <a:off x="6048941" y="4798352"/>
                  <a:ext cx="542456" cy="1088197"/>
                  <a:chOff x="6048941" y="4798352"/>
                  <a:chExt cx="542456" cy="1088197"/>
                </a:xfrm>
              </p:grpSpPr>
              <p:sp>
                <p:nvSpPr>
                  <p:cNvPr id="62" name="Freeform 159">
                    <a:extLst>
                      <a:ext uri="{FF2B5EF4-FFF2-40B4-BE49-F238E27FC236}">
                        <a16:creationId xmlns:a16="http://schemas.microsoft.com/office/drawing/2014/main" id="{FF2F17D1-47B6-2703-FAE7-4A91FA80C8ED}"/>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160">
                    <a:extLst>
                      <a:ext uri="{FF2B5EF4-FFF2-40B4-BE49-F238E27FC236}">
                        <a16:creationId xmlns:a16="http://schemas.microsoft.com/office/drawing/2014/main" id="{2EF4C63F-9EB6-5755-483B-006532F4DB63}"/>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61" name="Freeform 165">
                  <a:extLst>
                    <a:ext uri="{FF2B5EF4-FFF2-40B4-BE49-F238E27FC236}">
                      <a16:creationId xmlns:a16="http://schemas.microsoft.com/office/drawing/2014/main" id="{3B268D16-369B-39A2-A48A-2D139CF31F5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7" name="Freeform 161">
                <a:extLst>
                  <a:ext uri="{FF2B5EF4-FFF2-40B4-BE49-F238E27FC236}">
                    <a16:creationId xmlns:a16="http://schemas.microsoft.com/office/drawing/2014/main" id="{3D355D2F-00C6-4C53-CB8D-F435DE4EF641}"/>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9" name="Freeform 11">
                <a:extLst>
                  <a:ext uri="{FF2B5EF4-FFF2-40B4-BE49-F238E27FC236}">
                    <a16:creationId xmlns:a16="http://schemas.microsoft.com/office/drawing/2014/main" id="{765A3F56-D123-8BA5-4AD2-1012AF12D14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5" name="TextBox 44">
              <a:extLst>
                <a:ext uri="{FF2B5EF4-FFF2-40B4-BE49-F238E27FC236}">
                  <a16:creationId xmlns:a16="http://schemas.microsoft.com/office/drawing/2014/main" id="{11471C17-358B-1714-B664-795F1B37CBBE}"/>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46" name="TextBox 45">
              <a:extLst>
                <a:ext uri="{FF2B5EF4-FFF2-40B4-BE49-F238E27FC236}">
                  <a16:creationId xmlns:a16="http://schemas.microsoft.com/office/drawing/2014/main" id="{2A10517E-397C-AFA6-1667-C3AE623B9FAA}"/>
                </a:ext>
              </a:extLst>
            </p:cNvPr>
            <p:cNvSpPr txBox="1"/>
            <p:nvPr/>
          </p:nvSpPr>
          <p:spPr>
            <a:xfrm>
              <a:off x="-4450" y="3674224"/>
              <a:ext cx="2339102"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Email: </a:t>
              </a:r>
              <a:r>
                <a:rPr lang="en-US" sz="2000" dirty="0" err="1">
                  <a:latin typeface="Courier New" panose="02070309020205020404" pitchFamily="49" charset="0"/>
                  <a:cs typeface="Courier New" panose="02070309020205020404" pitchFamily="49" charset="0"/>
                </a:rPr>
                <a:t>alice</a:t>
              </a:r>
              <a:r>
                <a:rPr lang="en-US" sz="2000" dirty="0">
                  <a:latin typeface="Courier New" panose="02070309020205020404" pitchFamily="49" charset="0"/>
                  <a:cs typeface="Courier New" panose="02070309020205020404" pitchFamily="49" charset="0"/>
                </a:rPr>
                <a:t>@…</a:t>
              </a:r>
            </a:p>
          </p:txBody>
        </p:sp>
      </p:grpSp>
      <p:pic>
        <p:nvPicPr>
          <p:cNvPr id="2" name="Picture 1">
            <a:extLst>
              <a:ext uri="{FF2B5EF4-FFF2-40B4-BE49-F238E27FC236}">
                <a16:creationId xmlns:a16="http://schemas.microsoft.com/office/drawing/2014/main" id="{37E609FB-1F0E-EE96-6E58-ED8829A9339A}"/>
              </a:ext>
            </a:extLst>
          </p:cNvPr>
          <p:cNvPicPr>
            <a:picLocks noChangeAspect="1"/>
          </p:cNvPicPr>
          <p:nvPr/>
        </p:nvPicPr>
        <p:blipFill>
          <a:blip r:embed="rId3"/>
          <a:stretch>
            <a:fillRect/>
          </a:stretch>
        </p:blipFill>
        <p:spPr>
          <a:xfrm>
            <a:off x="13440783" y="1950241"/>
            <a:ext cx="1325060" cy="1413909"/>
          </a:xfrm>
          <a:prstGeom prst="rect">
            <a:avLst/>
          </a:prstGeom>
        </p:spPr>
      </p:pic>
      <p:sp>
        <p:nvSpPr>
          <p:cNvPr id="3" name="TextBox 2">
            <a:extLst>
              <a:ext uri="{FF2B5EF4-FFF2-40B4-BE49-F238E27FC236}">
                <a16:creationId xmlns:a16="http://schemas.microsoft.com/office/drawing/2014/main" id="{01C953AD-F784-67D8-F700-54A989786CA2}"/>
              </a:ext>
            </a:extLst>
          </p:cNvPr>
          <p:cNvSpPr txBox="1"/>
          <p:nvPr/>
        </p:nvSpPr>
        <p:spPr>
          <a:xfrm>
            <a:off x="12197001" y="1592450"/>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SuperSecretStuff.com</a:t>
            </a:r>
          </a:p>
        </p:txBody>
      </p:sp>
    </p:spTree>
    <p:extLst>
      <p:ext uri="{BB962C8B-B14F-4D97-AF65-F5344CB8AC3E}">
        <p14:creationId xmlns:p14="http://schemas.microsoft.com/office/powerpoint/2010/main" val="5181329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Word"/>
      </p:transition>
    </mc:Choice>
    <mc:Fallback xmlns="">
      <p:transition spd="slow">
        <p:fade/>
      </p:transition>
    </mc:Fallback>
  </mc:AlternateContent>
</p:sld>
</file>

<file path=ppt/slides/slide13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7" name="!!Sidebar 2">
            <a:extLst>
              <a:ext uri="{FF2B5EF4-FFF2-40B4-BE49-F238E27FC236}">
                <a16:creationId xmlns:a16="http://schemas.microsoft.com/office/drawing/2014/main" id="{140CD728-521F-1C7B-E5BE-6FC67013E8A9}"/>
              </a:ext>
            </a:extLst>
          </p:cNvPr>
          <p:cNvSpPr txBox="1"/>
          <p:nvPr/>
        </p:nvSpPr>
        <p:spPr>
          <a:xfrm>
            <a:off x="2028825" y="2124935"/>
            <a:ext cx="8058150" cy="3785652"/>
          </a:xfrm>
          <a:prstGeom prst="rect">
            <a:avLst/>
          </a:prstGeom>
          <a:noFill/>
        </p:spPr>
        <p:txBody>
          <a:bodyPr wrap="square" rtlCol="0">
            <a:spAutoFit/>
          </a:bodyPr>
          <a:lstStyle/>
          <a:p>
            <a:pPr algn="ctr"/>
            <a:r>
              <a:rPr lang="en-US" sz="4000" b="1" dirty="0">
                <a:solidFill>
                  <a:srgbClr val="FD7D00"/>
                </a:solidFill>
                <a:latin typeface="Corbel" panose="020B0503020204020204" pitchFamily="34" charset="0"/>
              </a:rPr>
              <a:t>could be</a:t>
            </a:r>
            <a:r>
              <a:rPr lang="en-US" sz="4000" dirty="0">
                <a:solidFill>
                  <a:srgbClr val="FD7D00"/>
                </a:solidFill>
                <a:latin typeface="Corbel" panose="020B0503020204020204" pitchFamily="34" charset="0"/>
              </a:rPr>
              <a:t> an authentication protocol</a:t>
            </a:r>
          </a:p>
          <a:p>
            <a:pPr algn="ctr"/>
            <a:endParaRPr lang="en-US" sz="4000" b="1" dirty="0">
              <a:solidFill>
                <a:srgbClr val="FD7D00"/>
              </a:solidFill>
              <a:latin typeface="Corbel" panose="020B0503020204020204" pitchFamily="34" charset="0"/>
            </a:endParaRPr>
          </a:p>
          <a:p>
            <a:pPr algn="ctr"/>
            <a:r>
              <a:rPr lang="en-US" sz="4000" b="1" dirty="0">
                <a:solidFill>
                  <a:srgbClr val="FD7D00"/>
                </a:solidFill>
                <a:latin typeface="Corbel" panose="020B0503020204020204" pitchFamily="34" charset="0"/>
              </a:rPr>
              <a:t>if</a:t>
            </a:r>
            <a:r>
              <a:rPr lang="en-US" sz="4000" dirty="0">
                <a:solidFill>
                  <a:srgbClr val="FD7D00"/>
                </a:solidFill>
                <a:latin typeface="Corbel" panose="020B0503020204020204" pitchFamily="34" charset="0"/>
              </a:rPr>
              <a:t> access tokens indicated </a:t>
            </a:r>
            <a:br>
              <a:rPr lang="en-US" sz="4000" dirty="0">
                <a:solidFill>
                  <a:srgbClr val="FD7D00"/>
                </a:solidFill>
                <a:latin typeface="Corbel" panose="020B0503020204020204" pitchFamily="34" charset="0"/>
              </a:rPr>
            </a:br>
            <a:br>
              <a:rPr lang="en-US" sz="4000" dirty="0">
                <a:solidFill>
                  <a:srgbClr val="FD7D00"/>
                </a:solidFill>
                <a:latin typeface="Corbel" panose="020B0503020204020204" pitchFamily="34" charset="0"/>
              </a:rPr>
            </a:br>
            <a:r>
              <a:rPr lang="en-US" sz="4000" dirty="0">
                <a:solidFill>
                  <a:schemeClr val="bg1">
                    <a:lumMod val="95000"/>
                  </a:schemeClr>
                </a:solidFill>
                <a:latin typeface="Corbel" panose="020B0503020204020204" pitchFamily="34" charset="0"/>
              </a:rPr>
              <a:t>(1) which client they were granted to;</a:t>
            </a:r>
          </a:p>
          <a:p>
            <a:pPr algn="ctr"/>
            <a:r>
              <a:rPr lang="en-US" sz="4000" dirty="0">
                <a:solidFill>
                  <a:schemeClr val="bg1">
                    <a:lumMod val="95000"/>
                  </a:schemeClr>
                </a:solidFill>
                <a:latin typeface="Corbel" panose="020B0503020204020204" pitchFamily="34" charset="0"/>
              </a:rPr>
              <a:t>(2) which identity authorized them</a:t>
            </a:r>
          </a:p>
        </p:txBody>
      </p:sp>
    </p:spTree>
    <p:extLst>
      <p:ext uri="{BB962C8B-B14F-4D97-AF65-F5344CB8AC3E}">
        <p14:creationId xmlns:p14="http://schemas.microsoft.com/office/powerpoint/2010/main" val="15355979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Word"/>
      </p:transition>
    </mc:Choice>
    <mc:Fallback xmlns="">
      <p:transition spd="slow">
        <p:fade/>
      </p:transition>
    </mc:Fallback>
  </mc:AlternateContent>
</p:sld>
</file>

<file path=ppt/slides/slide13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OpenID Connect</a:t>
            </a:r>
            <a:endParaRPr lang="en-US" sz="4000" b="1" dirty="0">
              <a:solidFill>
                <a:srgbClr val="FD7D00"/>
              </a:solidFill>
              <a:latin typeface="Corbel" panose="020B0503020204020204" pitchFamily="34" charset="0"/>
            </a:endParaRP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okenBG">
            <a:extLst>
              <a:ext uri="{FF2B5EF4-FFF2-40B4-BE49-F238E27FC236}">
                <a16:creationId xmlns:a16="http://schemas.microsoft.com/office/drawing/2014/main" id="{27083D95-EA36-38E8-28E3-1C102C79E8CD}"/>
              </a:ext>
            </a:extLst>
          </p:cNvPr>
          <p:cNvSpPr/>
          <p:nvPr/>
        </p:nvSpPr>
        <p:spPr>
          <a:xfrm>
            <a:off x="1505000" y="2511634"/>
            <a:ext cx="2943175" cy="59351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 name="!!Token">
            <a:extLst>
              <a:ext uri="{FF2B5EF4-FFF2-40B4-BE49-F238E27FC236}">
                <a16:creationId xmlns:a16="http://schemas.microsoft.com/office/drawing/2014/main" id="{A0C6DC0A-3B48-58E3-247A-F3A44DFDE723}"/>
              </a:ext>
            </a:extLst>
          </p:cNvPr>
          <p:cNvSpPr txBox="1"/>
          <p:nvPr/>
        </p:nvSpPr>
        <p:spPr>
          <a:xfrm>
            <a:off x="1767864" y="2600985"/>
            <a:ext cx="2339102" cy="400110"/>
          </a:xfrm>
          <a:prstGeom prst="rect">
            <a:avLst/>
          </a:prstGeom>
          <a:noFill/>
        </p:spPr>
        <p:txBody>
          <a:bodyPr wrap="none" rtlCol="0">
            <a:spAutoFit/>
          </a:bodyPr>
          <a:lstStyle/>
          <a:p>
            <a:r>
              <a:rPr lang="en-US" sz="2000" b="1" dirty="0">
                <a:solidFill>
                  <a:srgbClr val="F237E0"/>
                </a:solidFill>
                <a:latin typeface="Courier New" panose="02070309020205020404" pitchFamily="49" charset="0"/>
                <a:cs typeface="Courier New" panose="02070309020205020404" pitchFamily="49" charset="0"/>
              </a:rPr>
              <a:t>&lt;access token&gt;</a:t>
            </a:r>
          </a:p>
        </p:txBody>
      </p:sp>
      <p:sp>
        <p:nvSpPr>
          <p:cNvPr id="4" name="Txt4">
            <a:extLst>
              <a:ext uri="{FF2B5EF4-FFF2-40B4-BE49-F238E27FC236}">
                <a16:creationId xmlns:a16="http://schemas.microsoft.com/office/drawing/2014/main" id="{AE2C5E17-01B4-E453-592B-ABA71B695B13}"/>
              </a:ext>
            </a:extLst>
          </p:cNvPr>
          <p:cNvSpPr txBox="1"/>
          <p:nvPr/>
        </p:nvSpPr>
        <p:spPr>
          <a:xfrm>
            <a:off x="1028042" y="1780231"/>
            <a:ext cx="4020207"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OAuth tokens are opaque to clients</a:t>
            </a:r>
            <a:endParaRPr lang="en-US" sz="2000" b="1" dirty="0">
              <a:solidFill>
                <a:schemeClr val="bg1"/>
              </a:solidFill>
              <a:latin typeface="Corbel" panose="020B0503020204020204" pitchFamily="34" charset="0"/>
            </a:endParaRPr>
          </a:p>
        </p:txBody>
      </p:sp>
      <p:sp>
        <p:nvSpPr>
          <p:cNvPr id="6" name="!!TokenBG">
            <a:extLst>
              <a:ext uri="{FF2B5EF4-FFF2-40B4-BE49-F238E27FC236}">
                <a16:creationId xmlns:a16="http://schemas.microsoft.com/office/drawing/2014/main" id="{A6B9EA4D-FEBF-E876-6F11-2BC4FE47804B}"/>
              </a:ext>
            </a:extLst>
          </p:cNvPr>
          <p:cNvSpPr/>
          <p:nvPr/>
        </p:nvSpPr>
        <p:spPr>
          <a:xfrm>
            <a:off x="7353350" y="2511634"/>
            <a:ext cx="3733750" cy="1269791"/>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8" name="!!Token">
            <a:extLst>
              <a:ext uri="{FF2B5EF4-FFF2-40B4-BE49-F238E27FC236}">
                <a16:creationId xmlns:a16="http://schemas.microsoft.com/office/drawing/2014/main" id="{96FAF63A-D1C1-C8D3-BD48-C956A3C468A6}"/>
              </a:ext>
            </a:extLst>
          </p:cNvPr>
          <p:cNvSpPr txBox="1"/>
          <p:nvPr/>
        </p:nvSpPr>
        <p:spPr>
          <a:xfrm>
            <a:off x="7444764" y="2600985"/>
            <a:ext cx="3570208" cy="1015663"/>
          </a:xfrm>
          <a:prstGeom prst="rect">
            <a:avLst/>
          </a:prstGeom>
          <a:noFill/>
        </p:spPr>
        <p:txBody>
          <a:bodyPr wrap="none" rtlCol="0">
            <a:spAutoFit/>
          </a:bodyPr>
          <a:lstStyle/>
          <a:p>
            <a:r>
              <a:rPr lang="en-US" sz="2000" b="1" dirty="0">
                <a:solidFill>
                  <a:srgbClr val="F237E0"/>
                </a:solidFill>
                <a:latin typeface="Courier New" panose="02070309020205020404" pitchFamily="49" charset="0"/>
                <a:cs typeface="Courier New" panose="02070309020205020404" pitchFamily="49" charset="0"/>
              </a:rPr>
              <a:t>&lt;access token&gt;</a:t>
            </a:r>
          </a:p>
          <a:p>
            <a:r>
              <a:rPr lang="en-US" sz="2000" dirty="0" err="1">
                <a:latin typeface="Courier New" panose="02070309020205020404" pitchFamily="49" charset="0"/>
                <a:cs typeface="Courier New" panose="02070309020205020404" pitchFamily="49" charset="0"/>
              </a:rPr>
              <a:t>GrantedTo</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TotesTrusty</a:t>
            </a:r>
            <a:endParaRPr lang="en-US" sz="2000" dirty="0">
              <a:latin typeface="Courier New" panose="02070309020205020404" pitchFamily="49" charset="0"/>
              <a:cs typeface="Courier New" panose="02070309020205020404" pitchFamily="49" charset="0"/>
            </a:endParaRPr>
          </a:p>
          <a:p>
            <a:r>
              <a:rPr lang="en-US" sz="2000" dirty="0" err="1">
                <a:latin typeface="Courier New" panose="02070309020205020404" pitchFamily="49" charset="0"/>
                <a:cs typeface="Courier New" panose="02070309020205020404" pitchFamily="49" charset="0"/>
              </a:rPr>
              <a:t>GrantedBy</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alice</a:t>
            </a:r>
            <a:r>
              <a:rPr lang="en-US" sz="2000" dirty="0">
                <a:latin typeface="Courier New" panose="02070309020205020404" pitchFamily="49" charset="0"/>
                <a:cs typeface="Courier New" panose="02070309020205020404" pitchFamily="49" charset="0"/>
              </a:rPr>
              <a:t>@… </a:t>
            </a:r>
          </a:p>
        </p:txBody>
      </p:sp>
      <p:sp>
        <p:nvSpPr>
          <p:cNvPr id="9" name="Txt4">
            <a:extLst>
              <a:ext uri="{FF2B5EF4-FFF2-40B4-BE49-F238E27FC236}">
                <a16:creationId xmlns:a16="http://schemas.microsoft.com/office/drawing/2014/main" id="{8CDBB7F8-5D8A-A210-BCE1-7687C50769F6}"/>
              </a:ext>
            </a:extLst>
          </p:cNvPr>
          <p:cNvSpPr txBox="1"/>
          <p:nvPr/>
        </p:nvSpPr>
        <p:spPr>
          <a:xfrm>
            <a:off x="7077076" y="1780231"/>
            <a:ext cx="4181474"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OpenID Connect tokens are not</a:t>
            </a:r>
            <a:endParaRPr lang="en-US" sz="2000" b="1" dirty="0">
              <a:solidFill>
                <a:schemeClr val="bg1"/>
              </a:solidFill>
              <a:latin typeface="Corbel" panose="020B0503020204020204" pitchFamily="34" charset="0"/>
            </a:endParaRPr>
          </a:p>
        </p:txBody>
      </p:sp>
      <p:sp>
        <p:nvSpPr>
          <p:cNvPr id="11" name="TextBox 10">
            <a:extLst>
              <a:ext uri="{FF2B5EF4-FFF2-40B4-BE49-F238E27FC236}">
                <a16:creationId xmlns:a16="http://schemas.microsoft.com/office/drawing/2014/main" id="{B2DBCE57-790A-4D5F-2085-8EBECE5DB297}"/>
              </a:ext>
            </a:extLst>
          </p:cNvPr>
          <p:cNvSpPr txBox="1"/>
          <p:nvPr/>
        </p:nvSpPr>
        <p:spPr>
          <a:xfrm>
            <a:off x="2040568" y="4601430"/>
            <a:ext cx="1805310" cy="400110"/>
          </a:xfrm>
          <a:prstGeom prst="rect">
            <a:avLst/>
          </a:prstGeom>
          <a:noFill/>
        </p:spPr>
        <p:txBody>
          <a:bodyPr wrap="square" rtlCol="0">
            <a:spAutoFit/>
          </a:bodyPr>
          <a:lstStyle/>
          <a:p>
            <a:pPr algn="ctr"/>
            <a:r>
              <a:rPr lang="en-US" sz="2000" dirty="0">
                <a:solidFill>
                  <a:srgbClr val="FD7D00"/>
                </a:solidFill>
                <a:latin typeface="Corbel" panose="020B0503020204020204" pitchFamily="34" charset="0"/>
              </a:rPr>
              <a:t>Authorization</a:t>
            </a:r>
          </a:p>
        </p:txBody>
      </p:sp>
      <p:cxnSp>
        <p:nvCxnSpPr>
          <p:cNvPr id="12" name="Straight Arrow Connector 11">
            <a:extLst>
              <a:ext uri="{FF2B5EF4-FFF2-40B4-BE49-F238E27FC236}">
                <a16:creationId xmlns:a16="http://schemas.microsoft.com/office/drawing/2014/main" id="{25F08505-7786-7146-2AE6-77D6480065F0}"/>
              </a:ext>
            </a:extLst>
          </p:cNvPr>
          <p:cNvCxnSpPr>
            <a:cxnSpLocks/>
            <a:stCxn id="11" idx="0"/>
          </p:cNvCxnSpPr>
          <p:nvPr/>
        </p:nvCxnSpPr>
        <p:spPr>
          <a:xfrm flipV="1">
            <a:off x="2943223" y="3238500"/>
            <a:ext cx="0" cy="136293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794BFF26-6142-EE68-431A-5D0072C594BC}"/>
              </a:ext>
            </a:extLst>
          </p:cNvPr>
          <p:cNvSpPr txBox="1"/>
          <p:nvPr/>
        </p:nvSpPr>
        <p:spPr>
          <a:xfrm>
            <a:off x="8250868" y="4601430"/>
            <a:ext cx="1805310" cy="400110"/>
          </a:xfrm>
          <a:prstGeom prst="rect">
            <a:avLst/>
          </a:prstGeom>
          <a:noFill/>
        </p:spPr>
        <p:txBody>
          <a:bodyPr wrap="square" rtlCol="0">
            <a:spAutoFit/>
          </a:bodyPr>
          <a:lstStyle/>
          <a:p>
            <a:pPr algn="ctr"/>
            <a:r>
              <a:rPr lang="en-US" sz="2000" dirty="0">
                <a:solidFill>
                  <a:srgbClr val="FD7D00"/>
                </a:solidFill>
                <a:latin typeface="Corbel" panose="020B0503020204020204" pitchFamily="34" charset="0"/>
              </a:rPr>
              <a:t>Authentication</a:t>
            </a:r>
          </a:p>
        </p:txBody>
      </p:sp>
      <p:cxnSp>
        <p:nvCxnSpPr>
          <p:cNvPr id="16" name="Straight Arrow Connector 15">
            <a:extLst>
              <a:ext uri="{FF2B5EF4-FFF2-40B4-BE49-F238E27FC236}">
                <a16:creationId xmlns:a16="http://schemas.microsoft.com/office/drawing/2014/main" id="{95C8CA1E-6DC3-1023-DC80-369DD4A6A0AD}"/>
              </a:ext>
            </a:extLst>
          </p:cNvPr>
          <p:cNvCxnSpPr>
            <a:cxnSpLocks/>
            <a:stCxn id="15" idx="0"/>
          </p:cNvCxnSpPr>
          <p:nvPr/>
        </p:nvCxnSpPr>
        <p:spPr>
          <a:xfrm flipV="1">
            <a:off x="9153523" y="3857625"/>
            <a:ext cx="0" cy="743805"/>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988338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fade">
                                      <p:cBhvr>
                                        <p:cTn id="30" dur="500"/>
                                        <p:tgtEl>
                                          <p:spTgt spid="11"/>
                                        </p:tgtEl>
                                      </p:cBhvr>
                                    </p:animEffect>
                                  </p:childTnLst>
                                </p:cTn>
                              </p:par>
                            </p:childTnLst>
                          </p:cTn>
                        </p:par>
                        <p:par>
                          <p:cTn id="31" fill="hold">
                            <p:stCondLst>
                              <p:cond delay="500"/>
                            </p:stCondLst>
                            <p:childTnLst>
                              <p:par>
                                <p:cTn id="32" presetID="10" presetClass="entr" presetSubtype="0" fill="hold" nodeType="after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500"/>
                                        <p:tgtEl>
                                          <p:spTgt spid="16"/>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4" grpId="0"/>
      <p:bldP spid="6" grpId="0" animBg="1"/>
      <p:bldP spid="8" grpId="0"/>
      <p:bldP spid="9" grpId="0"/>
      <p:bldP spid="11" grpId="0"/>
      <p:bldP spid="15" grpId="0"/>
    </p:bldLst>
  </p:timing>
</p:sld>
</file>

<file path=ppt/slides/slide137.xml><?xml version="1.0" encoding="utf-8"?>
<p:sld xmlns:a="http://schemas.openxmlformats.org/drawingml/2006/main" xmlns:r="http://schemas.openxmlformats.org/officeDocument/2006/relationships" xmlns:p="http://schemas.openxmlformats.org/presentationml/2006/main" show="0">
  <p:cSld>
    <p:bg>
      <p:bgPr>
        <a:solidFill>
          <a:srgbClr val="333F50"/>
        </a:solidFill>
        <a:effectLst/>
      </p:bgPr>
    </p:bg>
    <p:spTree>
      <p:nvGrpSpPr>
        <p:cNvPr id="1" name=""/>
        <p:cNvGrpSpPr/>
        <p:nvPr/>
      </p:nvGrpSpPr>
      <p:grpSpPr>
        <a:xfrm>
          <a:off x="0" y="0"/>
          <a:ext cx="0" cy="0"/>
          <a:chOff x="0" y="0"/>
          <a:chExt cx="0" cy="0"/>
        </a:xfrm>
      </p:grpSpPr>
      <p:sp>
        <p:nvSpPr>
          <p:cNvPr id="23" name="Right Bracket 22">
            <a:extLst>
              <a:ext uri="{FF2B5EF4-FFF2-40B4-BE49-F238E27FC236}">
                <a16:creationId xmlns:a16="http://schemas.microsoft.com/office/drawing/2014/main" id="{9D659FDB-6EE9-F86B-7D0C-B0492DCC14EF}"/>
              </a:ext>
            </a:extLst>
          </p:cNvPr>
          <p:cNvSpPr/>
          <p:nvPr/>
        </p:nvSpPr>
        <p:spPr>
          <a:xfrm>
            <a:off x="6296025" y="991871"/>
            <a:ext cx="873678" cy="2808604"/>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TextBox 23">
            <a:extLst>
              <a:ext uri="{FF2B5EF4-FFF2-40B4-BE49-F238E27FC236}">
                <a16:creationId xmlns:a16="http://schemas.microsoft.com/office/drawing/2014/main" id="{5427D9B6-B860-59BF-546B-965D0E370C1F}"/>
              </a:ext>
            </a:extLst>
          </p:cNvPr>
          <p:cNvSpPr txBox="1"/>
          <p:nvPr/>
        </p:nvSpPr>
        <p:spPr>
          <a:xfrm>
            <a:off x="7169703" y="1671834"/>
            <a:ext cx="3863975" cy="830997"/>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Based on </a:t>
            </a:r>
            <a:r>
              <a:rPr lang="en-US" sz="2400" b="1" dirty="0">
                <a:solidFill>
                  <a:srgbClr val="D37011"/>
                </a:solidFill>
                <a:latin typeface="Corbel" panose="020B0503020204020204" pitchFamily="34" charset="0"/>
              </a:rPr>
              <a:t>user-owned</a:t>
            </a:r>
            <a:r>
              <a:rPr lang="en-US" sz="2400" dirty="0">
                <a:solidFill>
                  <a:srgbClr val="D37011"/>
                </a:solidFill>
                <a:latin typeface="Corbel" panose="020B0503020204020204" pitchFamily="34" charset="0"/>
              </a:rPr>
              <a:t> credentials</a:t>
            </a:r>
          </a:p>
        </p:txBody>
      </p:sp>
      <p:sp>
        <p:nvSpPr>
          <p:cNvPr id="25" name="Right Bracket 24">
            <a:extLst>
              <a:ext uri="{FF2B5EF4-FFF2-40B4-BE49-F238E27FC236}">
                <a16:creationId xmlns:a16="http://schemas.microsoft.com/office/drawing/2014/main" id="{E5B99A5A-24DB-162A-8B28-08A2BF995EA1}"/>
              </a:ext>
            </a:extLst>
          </p:cNvPr>
          <p:cNvSpPr/>
          <p:nvPr/>
        </p:nvSpPr>
        <p:spPr>
          <a:xfrm>
            <a:off x="6296025" y="3914195"/>
            <a:ext cx="873678" cy="808852"/>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TextBox 26">
            <a:extLst>
              <a:ext uri="{FF2B5EF4-FFF2-40B4-BE49-F238E27FC236}">
                <a16:creationId xmlns:a16="http://schemas.microsoft.com/office/drawing/2014/main" id="{01465809-6789-C033-B519-D52E49A610A0}"/>
              </a:ext>
            </a:extLst>
          </p:cNvPr>
          <p:cNvSpPr txBox="1"/>
          <p:nvPr/>
        </p:nvSpPr>
        <p:spPr>
          <a:xfrm>
            <a:off x="7169704" y="3994001"/>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Claims-based</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478970"/>
          </a:xfrm>
          <a:prstGeom prst="rect">
            <a:avLst/>
          </a:prstGeom>
          <a:noFill/>
        </p:spPr>
        <p:txBody>
          <a:bodyPr wrap="square" rtlCol="0">
            <a:spAutoFit/>
          </a:bodyPr>
          <a:lstStyle/>
          <a:p>
            <a:r>
              <a:rPr lang="en-US" sz="4000" dirty="0">
                <a:solidFill>
                  <a:srgbClr val="FD7D00"/>
                </a:solidFill>
                <a:latin typeface="Corbel" panose="020B0503020204020204" pitchFamily="34" charset="0"/>
              </a:rPr>
              <a:t>Agenda</a:t>
            </a:r>
          </a:p>
          <a:p>
            <a:r>
              <a:rPr lang="en-US" sz="3600" dirty="0">
                <a:solidFill>
                  <a:schemeClr val="bg1"/>
                </a:solidFill>
                <a:latin typeface="Corbel" panose="020B0503020204020204" pitchFamily="34" charset="0"/>
              </a:rPr>
              <a:t>Passwords</a:t>
            </a:r>
          </a:p>
          <a:p>
            <a:r>
              <a:rPr lang="en-US" sz="3600" dirty="0">
                <a:solidFill>
                  <a:schemeClr val="bg1"/>
                </a:solidFill>
                <a:latin typeface="Corbel" panose="020B0503020204020204" pitchFamily="34" charset="0"/>
              </a:rPr>
              <a:t>Basic Auth</a:t>
            </a:r>
          </a:p>
          <a:p>
            <a:r>
              <a:rPr lang="en-US" sz="3600" dirty="0">
                <a:solidFill>
                  <a:schemeClr val="bg1"/>
                </a:solidFill>
                <a:latin typeface="Corbel" panose="020B0503020204020204" pitchFamily="34" charset="0"/>
              </a:rPr>
              <a:t>Client Certificates</a:t>
            </a:r>
          </a:p>
          <a:p>
            <a:r>
              <a:rPr lang="en-US" sz="3600" dirty="0">
                <a:solidFill>
                  <a:schemeClr val="bg1"/>
                </a:solidFill>
                <a:latin typeface="Corbel" panose="020B0503020204020204" pitchFamily="34" charset="0"/>
              </a:rPr>
              <a:t>API Keys as bearer tokens</a:t>
            </a:r>
          </a:p>
          <a:p>
            <a:r>
              <a:rPr lang="en-US" sz="3600" dirty="0">
                <a:solidFill>
                  <a:schemeClr val="bg1"/>
                </a:solidFill>
                <a:latin typeface="Corbel" panose="020B0503020204020204" pitchFamily="34" charset="0"/>
              </a:rPr>
              <a:t>API Keys as cryptographic keys</a:t>
            </a:r>
          </a:p>
          <a:p>
            <a:r>
              <a:rPr lang="en-US" sz="3600" dirty="0">
                <a:solidFill>
                  <a:schemeClr val="bg1"/>
                </a:solidFill>
                <a:latin typeface="Corbel" panose="020B0503020204020204" pitchFamily="34" charset="0"/>
              </a:rPr>
              <a:t>JSON Web Tokens</a:t>
            </a:r>
          </a:p>
          <a:p>
            <a:r>
              <a:rPr lang="en-US" sz="3600" dirty="0">
                <a:solidFill>
                  <a:schemeClr val="bg1"/>
                </a:solidFill>
                <a:latin typeface="Corbel" panose="020B0503020204020204" pitchFamily="34" charset="0"/>
              </a:rPr>
              <a:t>SAML</a:t>
            </a:r>
          </a:p>
          <a:p>
            <a:r>
              <a:rPr lang="en-US" sz="3600" dirty="0">
                <a:solidFill>
                  <a:schemeClr val="bg1"/>
                </a:solidFill>
                <a:latin typeface="Corbel" panose="020B0503020204020204" pitchFamily="34" charset="0"/>
              </a:rPr>
              <a:t>OAuth</a:t>
            </a:r>
          </a:p>
          <a:p>
            <a:r>
              <a:rPr lang="en-US" sz="3600" dirty="0">
                <a:solidFill>
                  <a:schemeClr val="bg1"/>
                </a:solidFill>
                <a:latin typeface="Corbel" panose="020B0503020204020204" pitchFamily="34" charset="0"/>
              </a:rPr>
              <a:t>OpenID Connect</a:t>
            </a:r>
          </a:p>
          <a:p>
            <a:r>
              <a:rPr lang="en-US" sz="3600" dirty="0">
                <a:solidFill>
                  <a:srgbClr val="747272"/>
                </a:solidFill>
                <a:latin typeface="Corbel" panose="020B0503020204020204" pitchFamily="34" charset="0"/>
              </a:rPr>
              <a:t>Authenticator Apps</a:t>
            </a:r>
          </a:p>
          <a:p>
            <a:endParaRPr lang="en-US" sz="4000" dirty="0">
              <a:solidFill>
                <a:srgbClr val="FD7D00"/>
              </a:solidFill>
              <a:latin typeface="Corbel" panose="020B0503020204020204" pitchFamily="34" charset="0"/>
            </a:endParaRPr>
          </a:p>
          <a:p>
            <a:endParaRPr lang="en-US" sz="4000" dirty="0">
              <a:solidFill>
                <a:srgbClr val="FD7D00"/>
              </a:solidFill>
              <a:latin typeface="Corbel" panose="020B0503020204020204" pitchFamily="34" charset="0"/>
            </a:endParaRP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4" name="Right Bracket 3">
            <a:extLst>
              <a:ext uri="{FF2B5EF4-FFF2-40B4-BE49-F238E27FC236}">
                <a16:creationId xmlns:a16="http://schemas.microsoft.com/office/drawing/2014/main" id="{7BB20FEB-5530-6B4B-EF22-0D123E998906}"/>
              </a:ext>
            </a:extLst>
          </p:cNvPr>
          <p:cNvSpPr/>
          <p:nvPr/>
        </p:nvSpPr>
        <p:spPr>
          <a:xfrm>
            <a:off x="6296024" y="4857837"/>
            <a:ext cx="873678" cy="808852"/>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TextBox 6">
            <a:extLst>
              <a:ext uri="{FF2B5EF4-FFF2-40B4-BE49-F238E27FC236}">
                <a16:creationId xmlns:a16="http://schemas.microsoft.com/office/drawing/2014/main" id="{44DCD5D5-B653-729E-1722-A206E55EE731}"/>
              </a:ext>
            </a:extLst>
          </p:cNvPr>
          <p:cNvSpPr txBox="1"/>
          <p:nvPr/>
        </p:nvSpPr>
        <p:spPr>
          <a:xfrm>
            <a:off x="7169703" y="4937643"/>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OAuth</a:t>
            </a:r>
          </a:p>
        </p:txBody>
      </p:sp>
      <p:pic>
        <p:nvPicPr>
          <p:cNvPr id="11" name="Picture 2" descr="TOTP: (way) more secure than SMS, but more annoying than Push">
            <a:extLst>
              <a:ext uri="{FF2B5EF4-FFF2-40B4-BE49-F238E27FC236}">
                <a16:creationId xmlns:a16="http://schemas.microsoft.com/office/drawing/2014/main" id="{35762DA2-826A-2DB6-DA09-566A97A347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67225" y="9775213"/>
            <a:ext cx="3209925" cy="5702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48311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fade">
                                      <p:cBhvr>
                                        <p:cTn id="13" dur="500"/>
                                        <p:tgtEl>
                                          <p:spTgt spid="2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500"/>
                                        <p:tgtEl>
                                          <p:spTgt spid="2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p:bldP spid="25" grpId="0" animBg="1"/>
      <p:bldP spid="27" grpId="0"/>
      <p:bldP spid="4" grpId="0" animBg="1"/>
      <p:bldP spid="7" grpId="0"/>
    </p:bldLst>
  </p:timing>
</p:sld>
</file>

<file path=ppt/slides/slide13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3" name="Right Bracket 22">
            <a:extLst>
              <a:ext uri="{FF2B5EF4-FFF2-40B4-BE49-F238E27FC236}">
                <a16:creationId xmlns:a16="http://schemas.microsoft.com/office/drawing/2014/main" id="{9D659FDB-6EE9-F86B-7D0C-B0492DCC14EF}"/>
              </a:ext>
            </a:extLst>
          </p:cNvPr>
          <p:cNvSpPr/>
          <p:nvPr/>
        </p:nvSpPr>
        <p:spPr>
          <a:xfrm>
            <a:off x="6296025" y="991871"/>
            <a:ext cx="873678" cy="2141761"/>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TextBox 23">
            <a:extLst>
              <a:ext uri="{FF2B5EF4-FFF2-40B4-BE49-F238E27FC236}">
                <a16:creationId xmlns:a16="http://schemas.microsoft.com/office/drawing/2014/main" id="{5427D9B6-B860-59BF-546B-965D0E370C1F}"/>
              </a:ext>
            </a:extLst>
          </p:cNvPr>
          <p:cNvSpPr txBox="1"/>
          <p:nvPr/>
        </p:nvSpPr>
        <p:spPr>
          <a:xfrm>
            <a:off x="7169703" y="1671834"/>
            <a:ext cx="3863975" cy="830997"/>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Based on </a:t>
            </a:r>
            <a:r>
              <a:rPr lang="en-US" sz="2400" b="1" dirty="0">
                <a:solidFill>
                  <a:srgbClr val="D37011"/>
                </a:solidFill>
                <a:latin typeface="Corbel" panose="020B0503020204020204" pitchFamily="34" charset="0"/>
              </a:rPr>
              <a:t>user-owned</a:t>
            </a:r>
            <a:r>
              <a:rPr lang="en-US" sz="2400" dirty="0">
                <a:solidFill>
                  <a:srgbClr val="D37011"/>
                </a:solidFill>
                <a:latin typeface="Corbel" panose="020B0503020204020204" pitchFamily="34" charset="0"/>
              </a:rPr>
              <a:t> credentials</a:t>
            </a:r>
          </a:p>
        </p:txBody>
      </p:sp>
      <p:sp>
        <p:nvSpPr>
          <p:cNvPr id="25" name="Right Bracket 24">
            <a:extLst>
              <a:ext uri="{FF2B5EF4-FFF2-40B4-BE49-F238E27FC236}">
                <a16:creationId xmlns:a16="http://schemas.microsoft.com/office/drawing/2014/main" id="{E5B99A5A-24DB-162A-8B28-08A2BF995EA1}"/>
              </a:ext>
            </a:extLst>
          </p:cNvPr>
          <p:cNvSpPr/>
          <p:nvPr/>
        </p:nvSpPr>
        <p:spPr>
          <a:xfrm>
            <a:off x="6296025" y="3290083"/>
            <a:ext cx="873678" cy="808852"/>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TextBox 26">
            <a:extLst>
              <a:ext uri="{FF2B5EF4-FFF2-40B4-BE49-F238E27FC236}">
                <a16:creationId xmlns:a16="http://schemas.microsoft.com/office/drawing/2014/main" id="{01465809-6789-C033-B519-D52E49A610A0}"/>
              </a:ext>
            </a:extLst>
          </p:cNvPr>
          <p:cNvSpPr txBox="1"/>
          <p:nvPr/>
        </p:nvSpPr>
        <p:spPr>
          <a:xfrm>
            <a:off x="7169704" y="3369889"/>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Claims-based</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478970"/>
          </a:xfrm>
          <a:prstGeom prst="rect">
            <a:avLst/>
          </a:prstGeom>
          <a:noFill/>
        </p:spPr>
        <p:txBody>
          <a:bodyPr wrap="square" rtlCol="0">
            <a:spAutoFit/>
          </a:bodyPr>
          <a:lstStyle/>
          <a:p>
            <a:r>
              <a:rPr lang="en-US" sz="4000" dirty="0">
                <a:solidFill>
                  <a:srgbClr val="FD7D00"/>
                </a:solidFill>
                <a:latin typeface="Corbel" panose="020B0503020204020204" pitchFamily="34" charset="0"/>
              </a:rPr>
              <a:t>Agenda</a:t>
            </a:r>
          </a:p>
          <a:p>
            <a:r>
              <a:rPr lang="en-US" sz="3600" dirty="0">
                <a:solidFill>
                  <a:schemeClr val="bg1"/>
                </a:solidFill>
                <a:latin typeface="Corbel" panose="020B0503020204020204" pitchFamily="34" charset="0"/>
              </a:rPr>
              <a:t>Passwords</a:t>
            </a:r>
          </a:p>
          <a:p>
            <a:r>
              <a:rPr lang="en-US" sz="3600" dirty="0">
                <a:solidFill>
                  <a:schemeClr val="bg1"/>
                </a:solidFill>
                <a:latin typeface="Corbel" panose="020B0503020204020204" pitchFamily="34" charset="0"/>
              </a:rPr>
              <a:t>Basic Auth</a:t>
            </a:r>
          </a:p>
          <a:p>
            <a:r>
              <a:rPr lang="en-US" sz="3600" dirty="0">
                <a:solidFill>
                  <a:schemeClr val="bg1"/>
                </a:solidFill>
                <a:latin typeface="Corbel" panose="020B0503020204020204" pitchFamily="34" charset="0"/>
              </a:rPr>
              <a:t>API Keys as bearer tokens</a:t>
            </a:r>
          </a:p>
          <a:p>
            <a:r>
              <a:rPr lang="en-US" sz="3600" dirty="0">
                <a:solidFill>
                  <a:schemeClr val="bg1"/>
                </a:solidFill>
                <a:latin typeface="Corbel" panose="020B0503020204020204" pitchFamily="34" charset="0"/>
              </a:rPr>
              <a:t>API Keys as cryptographic keys</a:t>
            </a:r>
          </a:p>
          <a:p>
            <a:r>
              <a:rPr lang="en-US" sz="3600" dirty="0">
                <a:solidFill>
                  <a:schemeClr val="bg1"/>
                </a:solidFill>
                <a:latin typeface="Corbel" panose="020B0503020204020204" pitchFamily="34" charset="0"/>
              </a:rPr>
              <a:t>JSON Web Tokens</a:t>
            </a:r>
          </a:p>
          <a:p>
            <a:r>
              <a:rPr lang="en-US" sz="3600" dirty="0">
                <a:solidFill>
                  <a:schemeClr val="bg1"/>
                </a:solidFill>
                <a:latin typeface="Corbel" panose="020B0503020204020204" pitchFamily="34" charset="0"/>
              </a:rPr>
              <a:t>SAML</a:t>
            </a:r>
          </a:p>
          <a:p>
            <a:r>
              <a:rPr lang="en-US" sz="3600" dirty="0">
                <a:solidFill>
                  <a:schemeClr val="bg1"/>
                </a:solidFill>
                <a:latin typeface="Corbel" panose="020B0503020204020204" pitchFamily="34" charset="0"/>
              </a:rPr>
              <a:t>OAuth</a:t>
            </a:r>
          </a:p>
          <a:p>
            <a:r>
              <a:rPr lang="en-US" sz="3600" dirty="0">
                <a:solidFill>
                  <a:schemeClr val="bg1"/>
                </a:solidFill>
                <a:latin typeface="Corbel" panose="020B0503020204020204" pitchFamily="34" charset="0"/>
              </a:rPr>
              <a:t>OpenID Connect</a:t>
            </a:r>
          </a:p>
          <a:p>
            <a:r>
              <a:rPr lang="en-US" sz="3600" dirty="0">
                <a:solidFill>
                  <a:srgbClr val="747272"/>
                </a:solidFill>
                <a:latin typeface="Corbel" panose="020B0503020204020204" pitchFamily="34" charset="0"/>
              </a:rPr>
              <a:t>Authenticator Apps</a:t>
            </a:r>
          </a:p>
          <a:p>
            <a:r>
              <a:rPr lang="en-US" sz="3600" dirty="0">
                <a:solidFill>
                  <a:srgbClr val="747272"/>
                </a:solidFill>
                <a:latin typeface="Corbel" panose="020B0503020204020204" pitchFamily="34" charset="0"/>
              </a:rPr>
              <a:t>Passkeys</a:t>
            </a:r>
          </a:p>
          <a:p>
            <a:endParaRPr lang="en-US" sz="4000" dirty="0">
              <a:solidFill>
                <a:srgbClr val="FD7D00"/>
              </a:solidFill>
              <a:latin typeface="Corbel" panose="020B0503020204020204" pitchFamily="34" charset="0"/>
            </a:endParaRPr>
          </a:p>
          <a:p>
            <a:endParaRPr lang="en-US" sz="4000" dirty="0">
              <a:solidFill>
                <a:srgbClr val="FD7D00"/>
              </a:solidFill>
              <a:latin typeface="Corbel" panose="020B0503020204020204" pitchFamily="34" charset="0"/>
            </a:endParaRP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4" name="Right Bracket 3">
            <a:extLst>
              <a:ext uri="{FF2B5EF4-FFF2-40B4-BE49-F238E27FC236}">
                <a16:creationId xmlns:a16="http://schemas.microsoft.com/office/drawing/2014/main" id="{7BB20FEB-5530-6B4B-EF22-0D123E998906}"/>
              </a:ext>
            </a:extLst>
          </p:cNvPr>
          <p:cNvSpPr/>
          <p:nvPr/>
        </p:nvSpPr>
        <p:spPr>
          <a:xfrm>
            <a:off x="6296024" y="4233725"/>
            <a:ext cx="873678" cy="808852"/>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TextBox 6">
            <a:extLst>
              <a:ext uri="{FF2B5EF4-FFF2-40B4-BE49-F238E27FC236}">
                <a16:creationId xmlns:a16="http://schemas.microsoft.com/office/drawing/2014/main" id="{44DCD5D5-B653-729E-1722-A206E55EE731}"/>
              </a:ext>
            </a:extLst>
          </p:cNvPr>
          <p:cNvSpPr txBox="1"/>
          <p:nvPr/>
        </p:nvSpPr>
        <p:spPr>
          <a:xfrm>
            <a:off x="7169703" y="4313531"/>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OAuth</a:t>
            </a:r>
          </a:p>
        </p:txBody>
      </p:sp>
      <p:pic>
        <p:nvPicPr>
          <p:cNvPr id="11" name="Picture 2" descr="TOTP: (way) more secure than SMS, but more annoying than Push">
            <a:extLst>
              <a:ext uri="{FF2B5EF4-FFF2-40B4-BE49-F238E27FC236}">
                <a16:creationId xmlns:a16="http://schemas.microsoft.com/office/drawing/2014/main" id="{35762DA2-826A-2DB6-DA09-566A97A347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67225" y="9775213"/>
            <a:ext cx="3209925" cy="5702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93982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fade">
                                      <p:cBhvr>
                                        <p:cTn id="13" dur="500"/>
                                        <p:tgtEl>
                                          <p:spTgt spid="2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500"/>
                                        <p:tgtEl>
                                          <p:spTgt spid="2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p:bldP spid="25" grpId="0" animBg="1"/>
      <p:bldP spid="27" grpId="0"/>
      <p:bldP spid="4" grpId="0" animBg="1"/>
      <p:bldP spid="7" grpId="0"/>
    </p:bldLst>
  </p:timing>
</p:sld>
</file>

<file path=ppt/slides/slide13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Authenticator Apps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pic>
        <p:nvPicPr>
          <p:cNvPr id="1026" name="Picture 2" descr="TOTP: (way) more secure than SMS, but more annoying than Push">
            <a:extLst>
              <a:ext uri="{FF2B5EF4-FFF2-40B4-BE49-F238E27FC236}">
                <a16:creationId xmlns:a16="http://schemas.microsoft.com/office/drawing/2014/main" id="{92E82B24-0835-E9E5-AA86-5DCEBABE5A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67225" y="1145563"/>
            <a:ext cx="3209925" cy="570291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82D0438D-B668-C66A-7BDA-84A778D5FD45}"/>
              </a:ext>
            </a:extLst>
          </p:cNvPr>
          <p:cNvSpPr txBox="1"/>
          <p:nvPr/>
        </p:nvSpPr>
        <p:spPr>
          <a:xfrm>
            <a:off x="5132751" y="362762"/>
            <a:ext cx="699986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Time-based One-Time Password (TOTP)</a:t>
            </a:r>
          </a:p>
        </p:txBody>
      </p:sp>
      <p:pic>
        <p:nvPicPr>
          <p:cNvPr id="3" name="Picture 2">
            <a:extLst>
              <a:ext uri="{FF2B5EF4-FFF2-40B4-BE49-F238E27FC236}">
                <a16:creationId xmlns:a16="http://schemas.microsoft.com/office/drawing/2014/main" id="{E4775F8D-5185-E9E1-3B06-946B4326992B}"/>
              </a:ext>
            </a:extLst>
          </p:cNvPr>
          <p:cNvPicPr>
            <a:picLocks noChangeAspect="1"/>
          </p:cNvPicPr>
          <p:nvPr/>
        </p:nvPicPr>
        <p:blipFill>
          <a:blip r:embed="rId4"/>
          <a:stretch>
            <a:fillRect/>
          </a:stretch>
        </p:blipFill>
        <p:spPr>
          <a:xfrm>
            <a:off x="12332954" y="1918955"/>
            <a:ext cx="1325060" cy="1413909"/>
          </a:xfrm>
          <a:prstGeom prst="rect">
            <a:avLst/>
          </a:prstGeom>
        </p:spPr>
      </p:pic>
      <p:pic>
        <p:nvPicPr>
          <p:cNvPr id="6" name="Picture 2">
            <a:extLst>
              <a:ext uri="{FF2B5EF4-FFF2-40B4-BE49-F238E27FC236}">
                <a16:creationId xmlns:a16="http://schemas.microsoft.com/office/drawing/2014/main" id="{2D16F28E-FBF2-EA38-9228-4E9B81A9A62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38319"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747AEA96-CA84-71AD-AA6B-B8D49A6030B9}"/>
              </a:ext>
            </a:extLst>
          </p:cNvPr>
          <p:cNvGrpSpPr/>
          <p:nvPr/>
        </p:nvGrpSpPr>
        <p:grpSpPr>
          <a:xfrm>
            <a:off x="-2158988" y="1728399"/>
            <a:ext cx="1014813" cy="1313715"/>
            <a:chOff x="9592919" y="3281030"/>
            <a:chExt cx="2412301" cy="3122817"/>
          </a:xfrm>
        </p:grpSpPr>
        <p:sp>
          <p:nvSpPr>
            <p:cNvPr id="9" name="Freeform 158">
              <a:extLst>
                <a:ext uri="{FF2B5EF4-FFF2-40B4-BE49-F238E27FC236}">
                  <a16:creationId xmlns:a16="http://schemas.microsoft.com/office/drawing/2014/main" id="{0E7C664A-D20A-D59B-C8B1-9B287E6B42B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1" name="Group 10">
              <a:extLst>
                <a:ext uri="{FF2B5EF4-FFF2-40B4-BE49-F238E27FC236}">
                  <a16:creationId xmlns:a16="http://schemas.microsoft.com/office/drawing/2014/main" id="{32FA4C20-1DBA-8614-4E67-7C62514CB933}"/>
                </a:ext>
              </a:extLst>
            </p:cNvPr>
            <p:cNvGrpSpPr/>
            <p:nvPr/>
          </p:nvGrpSpPr>
          <p:grpSpPr>
            <a:xfrm>
              <a:off x="10528695" y="4589748"/>
              <a:ext cx="560994" cy="1088627"/>
              <a:chOff x="6048941" y="4798352"/>
              <a:chExt cx="549031" cy="1349261"/>
            </a:xfrm>
          </p:grpSpPr>
          <p:grpSp>
            <p:nvGrpSpPr>
              <p:cNvPr id="14" name="Group 13">
                <a:extLst>
                  <a:ext uri="{FF2B5EF4-FFF2-40B4-BE49-F238E27FC236}">
                    <a16:creationId xmlns:a16="http://schemas.microsoft.com/office/drawing/2014/main" id="{67D9BBD6-3ABC-03D8-0389-574C92DC3C9E}"/>
                  </a:ext>
                </a:extLst>
              </p:cNvPr>
              <p:cNvGrpSpPr/>
              <p:nvPr/>
            </p:nvGrpSpPr>
            <p:grpSpPr>
              <a:xfrm>
                <a:off x="6048941" y="4798352"/>
                <a:ext cx="542456" cy="1088197"/>
                <a:chOff x="6048941" y="4798352"/>
                <a:chExt cx="542456" cy="1088197"/>
              </a:xfrm>
            </p:grpSpPr>
            <p:sp>
              <p:nvSpPr>
                <p:cNvPr id="16" name="Freeform 159">
                  <a:extLst>
                    <a:ext uri="{FF2B5EF4-FFF2-40B4-BE49-F238E27FC236}">
                      <a16:creationId xmlns:a16="http://schemas.microsoft.com/office/drawing/2014/main" id="{B50AF4A9-BD59-1533-20FC-2FAF66EE51C2}"/>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60">
                  <a:extLst>
                    <a:ext uri="{FF2B5EF4-FFF2-40B4-BE49-F238E27FC236}">
                      <a16:creationId xmlns:a16="http://schemas.microsoft.com/office/drawing/2014/main" id="{D9933500-A51E-38B2-5ADA-5066D46BFD5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5" name="Freeform 165">
                <a:extLst>
                  <a:ext uri="{FF2B5EF4-FFF2-40B4-BE49-F238E27FC236}">
                    <a16:creationId xmlns:a16="http://schemas.microsoft.com/office/drawing/2014/main" id="{72AD956E-2EAB-AA69-16BF-5578C1AEF47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2" name="Freeform 161">
              <a:extLst>
                <a:ext uri="{FF2B5EF4-FFF2-40B4-BE49-F238E27FC236}">
                  <a16:creationId xmlns:a16="http://schemas.microsoft.com/office/drawing/2014/main" id="{31EEABA4-D96C-CAD0-A026-230F0B554758}"/>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3" name="Freeform 11">
              <a:extLst>
                <a:ext uri="{FF2B5EF4-FFF2-40B4-BE49-F238E27FC236}">
                  <a16:creationId xmlns:a16="http://schemas.microsoft.com/office/drawing/2014/main" id="{72E00402-846C-4D45-86E7-38B66F3F4E7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3747711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75BE2CAD-3D40-278A-D212-F4FEC0E29C11}"/>
              </a:ext>
            </a:extLst>
          </p:cNvPr>
          <p:cNvGrpSpPr/>
          <p:nvPr/>
        </p:nvGrpSpPr>
        <p:grpSpPr>
          <a:xfrm>
            <a:off x="17375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623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5">
            <a:extLst>
              <a:ext uri="{FF2B5EF4-FFF2-40B4-BE49-F238E27FC236}">
                <a16:creationId xmlns:a16="http://schemas.microsoft.com/office/drawing/2014/main" id="{03300B40-7D74-1399-AA16-316EC0EEF79D}"/>
              </a:ext>
            </a:extLst>
          </p:cNvPr>
          <p:cNvPicPr>
            <a:picLocks noChangeAspect="1"/>
          </p:cNvPicPr>
          <p:nvPr/>
        </p:nvPicPr>
        <p:blipFill>
          <a:blip r:embed="rId4"/>
          <a:stretch>
            <a:fillRect/>
          </a:stretch>
        </p:blipFill>
        <p:spPr>
          <a:xfrm>
            <a:off x="12233187" y="2234299"/>
            <a:ext cx="2239254" cy="2389401"/>
          </a:xfrm>
          <a:prstGeom prst="rect">
            <a:avLst/>
          </a:prstGeom>
        </p:spPr>
      </p:pic>
      <p:sp>
        <p:nvSpPr>
          <p:cNvPr id="2" name="!!Speech Bubble 1">
            <a:extLst>
              <a:ext uri="{FF2B5EF4-FFF2-40B4-BE49-F238E27FC236}">
                <a16:creationId xmlns:a16="http://schemas.microsoft.com/office/drawing/2014/main" id="{A9EC511C-D01A-3128-FFD8-0355712B7B72}"/>
              </a:ext>
            </a:extLst>
          </p:cNvPr>
          <p:cNvSpPr/>
          <p:nvPr/>
        </p:nvSpPr>
        <p:spPr>
          <a:xfrm>
            <a:off x="3657065" y="1239495"/>
            <a:ext cx="3287363" cy="1163539"/>
          </a:xfrm>
          <a:prstGeom prst="wedgeRoundRectCallout">
            <a:avLst>
              <a:gd name="adj1" fmla="val -64865"/>
              <a:gd name="adj2" fmla="val 60685"/>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Hi! I’m Alice!</a:t>
            </a:r>
          </a:p>
        </p:txBody>
      </p:sp>
      <p:sp>
        <p:nvSpPr>
          <p:cNvPr id="4" name="Speech Bubble: Rectangle with Corners Rounded 3">
            <a:extLst>
              <a:ext uri="{FF2B5EF4-FFF2-40B4-BE49-F238E27FC236}">
                <a16:creationId xmlns:a16="http://schemas.microsoft.com/office/drawing/2014/main" id="{51EE5471-A2FE-F949-F11D-83A9865007BD}"/>
              </a:ext>
            </a:extLst>
          </p:cNvPr>
          <p:cNvSpPr/>
          <p:nvPr/>
        </p:nvSpPr>
        <p:spPr>
          <a:xfrm>
            <a:off x="12255500" y="4907463"/>
            <a:ext cx="2869843" cy="1163539"/>
          </a:xfrm>
          <a:prstGeom prst="wedgeRoundRectCallout">
            <a:avLst>
              <a:gd name="adj1" fmla="val 37011"/>
              <a:gd name="adj2" fmla="val -94309"/>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Uh huh.</a:t>
            </a:r>
            <a:br>
              <a:rPr lang="en-US" sz="2400" dirty="0">
                <a:solidFill>
                  <a:schemeClr val="bg1"/>
                </a:solidFill>
                <a:latin typeface="Segoe Print" panose="02000600000000000000" pitchFamily="2" charset="0"/>
              </a:rPr>
            </a:br>
            <a:r>
              <a:rPr lang="en-US" sz="2400" dirty="0">
                <a:solidFill>
                  <a:schemeClr val="bg1"/>
                </a:solidFill>
                <a:latin typeface="Segoe Print" panose="02000600000000000000" pitchFamily="2" charset="0"/>
              </a:rPr>
              <a:t>Prove it, sister.</a:t>
            </a:r>
          </a:p>
        </p:txBody>
      </p:sp>
      <p:sp>
        <p:nvSpPr>
          <p:cNvPr id="5" name="Rectangle: Rounded Corners 4">
            <a:extLst>
              <a:ext uri="{FF2B5EF4-FFF2-40B4-BE49-F238E27FC236}">
                <a16:creationId xmlns:a16="http://schemas.microsoft.com/office/drawing/2014/main" id="{89CEC543-13F2-40F3-3410-CC46E60719E7}"/>
              </a:ext>
            </a:extLst>
          </p:cNvPr>
          <p:cNvSpPr/>
          <p:nvPr/>
        </p:nvSpPr>
        <p:spPr>
          <a:xfrm>
            <a:off x="7531100" y="2894336"/>
            <a:ext cx="4978400" cy="4585963"/>
          </a:xfrm>
          <a:prstGeom prst="roundRect">
            <a:avLst>
              <a:gd name="adj" fmla="val 8544"/>
            </a:avLst>
          </a:prstGeom>
          <a:solidFill>
            <a:schemeClr val="bg1">
              <a:lumMod val="85000"/>
            </a:schemeClr>
          </a:solidFill>
          <a:ln>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lumMod val="75000"/>
                  <a:lumOff val="25000"/>
                </a:schemeClr>
              </a:solidFill>
              <a:latin typeface="Corbel" panose="020B0503020204020204" pitchFamily="34" charset="0"/>
            </a:endParaRPr>
          </a:p>
        </p:txBody>
      </p:sp>
      <p:sp>
        <p:nvSpPr>
          <p:cNvPr id="6" name="TextBox 5">
            <a:extLst>
              <a:ext uri="{FF2B5EF4-FFF2-40B4-BE49-F238E27FC236}">
                <a16:creationId xmlns:a16="http://schemas.microsoft.com/office/drawing/2014/main" id="{7CF2E689-FCF5-40D0-447A-5773F8D381ED}"/>
              </a:ext>
            </a:extLst>
          </p:cNvPr>
          <p:cNvSpPr txBox="1"/>
          <p:nvPr/>
        </p:nvSpPr>
        <p:spPr>
          <a:xfrm>
            <a:off x="7723815" y="3036679"/>
            <a:ext cx="4395049" cy="461665"/>
          </a:xfrm>
          <a:prstGeom prst="rect">
            <a:avLst/>
          </a:prstGeom>
          <a:noFill/>
        </p:spPr>
        <p:txBody>
          <a:bodyPr wrap="none" rtlCol="0">
            <a:spAutoFit/>
          </a:bodyPr>
          <a:lstStyle/>
          <a:p>
            <a:r>
              <a:rPr lang="en-US" sz="2400" b="1" dirty="0">
                <a:latin typeface="Corbel" panose="020B0503020204020204" pitchFamily="34" charset="0"/>
              </a:rPr>
              <a:t>Three Factors of Authentication</a:t>
            </a:r>
          </a:p>
        </p:txBody>
      </p:sp>
      <p:sp>
        <p:nvSpPr>
          <p:cNvPr id="7" name="TextBox 6">
            <a:extLst>
              <a:ext uri="{FF2B5EF4-FFF2-40B4-BE49-F238E27FC236}">
                <a16:creationId xmlns:a16="http://schemas.microsoft.com/office/drawing/2014/main" id="{757D05A8-038C-06E3-F2EE-8553F508A25A}"/>
              </a:ext>
            </a:extLst>
          </p:cNvPr>
          <p:cNvSpPr txBox="1"/>
          <p:nvPr/>
        </p:nvSpPr>
        <p:spPr>
          <a:xfrm>
            <a:off x="8042533" y="3776728"/>
            <a:ext cx="2917786"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know</a:t>
            </a:r>
            <a:br>
              <a:rPr lang="en-US" sz="2400" b="1" dirty="0">
                <a:latin typeface="Corbel" panose="020B0503020204020204" pitchFamily="34" charset="0"/>
              </a:rPr>
            </a:br>
            <a:endParaRPr lang="en-US" sz="2400" dirty="0">
              <a:latin typeface="Corbel" panose="020B0503020204020204" pitchFamily="34" charset="0"/>
            </a:endParaRPr>
          </a:p>
        </p:txBody>
      </p:sp>
      <p:sp>
        <p:nvSpPr>
          <p:cNvPr id="8" name="TextBox 7">
            <a:extLst>
              <a:ext uri="{FF2B5EF4-FFF2-40B4-BE49-F238E27FC236}">
                <a16:creationId xmlns:a16="http://schemas.microsoft.com/office/drawing/2014/main" id="{08032CB3-3B08-235B-B7FD-7C1548706562}"/>
              </a:ext>
            </a:extLst>
          </p:cNvPr>
          <p:cNvSpPr txBox="1"/>
          <p:nvPr/>
        </p:nvSpPr>
        <p:spPr>
          <a:xfrm>
            <a:off x="8042533" y="4771818"/>
            <a:ext cx="2888932"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have </a:t>
            </a:r>
            <a:br>
              <a:rPr lang="en-US" sz="2400" b="1" dirty="0">
                <a:latin typeface="Corbel" panose="020B0503020204020204" pitchFamily="34" charset="0"/>
              </a:rPr>
            </a:br>
            <a:endParaRPr lang="en-US" sz="2400" dirty="0">
              <a:latin typeface="Corbel" panose="020B0503020204020204" pitchFamily="34" charset="0"/>
            </a:endParaRPr>
          </a:p>
        </p:txBody>
      </p:sp>
      <p:sp>
        <p:nvSpPr>
          <p:cNvPr id="9" name="TextBox 8">
            <a:extLst>
              <a:ext uri="{FF2B5EF4-FFF2-40B4-BE49-F238E27FC236}">
                <a16:creationId xmlns:a16="http://schemas.microsoft.com/office/drawing/2014/main" id="{831FE469-7483-BC82-CD92-7A2E7A96847E}"/>
              </a:ext>
            </a:extLst>
          </p:cNvPr>
          <p:cNvSpPr txBox="1"/>
          <p:nvPr/>
        </p:nvSpPr>
        <p:spPr>
          <a:xfrm>
            <a:off x="8042533" y="5760943"/>
            <a:ext cx="2610010"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are</a:t>
            </a:r>
            <a:br>
              <a:rPr lang="en-US" sz="2400" b="1" dirty="0">
                <a:latin typeface="Corbel" panose="020B0503020204020204" pitchFamily="34" charset="0"/>
              </a:rPr>
            </a:br>
            <a:endParaRPr lang="en-US" sz="2400" dirty="0">
              <a:latin typeface="Corbel" panose="020B0503020204020204" pitchFamily="34" charset="0"/>
            </a:endParaRPr>
          </a:p>
        </p:txBody>
      </p:sp>
      <p:sp>
        <p:nvSpPr>
          <p:cNvPr id="10" name="!!txtPass">
            <a:extLst>
              <a:ext uri="{FF2B5EF4-FFF2-40B4-BE49-F238E27FC236}">
                <a16:creationId xmlns:a16="http://schemas.microsoft.com/office/drawing/2014/main" id="{45DA5134-037F-ACCB-1AD1-B25A7F0C836E}"/>
              </a:ext>
            </a:extLst>
          </p:cNvPr>
          <p:cNvSpPr txBox="1"/>
          <p:nvPr/>
        </p:nvSpPr>
        <p:spPr>
          <a:xfrm>
            <a:off x="12447706" y="4135966"/>
            <a:ext cx="1585690"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(password)</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630210544"/>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additive="base">
                                        <p:cTn id="23" dur="500" fill="hold"/>
                                        <p:tgtEl>
                                          <p:spTgt spid="9"/>
                                        </p:tgtEl>
                                        <p:attrNameLst>
                                          <p:attrName>ppt_x</p:attrName>
                                        </p:attrNameLst>
                                      </p:cBhvr>
                                      <p:tavLst>
                                        <p:tav tm="0">
                                          <p:val>
                                            <p:strVal val="#ppt_x"/>
                                          </p:val>
                                        </p:tav>
                                        <p:tav tm="100000">
                                          <p:val>
                                            <p:strVal val="#ppt_x"/>
                                          </p:val>
                                        </p:tav>
                                      </p:tavLst>
                                    </p:anim>
                                    <p:anim calcmode="lin" valueType="num">
                                      <p:cBhvr additive="base">
                                        <p:cTn id="2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p:bldP spid="8" grpId="0"/>
      <p:bldP spid="9" grpId="0"/>
    </p:bldLst>
  </p:timing>
</p:sld>
</file>

<file path=ppt/slides/slide14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Authenticator Apps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5132751" y="362762"/>
            <a:ext cx="699986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Time-based One-Time Password (TOTP)</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1918955"/>
            <a:ext cx="1325060" cy="1413909"/>
          </a:xfrm>
          <a:prstGeom prst="rect">
            <a:avLst/>
          </a:prstGeom>
        </p:spPr>
      </p:pic>
      <p:pic>
        <p:nvPicPr>
          <p:cNvPr id="4" name="Picture 2">
            <a:extLst>
              <a:ext uri="{FF2B5EF4-FFF2-40B4-BE49-F238E27FC236}">
                <a16:creationId xmlns:a16="http://schemas.microsoft.com/office/drawing/2014/main" id="{3D92B0DE-8465-3848-D26D-8974775C9F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86081"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72839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6" name="!!Arrow 1">
            <a:extLst>
              <a:ext uri="{FF2B5EF4-FFF2-40B4-BE49-F238E27FC236}">
                <a16:creationId xmlns:a16="http://schemas.microsoft.com/office/drawing/2014/main" id="{632C63DF-A60A-4E1D-CB18-4D802C9ED150}"/>
              </a:ext>
            </a:extLst>
          </p:cNvPr>
          <p:cNvCxnSpPr>
            <a:cxnSpLocks/>
          </p:cNvCxnSpPr>
          <p:nvPr/>
        </p:nvCxnSpPr>
        <p:spPr>
          <a:xfrm>
            <a:off x="4691966" y="2642924"/>
            <a:ext cx="2776983"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0A0D6D38-795A-025A-B5F5-AFDAB39FEE56}"/>
              </a:ext>
            </a:extLst>
          </p:cNvPr>
          <p:cNvSpPr txBox="1"/>
          <p:nvPr/>
        </p:nvSpPr>
        <p:spPr>
          <a:xfrm>
            <a:off x="4604026" y="2076173"/>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Authenticates</a:t>
            </a:r>
          </a:p>
        </p:txBody>
      </p:sp>
      <p:grpSp>
        <p:nvGrpSpPr>
          <p:cNvPr id="19" name="Group 18">
            <a:extLst>
              <a:ext uri="{FF2B5EF4-FFF2-40B4-BE49-F238E27FC236}">
                <a16:creationId xmlns:a16="http://schemas.microsoft.com/office/drawing/2014/main" id="{5120CFB7-C3D1-6D08-F450-30D85C6E1B8B}"/>
              </a:ext>
            </a:extLst>
          </p:cNvPr>
          <p:cNvGrpSpPr/>
          <p:nvPr/>
        </p:nvGrpSpPr>
        <p:grpSpPr>
          <a:xfrm>
            <a:off x="8973975" y="2121112"/>
            <a:ext cx="3326374" cy="1016935"/>
            <a:chOff x="-712566" y="3216501"/>
            <a:chExt cx="3326374" cy="1016935"/>
          </a:xfrm>
        </p:grpSpPr>
        <p:pic>
          <p:nvPicPr>
            <p:cNvPr id="20" name="Picture 19">
              <a:extLst>
                <a:ext uri="{FF2B5EF4-FFF2-40B4-BE49-F238E27FC236}">
                  <a16:creationId xmlns:a16="http://schemas.microsoft.com/office/drawing/2014/main" id="{B5D8EFCC-8517-1104-91FC-AC949CF21E5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606161" y="3216501"/>
              <a:ext cx="1007647" cy="1016935"/>
            </a:xfrm>
            <a:prstGeom prst="rect">
              <a:avLst/>
            </a:prstGeom>
          </p:spPr>
        </p:pic>
        <p:sp>
          <p:nvSpPr>
            <p:cNvPr id="21" name="Rectangle: Rounded Corners 20">
              <a:extLst>
                <a:ext uri="{FF2B5EF4-FFF2-40B4-BE49-F238E27FC236}">
                  <a16:creationId xmlns:a16="http://schemas.microsoft.com/office/drawing/2014/main" id="{5AC5F699-FB38-4B76-AAAE-6C7BD0A272EA}"/>
                </a:ext>
              </a:extLst>
            </p:cNvPr>
            <p:cNvSpPr/>
            <p:nvPr/>
          </p:nvSpPr>
          <p:spPr>
            <a:xfrm>
              <a:off x="-712566" y="3216501"/>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20ABC88A-3B04-AEBB-4F0B-65BAE75E1F7B}"/>
                </a:ext>
              </a:extLst>
            </p:cNvPr>
            <p:cNvGrpSpPr/>
            <p:nvPr/>
          </p:nvGrpSpPr>
          <p:grpSpPr>
            <a:xfrm>
              <a:off x="-576426" y="3356578"/>
              <a:ext cx="528269" cy="683865"/>
              <a:chOff x="9592919" y="3281030"/>
              <a:chExt cx="2412301" cy="3122817"/>
            </a:xfrm>
          </p:grpSpPr>
          <p:sp>
            <p:nvSpPr>
              <p:cNvPr id="26" name="Freeform 158">
                <a:extLst>
                  <a:ext uri="{FF2B5EF4-FFF2-40B4-BE49-F238E27FC236}">
                    <a16:creationId xmlns:a16="http://schemas.microsoft.com/office/drawing/2014/main" id="{68937D12-B446-C2C8-7E1B-5507952EFAD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7" name="Group 26">
                <a:extLst>
                  <a:ext uri="{FF2B5EF4-FFF2-40B4-BE49-F238E27FC236}">
                    <a16:creationId xmlns:a16="http://schemas.microsoft.com/office/drawing/2014/main" id="{93D1ED9D-DCA2-0957-9677-EC0061A93E88}"/>
                  </a:ext>
                </a:extLst>
              </p:cNvPr>
              <p:cNvGrpSpPr/>
              <p:nvPr/>
            </p:nvGrpSpPr>
            <p:grpSpPr>
              <a:xfrm>
                <a:off x="10528695" y="4589748"/>
                <a:ext cx="560994" cy="1088627"/>
                <a:chOff x="6048941" y="4798352"/>
                <a:chExt cx="549031" cy="1349261"/>
              </a:xfrm>
            </p:grpSpPr>
            <p:grpSp>
              <p:nvGrpSpPr>
                <p:cNvPr id="30" name="Group 29">
                  <a:extLst>
                    <a:ext uri="{FF2B5EF4-FFF2-40B4-BE49-F238E27FC236}">
                      <a16:creationId xmlns:a16="http://schemas.microsoft.com/office/drawing/2014/main" id="{BD38EF81-9FEE-E32D-7E03-7368D073D68B}"/>
                    </a:ext>
                  </a:extLst>
                </p:cNvPr>
                <p:cNvGrpSpPr/>
                <p:nvPr/>
              </p:nvGrpSpPr>
              <p:grpSpPr>
                <a:xfrm>
                  <a:off x="6048941" y="4798352"/>
                  <a:ext cx="542456" cy="1088197"/>
                  <a:chOff x="6048941" y="4798352"/>
                  <a:chExt cx="542456" cy="1088197"/>
                </a:xfrm>
              </p:grpSpPr>
              <p:sp>
                <p:nvSpPr>
                  <p:cNvPr id="32" name="Freeform 159">
                    <a:extLst>
                      <a:ext uri="{FF2B5EF4-FFF2-40B4-BE49-F238E27FC236}">
                        <a16:creationId xmlns:a16="http://schemas.microsoft.com/office/drawing/2014/main" id="{A5498529-B892-91BB-0C11-DB6623E53EC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60">
                    <a:extLst>
                      <a:ext uri="{FF2B5EF4-FFF2-40B4-BE49-F238E27FC236}">
                        <a16:creationId xmlns:a16="http://schemas.microsoft.com/office/drawing/2014/main" id="{CEE8A0AC-743A-8434-A6C4-22B829A30B74}"/>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1" name="Freeform 165">
                  <a:extLst>
                    <a:ext uri="{FF2B5EF4-FFF2-40B4-BE49-F238E27FC236}">
                      <a16:creationId xmlns:a16="http://schemas.microsoft.com/office/drawing/2014/main" id="{ACE8098E-2B18-96C1-3811-8F8472F547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8" name="Freeform 161">
                <a:extLst>
                  <a:ext uri="{FF2B5EF4-FFF2-40B4-BE49-F238E27FC236}">
                    <a16:creationId xmlns:a16="http://schemas.microsoft.com/office/drawing/2014/main" id="{B007CFA3-A386-6A6C-61B6-F306BD2A13D1}"/>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Freeform 11">
                <a:extLst>
                  <a:ext uri="{FF2B5EF4-FFF2-40B4-BE49-F238E27FC236}">
                    <a16:creationId xmlns:a16="http://schemas.microsoft.com/office/drawing/2014/main" id="{B55551B2-97EF-13BD-CDF5-1051ADC842C6}"/>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DE03CAEF-F8CA-1500-FF5F-9F4FAE8D9F8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5" name="TextBox 24">
              <a:extLst>
                <a:ext uri="{FF2B5EF4-FFF2-40B4-BE49-F238E27FC236}">
                  <a16:creationId xmlns:a16="http://schemas.microsoft.com/office/drawing/2014/main" id="{62F8E22E-FBA2-8D75-3D58-95F8C5CCD6E1}"/>
                </a:ext>
              </a:extLst>
            </p:cNvPr>
            <p:cNvSpPr txBox="1"/>
            <p:nvPr/>
          </p:nvSpPr>
          <p:spPr>
            <a:xfrm>
              <a:off x="-4450" y="3674224"/>
              <a:ext cx="1415772" cy="400110"/>
            </a:xfrm>
            <a:prstGeom prst="rect">
              <a:avLst/>
            </a:prstGeom>
            <a:noFill/>
          </p:spPr>
          <p:txBody>
            <a:bodyPr wrap="none" rtlCol="0">
              <a:spAutoFit/>
            </a:bodyPr>
            <a:lstStyle/>
            <a:p>
              <a:r>
                <a:rPr lang="en-US" sz="2000" b="1" dirty="0">
                  <a:solidFill>
                    <a:srgbClr val="F237E0"/>
                  </a:solidFill>
                  <a:latin typeface="Courier New" panose="02070309020205020404" pitchFamily="49" charset="0"/>
                  <a:cs typeface="Courier New" panose="02070309020205020404" pitchFamily="49" charset="0"/>
                </a:rPr>
                <a:t>5hA*da1…</a:t>
              </a:r>
            </a:p>
          </p:txBody>
        </p:sp>
      </p:grpSp>
      <p:pic>
        <p:nvPicPr>
          <p:cNvPr id="36" name="Picture 35">
            <a:extLst>
              <a:ext uri="{FF2B5EF4-FFF2-40B4-BE49-F238E27FC236}">
                <a16:creationId xmlns:a16="http://schemas.microsoft.com/office/drawing/2014/main" id="{750AFC28-5052-4628-6E8D-7D7A4467AD67}"/>
              </a:ext>
            </a:extLst>
          </p:cNvPr>
          <p:cNvPicPr>
            <a:picLocks noChangeAspect="1"/>
          </p:cNvPicPr>
          <p:nvPr/>
        </p:nvPicPr>
        <p:blipFill>
          <a:blip r:embed="rId6"/>
          <a:stretch>
            <a:fillRect/>
          </a:stretch>
        </p:blipFill>
        <p:spPr>
          <a:xfrm>
            <a:off x="4925617" y="3377179"/>
            <a:ext cx="2292214" cy="2252141"/>
          </a:xfrm>
          <a:prstGeom prst="rect">
            <a:avLst/>
          </a:prstGeom>
        </p:spPr>
      </p:pic>
      <p:cxnSp>
        <p:nvCxnSpPr>
          <p:cNvPr id="37" name="!!Arrow 2">
            <a:extLst>
              <a:ext uri="{FF2B5EF4-FFF2-40B4-BE49-F238E27FC236}">
                <a16:creationId xmlns:a16="http://schemas.microsoft.com/office/drawing/2014/main" id="{A0CF862A-F9C5-93BA-93B4-68550A43213B}"/>
              </a:ext>
            </a:extLst>
          </p:cNvPr>
          <p:cNvCxnSpPr>
            <a:cxnSpLocks/>
            <a:stCxn id="21" idx="2"/>
          </p:cNvCxnSpPr>
          <p:nvPr/>
        </p:nvCxnSpPr>
        <p:spPr>
          <a:xfrm>
            <a:off x="10075735" y="3103134"/>
            <a:ext cx="0" cy="1400115"/>
          </a:xfrm>
          <a:prstGeom prst="straightConnector1">
            <a:avLst/>
          </a:prstGeom>
          <a:ln w="25400">
            <a:solidFill>
              <a:srgbClr val="FD7D00"/>
            </a:solidFill>
            <a:prstDash val="sysDash"/>
            <a:tailEnd type="none" w="lg" len="lg"/>
          </a:ln>
        </p:spPr>
        <p:style>
          <a:lnRef idx="1">
            <a:schemeClr val="accent1"/>
          </a:lnRef>
          <a:fillRef idx="0">
            <a:schemeClr val="accent1"/>
          </a:fillRef>
          <a:effectRef idx="0">
            <a:schemeClr val="accent1"/>
          </a:effectRef>
          <a:fontRef idx="minor">
            <a:schemeClr val="tx1"/>
          </a:fontRef>
        </p:style>
      </p:cxnSp>
      <p:cxnSp>
        <p:nvCxnSpPr>
          <p:cNvPr id="40" name="!!Arrow 3">
            <a:extLst>
              <a:ext uri="{FF2B5EF4-FFF2-40B4-BE49-F238E27FC236}">
                <a16:creationId xmlns:a16="http://schemas.microsoft.com/office/drawing/2014/main" id="{04690B12-1C8F-FA4E-0BBF-0B65DA61EF4A}"/>
              </a:ext>
            </a:extLst>
          </p:cNvPr>
          <p:cNvCxnSpPr>
            <a:cxnSpLocks/>
          </p:cNvCxnSpPr>
          <p:nvPr/>
        </p:nvCxnSpPr>
        <p:spPr>
          <a:xfrm flipH="1">
            <a:off x="7307108" y="4503249"/>
            <a:ext cx="2768627" cy="0"/>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9" name="!!Req6BG">
            <a:extLst>
              <a:ext uri="{FF2B5EF4-FFF2-40B4-BE49-F238E27FC236}">
                <a16:creationId xmlns:a16="http://schemas.microsoft.com/office/drawing/2014/main" id="{2DF24141-5CCD-1572-D12E-8BF058FBCE52}"/>
              </a:ext>
            </a:extLst>
          </p:cNvPr>
          <p:cNvSpPr/>
          <p:nvPr/>
        </p:nvSpPr>
        <p:spPr>
          <a:xfrm>
            <a:off x="2930540" y="6949044"/>
            <a:ext cx="6368315" cy="106529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41" name="!!Req6Text">
            <a:extLst>
              <a:ext uri="{FF2B5EF4-FFF2-40B4-BE49-F238E27FC236}">
                <a16:creationId xmlns:a16="http://schemas.microsoft.com/office/drawing/2014/main" id="{850644DA-4E1A-F159-2263-42A3BF47FCF1}"/>
              </a:ext>
            </a:extLst>
          </p:cNvPr>
          <p:cNvSpPr txBox="1"/>
          <p:nvPr/>
        </p:nvSpPr>
        <p:spPr>
          <a:xfrm>
            <a:off x="2977492" y="6937840"/>
            <a:ext cx="6216168" cy="1015663"/>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otpauth://</a:t>
            </a:r>
            <a:r>
              <a:rPr lang="en-US" sz="2000" dirty="0">
                <a:latin typeface="Courier New" panose="02070309020205020404" pitchFamily="49" charset="0"/>
                <a:cs typeface="Courier New" panose="02070309020205020404" pitchFamily="49" charset="0"/>
              </a:rPr>
              <a:t>totp/</a:t>
            </a:r>
            <a:r>
              <a:rPr lang="en-US" sz="2000" dirty="0">
                <a:solidFill>
                  <a:srgbClr val="00B0F0"/>
                </a:solidFill>
                <a:latin typeface="Courier New" panose="02070309020205020404" pitchFamily="49" charset="0"/>
                <a:cs typeface="Courier New" panose="02070309020205020404" pitchFamily="49" charset="0"/>
              </a:rPr>
              <a:t>&lt;issuer&gt;</a:t>
            </a:r>
            <a:r>
              <a:rPr lang="en-US" sz="2000" dirty="0">
                <a:latin typeface="Courier New" panose="02070309020205020404" pitchFamily="49" charset="0"/>
                <a:cs typeface="Courier New" panose="02070309020205020404" pitchFamily="49" charset="0"/>
              </a:rPr>
              <a:t>:</a:t>
            </a:r>
            <a:r>
              <a:rPr lang="en-US" sz="2000" dirty="0">
                <a:solidFill>
                  <a:srgbClr val="00B050"/>
                </a:solidFill>
                <a:latin typeface="Courier New" panose="02070309020205020404" pitchFamily="49" charset="0"/>
                <a:cs typeface="Courier New" panose="02070309020205020404" pitchFamily="49" charset="0"/>
              </a:rPr>
              <a:t>&lt;email&gt;</a:t>
            </a:r>
            <a:br>
              <a:rPr lang="en-US" sz="2000" dirty="0">
                <a:solidFill>
                  <a:srgbClr val="00B050"/>
                </a:solidFill>
                <a:latin typeface="Courier New" panose="02070309020205020404" pitchFamily="49" charset="0"/>
                <a:cs typeface="Courier New" panose="02070309020205020404" pitchFamily="49" charset="0"/>
              </a:rPr>
            </a:br>
            <a:r>
              <a:rPr lang="en-US" sz="2000" dirty="0">
                <a:solidFill>
                  <a:srgbClr val="00B05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?secret=</a:t>
            </a:r>
            <a:r>
              <a:rPr lang="en-US" sz="2000" b="1" dirty="0">
                <a:solidFill>
                  <a:srgbClr val="F237E0"/>
                </a:solidFill>
                <a:latin typeface="Courier New" panose="02070309020205020404" pitchFamily="49" charset="0"/>
                <a:cs typeface="Courier New" panose="02070309020205020404" pitchFamily="49" charset="0"/>
              </a:rPr>
              <a:t>&lt;secret&gt;</a:t>
            </a:r>
            <a:r>
              <a:rPr lang="en-US" sz="2000" dirty="0">
                <a:latin typeface="Courier New" panose="02070309020205020404" pitchFamily="49" charset="0"/>
                <a:cs typeface="Courier New" panose="02070309020205020404" pitchFamily="49" charset="0"/>
              </a:rPr>
              <a:t>&amp;issuer=</a:t>
            </a:r>
            <a:r>
              <a:rPr lang="en-US" sz="2000" dirty="0">
                <a:solidFill>
                  <a:srgbClr val="00B0F0"/>
                </a:solidFill>
                <a:latin typeface="Courier New" panose="02070309020205020404" pitchFamily="49" charset="0"/>
                <a:cs typeface="Courier New" panose="02070309020205020404" pitchFamily="49" charset="0"/>
              </a:rPr>
              <a:t>&lt;issuer&gt;</a:t>
            </a:r>
            <a:br>
              <a:rPr lang="en-US" sz="2000" dirty="0">
                <a:solidFill>
                  <a:srgbClr val="00B0F0"/>
                </a:solidFill>
                <a:latin typeface="Courier New" panose="02070309020205020404" pitchFamily="49" charset="0"/>
                <a:cs typeface="Courier New" panose="02070309020205020404" pitchFamily="49" charset="0"/>
              </a:rPr>
            </a:br>
            <a:r>
              <a:rPr lang="en-US" sz="2000" dirty="0">
                <a:solidFill>
                  <a:srgbClr val="00B0F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&amp;digits=6</a:t>
            </a:r>
          </a:p>
        </p:txBody>
      </p:sp>
    </p:spTree>
    <p:extLst>
      <p:ext uri="{BB962C8B-B14F-4D97-AF65-F5344CB8AC3E}">
        <p14:creationId xmlns:p14="http://schemas.microsoft.com/office/powerpoint/2010/main" val="1921290984"/>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par>
                                <p:cTn id="8" presetID="22" presetClass="entr" presetSubtype="8"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wipe(left)">
                                      <p:cBhvr>
                                        <p:cTn id="10" dur="500"/>
                                        <p:tgtEl>
                                          <p:spTgt spid="16"/>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2"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anim calcmode="lin" valueType="num">
                                      <p:cBhvr additive="base">
                                        <p:cTn id="15" dur="500" fill="hold"/>
                                        <p:tgtEl>
                                          <p:spTgt spid="19"/>
                                        </p:tgtEl>
                                        <p:attrNameLst>
                                          <p:attrName>ppt_x</p:attrName>
                                        </p:attrNameLst>
                                      </p:cBhvr>
                                      <p:tavLst>
                                        <p:tav tm="0">
                                          <p:val>
                                            <p:strVal val="1+#ppt_w/2"/>
                                          </p:val>
                                        </p:tav>
                                        <p:tav tm="100000">
                                          <p:val>
                                            <p:strVal val="#ppt_x"/>
                                          </p:val>
                                        </p:tav>
                                      </p:tavLst>
                                    </p:anim>
                                    <p:anim calcmode="lin" valueType="num">
                                      <p:cBhvr additive="base">
                                        <p:cTn id="16" dur="500" fill="hold"/>
                                        <p:tgtEl>
                                          <p:spTgt spid="19"/>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7"/>
                                        </p:tgtEl>
                                        <p:attrNameLst>
                                          <p:attrName>style.visibility</p:attrName>
                                        </p:attrNameLst>
                                      </p:cBhvr>
                                      <p:to>
                                        <p:strVal val="visible"/>
                                      </p:to>
                                    </p:set>
                                    <p:animEffect transition="in" filter="fade">
                                      <p:cBhvr>
                                        <p:cTn id="21" dur="500"/>
                                        <p:tgtEl>
                                          <p:spTgt spid="37"/>
                                        </p:tgtEl>
                                      </p:cBhvr>
                                    </p:animEffect>
                                  </p:childTnLst>
                                </p:cTn>
                              </p:par>
                              <p:par>
                                <p:cTn id="22" presetID="10" presetClass="entr" presetSubtype="0" fill="hold" nodeType="withEffect">
                                  <p:stCondLst>
                                    <p:cond delay="0"/>
                                  </p:stCondLst>
                                  <p:childTnLst>
                                    <p:set>
                                      <p:cBhvr>
                                        <p:cTn id="23" dur="1" fill="hold">
                                          <p:stCondLst>
                                            <p:cond delay="0"/>
                                          </p:stCondLst>
                                        </p:cTn>
                                        <p:tgtEl>
                                          <p:spTgt spid="40"/>
                                        </p:tgtEl>
                                        <p:attrNameLst>
                                          <p:attrName>style.visibility</p:attrName>
                                        </p:attrNameLst>
                                      </p:cBhvr>
                                      <p:to>
                                        <p:strVal val="visible"/>
                                      </p:to>
                                    </p:set>
                                    <p:animEffect transition="in" filter="fade">
                                      <p:cBhvr>
                                        <p:cTn id="24" dur="500"/>
                                        <p:tgtEl>
                                          <p:spTgt spid="40"/>
                                        </p:tgtEl>
                                      </p:cBhvr>
                                    </p:animEffect>
                                  </p:childTnLst>
                                </p:cTn>
                              </p:par>
                              <p:par>
                                <p:cTn id="25" presetID="10" presetClass="entr" presetSubtype="0" fill="hold" nodeType="withEffect">
                                  <p:stCondLst>
                                    <p:cond delay="0"/>
                                  </p:stCondLst>
                                  <p:childTnLst>
                                    <p:set>
                                      <p:cBhvr>
                                        <p:cTn id="26" dur="1" fill="hold">
                                          <p:stCondLst>
                                            <p:cond delay="0"/>
                                          </p:stCondLst>
                                        </p:cTn>
                                        <p:tgtEl>
                                          <p:spTgt spid="36"/>
                                        </p:tgtEl>
                                        <p:attrNameLst>
                                          <p:attrName>style.visibility</p:attrName>
                                        </p:attrNameLst>
                                      </p:cBhvr>
                                      <p:to>
                                        <p:strVal val="visible"/>
                                      </p:to>
                                    </p:set>
                                    <p:animEffect transition="in" filter="fade">
                                      <p:cBhvr>
                                        <p:cTn id="27"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14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Authenticator Apps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5132751" y="362762"/>
            <a:ext cx="699986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Time-based One-Time Password (TOTP)</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1918955"/>
            <a:ext cx="1325060" cy="1413909"/>
          </a:xfrm>
          <a:prstGeom prst="rect">
            <a:avLst/>
          </a:prstGeom>
        </p:spPr>
      </p:pic>
      <p:pic>
        <p:nvPicPr>
          <p:cNvPr id="4" name="Picture 2">
            <a:extLst>
              <a:ext uri="{FF2B5EF4-FFF2-40B4-BE49-F238E27FC236}">
                <a16:creationId xmlns:a16="http://schemas.microsoft.com/office/drawing/2014/main" id="{3D92B0DE-8465-3848-D26D-8974775C9F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86081"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72839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6" name="!!Arrow 1">
            <a:extLst>
              <a:ext uri="{FF2B5EF4-FFF2-40B4-BE49-F238E27FC236}">
                <a16:creationId xmlns:a16="http://schemas.microsoft.com/office/drawing/2014/main" id="{632C63DF-A60A-4E1D-CB18-4D802C9ED150}"/>
              </a:ext>
            </a:extLst>
          </p:cNvPr>
          <p:cNvCxnSpPr>
            <a:cxnSpLocks/>
          </p:cNvCxnSpPr>
          <p:nvPr/>
        </p:nvCxnSpPr>
        <p:spPr>
          <a:xfrm>
            <a:off x="4691966" y="2642924"/>
            <a:ext cx="2776983"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0A0D6D38-795A-025A-B5F5-AFDAB39FEE56}"/>
              </a:ext>
            </a:extLst>
          </p:cNvPr>
          <p:cNvSpPr txBox="1"/>
          <p:nvPr/>
        </p:nvSpPr>
        <p:spPr>
          <a:xfrm>
            <a:off x="4604026" y="2076173"/>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Authenticates</a:t>
            </a:r>
          </a:p>
        </p:txBody>
      </p:sp>
      <p:grpSp>
        <p:nvGrpSpPr>
          <p:cNvPr id="19" name="Group 18">
            <a:extLst>
              <a:ext uri="{FF2B5EF4-FFF2-40B4-BE49-F238E27FC236}">
                <a16:creationId xmlns:a16="http://schemas.microsoft.com/office/drawing/2014/main" id="{5120CFB7-C3D1-6D08-F450-30D85C6E1B8B}"/>
              </a:ext>
            </a:extLst>
          </p:cNvPr>
          <p:cNvGrpSpPr/>
          <p:nvPr/>
        </p:nvGrpSpPr>
        <p:grpSpPr>
          <a:xfrm>
            <a:off x="8973975" y="2121112"/>
            <a:ext cx="3326374" cy="1016935"/>
            <a:chOff x="-712566" y="3216501"/>
            <a:chExt cx="3326374" cy="1016935"/>
          </a:xfrm>
        </p:grpSpPr>
        <p:pic>
          <p:nvPicPr>
            <p:cNvPr id="20" name="Picture 19">
              <a:extLst>
                <a:ext uri="{FF2B5EF4-FFF2-40B4-BE49-F238E27FC236}">
                  <a16:creationId xmlns:a16="http://schemas.microsoft.com/office/drawing/2014/main" id="{B5D8EFCC-8517-1104-91FC-AC949CF21E5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606161" y="3216501"/>
              <a:ext cx="1007647" cy="1016935"/>
            </a:xfrm>
            <a:prstGeom prst="rect">
              <a:avLst/>
            </a:prstGeom>
          </p:spPr>
        </p:pic>
        <p:sp>
          <p:nvSpPr>
            <p:cNvPr id="21" name="Rectangle: Rounded Corners 20">
              <a:extLst>
                <a:ext uri="{FF2B5EF4-FFF2-40B4-BE49-F238E27FC236}">
                  <a16:creationId xmlns:a16="http://schemas.microsoft.com/office/drawing/2014/main" id="{5AC5F699-FB38-4B76-AAAE-6C7BD0A272EA}"/>
                </a:ext>
              </a:extLst>
            </p:cNvPr>
            <p:cNvSpPr/>
            <p:nvPr/>
          </p:nvSpPr>
          <p:spPr>
            <a:xfrm>
              <a:off x="-712566" y="3216501"/>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20ABC88A-3B04-AEBB-4F0B-65BAE75E1F7B}"/>
                </a:ext>
              </a:extLst>
            </p:cNvPr>
            <p:cNvGrpSpPr/>
            <p:nvPr/>
          </p:nvGrpSpPr>
          <p:grpSpPr>
            <a:xfrm>
              <a:off x="-576426" y="3356578"/>
              <a:ext cx="528269" cy="683865"/>
              <a:chOff x="9592919" y="3281030"/>
              <a:chExt cx="2412301" cy="3122817"/>
            </a:xfrm>
          </p:grpSpPr>
          <p:sp>
            <p:nvSpPr>
              <p:cNvPr id="26" name="Freeform 158">
                <a:extLst>
                  <a:ext uri="{FF2B5EF4-FFF2-40B4-BE49-F238E27FC236}">
                    <a16:creationId xmlns:a16="http://schemas.microsoft.com/office/drawing/2014/main" id="{68937D12-B446-C2C8-7E1B-5507952EFAD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7" name="Group 26">
                <a:extLst>
                  <a:ext uri="{FF2B5EF4-FFF2-40B4-BE49-F238E27FC236}">
                    <a16:creationId xmlns:a16="http://schemas.microsoft.com/office/drawing/2014/main" id="{93D1ED9D-DCA2-0957-9677-EC0061A93E88}"/>
                  </a:ext>
                </a:extLst>
              </p:cNvPr>
              <p:cNvGrpSpPr/>
              <p:nvPr/>
            </p:nvGrpSpPr>
            <p:grpSpPr>
              <a:xfrm>
                <a:off x="10528695" y="4589748"/>
                <a:ext cx="560994" cy="1088627"/>
                <a:chOff x="6048941" y="4798352"/>
                <a:chExt cx="549031" cy="1349261"/>
              </a:xfrm>
            </p:grpSpPr>
            <p:grpSp>
              <p:nvGrpSpPr>
                <p:cNvPr id="30" name="Group 29">
                  <a:extLst>
                    <a:ext uri="{FF2B5EF4-FFF2-40B4-BE49-F238E27FC236}">
                      <a16:creationId xmlns:a16="http://schemas.microsoft.com/office/drawing/2014/main" id="{BD38EF81-9FEE-E32D-7E03-7368D073D68B}"/>
                    </a:ext>
                  </a:extLst>
                </p:cNvPr>
                <p:cNvGrpSpPr/>
                <p:nvPr/>
              </p:nvGrpSpPr>
              <p:grpSpPr>
                <a:xfrm>
                  <a:off x="6048941" y="4798352"/>
                  <a:ext cx="542456" cy="1088197"/>
                  <a:chOff x="6048941" y="4798352"/>
                  <a:chExt cx="542456" cy="1088197"/>
                </a:xfrm>
              </p:grpSpPr>
              <p:sp>
                <p:nvSpPr>
                  <p:cNvPr id="32" name="Freeform 159">
                    <a:extLst>
                      <a:ext uri="{FF2B5EF4-FFF2-40B4-BE49-F238E27FC236}">
                        <a16:creationId xmlns:a16="http://schemas.microsoft.com/office/drawing/2014/main" id="{A5498529-B892-91BB-0C11-DB6623E53EC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60">
                    <a:extLst>
                      <a:ext uri="{FF2B5EF4-FFF2-40B4-BE49-F238E27FC236}">
                        <a16:creationId xmlns:a16="http://schemas.microsoft.com/office/drawing/2014/main" id="{CEE8A0AC-743A-8434-A6C4-22B829A30B74}"/>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1" name="Freeform 165">
                  <a:extLst>
                    <a:ext uri="{FF2B5EF4-FFF2-40B4-BE49-F238E27FC236}">
                      <a16:creationId xmlns:a16="http://schemas.microsoft.com/office/drawing/2014/main" id="{ACE8098E-2B18-96C1-3811-8F8472F547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8" name="Freeform 161">
                <a:extLst>
                  <a:ext uri="{FF2B5EF4-FFF2-40B4-BE49-F238E27FC236}">
                    <a16:creationId xmlns:a16="http://schemas.microsoft.com/office/drawing/2014/main" id="{B007CFA3-A386-6A6C-61B6-F306BD2A13D1}"/>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Freeform 11">
                <a:extLst>
                  <a:ext uri="{FF2B5EF4-FFF2-40B4-BE49-F238E27FC236}">
                    <a16:creationId xmlns:a16="http://schemas.microsoft.com/office/drawing/2014/main" id="{B55551B2-97EF-13BD-CDF5-1051ADC842C6}"/>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DE03CAEF-F8CA-1500-FF5F-9F4FAE8D9F8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5" name="TextBox 24">
              <a:extLst>
                <a:ext uri="{FF2B5EF4-FFF2-40B4-BE49-F238E27FC236}">
                  <a16:creationId xmlns:a16="http://schemas.microsoft.com/office/drawing/2014/main" id="{62F8E22E-FBA2-8D75-3D58-95F8C5CCD6E1}"/>
                </a:ext>
              </a:extLst>
            </p:cNvPr>
            <p:cNvSpPr txBox="1"/>
            <p:nvPr/>
          </p:nvSpPr>
          <p:spPr>
            <a:xfrm>
              <a:off x="-4450" y="3674224"/>
              <a:ext cx="1415772" cy="400110"/>
            </a:xfrm>
            <a:prstGeom prst="rect">
              <a:avLst/>
            </a:prstGeom>
            <a:noFill/>
          </p:spPr>
          <p:txBody>
            <a:bodyPr wrap="none" rtlCol="0">
              <a:spAutoFit/>
            </a:bodyPr>
            <a:lstStyle/>
            <a:p>
              <a:r>
                <a:rPr lang="en-US" sz="2000" b="1" dirty="0">
                  <a:solidFill>
                    <a:srgbClr val="F237E0"/>
                  </a:solidFill>
                  <a:latin typeface="Courier New" panose="02070309020205020404" pitchFamily="49" charset="0"/>
                  <a:cs typeface="Courier New" panose="02070309020205020404" pitchFamily="49" charset="0"/>
                </a:rPr>
                <a:t>5hA*da1…</a:t>
              </a:r>
            </a:p>
          </p:txBody>
        </p:sp>
      </p:grpSp>
      <p:pic>
        <p:nvPicPr>
          <p:cNvPr id="36" name="Picture 35">
            <a:extLst>
              <a:ext uri="{FF2B5EF4-FFF2-40B4-BE49-F238E27FC236}">
                <a16:creationId xmlns:a16="http://schemas.microsoft.com/office/drawing/2014/main" id="{750AFC28-5052-4628-6E8D-7D7A4467AD67}"/>
              </a:ext>
            </a:extLst>
          </p:cNvPr>
          <p:cNvPicPr>
            <a:picLocks noChangeAspect="1"/>
          </p:cNvPicPr>
          <p:nvPr/>
        </p:nvPicPr>
        <p:blipFill>
          <a:blip r:embed="rId6"/>
          <a:stretch>
            <a:fillRect/>
          </a:stretch>
        </p:blipFill>
        <p:spPr>
          <a:xfrm>
            <a:off x="4925617" y="2924027"/>
            <a:ext cx="2292214" cy="2252141"/>
          </a:xfrm>
          <a:prstGeom prst="rect">
            <a:avLst/>
          </a:prstGeom>
        </p:spPr>
      </p:pic>
      <p:cxnSp>
        <p:nvCxnSpPr>
          <p:cNvPr id="37" name="!!Arrow 2">
            <a:extLst>
              <a:ext uri="{FF2B5EF4-FFF2-40B4-BE49-F238E27FC236}">
                <a16:creationId xmlns:a16="http://schemas.microsoft.com/office/drawing/2014/main" id="{A0CF862A-F9C5-93BA-93B4-68550A43213B}"/>
              </a:ext>
            </a:extLst>
          </p:cNvPr>
          <p:cNvCxnSpPr>
            <a:cxnSpLocks/>
            <a:stCxn id="21" idx="2"/>
          </p:cNvCxnSpPr>
          <p:nvPr/>
        </p:nvCxnSpPr>
        <p:spPr>
          <a:xfrm>
            <a:off x="10075735" y="3103134"/>
            <a:ext cx="0" cy="1400115"/>
          </a:xfrm>
          <a:prstGeom prst="straightConnector1">
            <a:avLst/>
          </a:prstGeom>
          <a:ln w="25400">
            <a:solidFill>
              <a:srgbClr val="FD7D00"/>
            </a:solidFill>
            <a:prstDash val="sysDash"/>
            <a:tailEnd type="none" w="lg" len="lg"/>
          </a:ln>
        </p:spPr>
        <p:style>
          <a:lnRef idx="1">
            <a:schemeClr val="accent1"/>
          </a:lnRef>
          <a:fillRef idx="0">
            <a:schemeClr val="accent1"/>
          </a:fillRef>
          <a:effectRef idx="0">
            <a:schemeClr val="accent1"/>
          </a:effectRef>
          <a:fontRef idx="minor">
            <a:schemeClr val="tx1"/>
          </a:fontRef>
        </p:style>
      </p:cxnSp>
      <p:cxnSp>
        <p:nvCxnSpPr>
          <p:cNvPr id="40" name="!!Arrow 3">
            <a:extLst>
              <a:ext uri="{FF2B5EF4-FFF2-40B4-BE49-F238E27FC236}">
                <a16:creationId xmlns:a16="http://schemas.microsoft.com/office/drawing/2014/main" id="{04690B12-1C8F-FA4E-0BBF-0B65DA61EF4A}"/>
              </a:ext>
            </a:extLst>
          </p:cNvPr>
          <p:cNvCxnSpPr>
            <a:cxnSpLocks/>
          </p:cNvCxnSpPr>
          <p:nvPr/>
        </p:nvCxnSpPr>
        <p:spPr>
          <a:xfrm flipH="1">
            <a:off x="7307108" y="4503249"/>
            <a:ext cx="2768627"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7" name="!!Req6BG">
            <a:extLst>
              <a:ext uri="{FF2B5EF4-FFF2-40B4-BE49-F238E27FC236}">
                <a16:creationId xmlns:a16="http://schemas.microsoft.com/office/drawing/2014/main" id="{CAA55FCA-1497-0DF2-3DDD-C91D9045F8C2}"/>
              </a:ext>
            </a:extLst>
          </p:cNvPr>
          <p:cNvSpPr/>
          <p:nvPr/>
        </p:nvSpPr>
        <p:spPr>
          <a:xfrm>
            <a:off x="2930540" y="5298276"/>
            <a:ext cx="6368315" cy="106529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4" name="!!Req6Text">
            <a:extLst>
              <a:ext uri="{FF2B5EF4-FFF2-40B4-BE49-F238E27FC236}">
                <a16:creationId xmlns:a16="http://schemas.microsoft.com/office/drawing/2014/main" id="{E5C78D29-FC27-7E58-E919-FFC20780E065}"/>
              </a:ext>
            </a:extLst>
          </p:cNvPr>
          <p:cNvSpPr txBox="1"/>
          <p:nvPr/>
        </p:nvSpPr>
        <p:spPr>
          <a:xfrm>
            <a:off x="2977492" y="5287072"/>
            <a:ext cx="6216168" cy="1015663"/>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otpauth://</a:t>
            </a:r>
            <a:r>
              <a:rPr lang="en-US" sz="2000" dirty="0">
                <a:latin typeface="Courier New" panose="02070309020205020404" pitchFamily="49" charset="0"/>
                <a:cs typeface="Courier New" panose="02070309020205020404" pitchFamily="49" charset="0"/>
              </a:rPr>
              <a:t>totp/</a:t>
            </a:r>
            <a:r>
              <a:rPr lang="en-US" sz="2000" dirty="0">
                <a:solidFill>
                  <a:srgbClr val="00B0F0"/>
                </a:solidFill>
                <a:latin typeface="Courier New" panose="02070309020205020404" pitchFamily="49" charset="0"/>
                <a:cs typeface="Courier New" panose="02070309020205020404" pitchFamily="49" charset="0"/>
              </a:rPr>
              <a:t>&lt;issuer&gt;</a:t>
            </a:r>
            <a:r>
              <a:rPr lang="en-US" sz="2000" dirty="0">
                <a:latin typeface="Courier New" panose="02070309020205020404" pitchFamily="49" charset="0"/>
                <a:cs typeface="Courier New" panose="02070309020205020404" pitchFamily="49" charset="0"/>
              </a:rPr>
              <a:t>:</a:t>
            </a:r>
            <a:r>
              <a:rPr lang="en-US" sz="2000" dirty="0">
                <a:solidFill>
                  <a:srgbClr val="00B050"/>
                </a:solidFill>
                <a:latin typeface="Courier New" panose="02070309020205020404" pitchFamily="49" charset="0"/>
                <a:cs typeface="Courier New" panose="02070309020205020404" pitchFamily="49" charset="0"/>
              </a:rPr>
              <a:t>&lt;email&gt;</a:t>
            </a:r>
            <a:br>
              <a:rPr lang="en-US" sz="2000" dirty="0">
                <a:solidFill>
                  <a:srgbClr val="00B050"/>
                </a:solidFill>
                <a:latin typeface="Courier New" panose="02070309020205020404" pitchFamily="49" charset="0"/>
                <a:cs typeface="Courier New" panose="02070309020205020404" pitchFamily="49" charset="0"/>
              </a:rPr>
            </a:br>
            <a:r>
              <a:rPr lang="en-US" sz="2000" dirty="0">
                <a:solidFill>
                  <a:srgbClr val="00B05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?secret=</a:t>
            </a:r>
            <a:r>
              <a:rPr lang="en-US" sz="2000" b="1" dirty="0">
                <a:solidFill>
                  <a:srgbClr val="F237E0"/>
                </a:solidFill>
                <a:latin typeface="Courier New" panose="02070309020205020404" pitchFamily="49" charset="0"/>
                <a:cs typeface="Courier New" panose="02070309020205020404" pitchFamily="49" charset="0"/>
              </a:rPr>
              <a:t>&lt;secret&gt;</a:t>
            </a:r>
            <a:r>
              <a:rPr lang="en-US" sz="2000" dirty="0">
                <a:latin typeface="Courier New" panose="02070309020205020404" pitchFamily="49" charset="0"/>
                <a:cs typeface="Courier New" panose="02070309020205020404" pitchFamily="49" charset="0"/>
              </a:rPr>
              <a:t>&amp;issuer=</a:t>
            </a:r>
            <a:r>
              <a:rPr lang="en-US" sz="2000" dirty="0">
                <a:solidFill>
                  <a:srgbClr val="00B0F0"/>
                </a:solidFill>
                <a:latin typeface="Courier New" panose="02070309020205020404" pitchFamily="49" charset="0"/>
                <a:cs typeface="Courier New" panose="02070309020205020404" pitchFamily="49" charset="0"/>
              </a:rPr>
              <a:t>&lt;issuer&gt;</a:t>
            </a:r>
            <a:br>
              <a:rPr lang="en-US" sz="2000" dirty="0">
                <a:solidFill>
                  <a:srgbClr val="00B0F0"/>
                </a:solidFill>
                <a:latin typeface="Courier New" panose="02070309020205020404" pitchFamily="49" charset="0"/>
                <a:cs typeface="Courier New" panose="02070309020205020404" pitchFamily="49" charset="0"/>
              </a:rPr>
            </a:br>
            <a:r>
              <a:rPr lang="en-US" sz="2000" dirty="0">
                <a:solidFill>
                  <a:srgbClr val="00B0F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&amp;digits=6</a:t>
            </a:r>
          </a:p>
        </p:txBody>
      </p:sp>
      <p:pic>
        <p:nvPicPr>
          <p:cNvPr id="35" name="Picture 2" descr="TOTP: (way) more secure than SMS, but more annoying than Push">
            <a:extLst>
              <a:ext uri="{FF2B5EF4-FFF2-40B4-BE49-F238E27FC236}">
                <a16:creationId xmlns:a16="http://schemas.microsoft.com/office/drawing/2014/main" id="{58318B7D-D8AA-EE71-B90A-F8386E60D5EC}"/>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269013" y="3561466"/>
            <a:ext cx="1133090" cy="20131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6242113"/>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14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Authenticator Apps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5132751" y="362762"/>
            <a:ext cx="699986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Time-based One-Time Password (TOTP)</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1918955"/>
            <a:ext cx="1325060" cy="1413909"/>
          </a:xfrm>
          <a:prstGeom prst="rect">
            <a:avLst/>
          </a:prstGeom>
        </p:spPr>
      </p:pic>
      <p:pic>
        <p:nvPicPr>
          <p:cNvPr id="4" name="Picture 2">
            <a:extLst>
              <a:ext uri="{FF2B5EF4-FFF2-40B4-BE49-F238E27FC236}">
                <a16:creationId xmlns:a16="http://schemas.microsoft.com/office/drawing/2014/main" id="{3D92B0DE-8465-3848-D26D-8974775C9F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86081"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72839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 name="Group 18">
            <a:extLst>
              <a:ext uri="{FF2B5EF4-FFF2-40B4-BE49-F238E27FC236}">
                <a16:creationId xmlns:a16="http://schemas.microsoft.com/office/drawing/2014/main" id="{5120CFB7-C3D1-6D08-F450-30D85C6E1B8B}"/>
              </a:ext>
            </a:extLst>
          </p:cNvPr>
          <p:cNvGrpSpPr/>
          <p:nvPr/>
        </p:nvGrpSpPr>
        <p:grpSpPr>
          <a:xfrm>
            <a:off x="8973975" y="2121112"/>
            <a:ext cx="3326374" cy="1016935"/>
            <a:chOff x="-712566" y="3216501"/>
            <a:chExt cx="3326374" cy="1016935"/>
          </a:xfrm>
        </p:grpSpPr>
        <p:pic>
          <p:nvPicPr>
            <p:cNvPr id="20" name="Picture 19">
              <a:extLst>
                <a:ext uri="{FF2B5EF4-FFF2-40B4-BE49-F238E27FC236}">
                  <a16:creationId xmlns:a16="http://schemas.microsoft.com/office/drawing/2014/main" id="{B5D8EFCC-8517-1104-91FC-AC949CF21E5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606161" y="3216501"/>
              <a:ext cx="1007647" cy="1016935"/>
            </a:xfrm>
            <a:prstGeom prst="rect">
              <a:avLst/>
            </a:prstGeom>
          </p:spPr>
        </p:pic>
        <p:sp>
          <p:nvSpPr>
            <p:cNvPr id="21" name="Rectangle: Rounded Corners 20">
              <a:extLst>
                <a:ext uri="{FF2B5EF4-FFF2-40B4-BE49-F238E27FC236}">
                  <a16:creationId xmlns:a16="http://schemas.microsoft.com/office/drawing/2014/main" id="{5AC5F699-FB38-4B76-AAAE-6C7BD0A272EA}"/>
                </a:ext>
              </a:extLst>
            </p:cNvPr>
            <p:cNvSpPr/>
            <p:nvPr/>
          </p:nvSpPr>
          <p:spPr>
            <a:xfrm>
              <a:off x="-712566" y="3216501"/>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20ABC88A-3B04-AEBB-4F0B-65BAE75E1F7B}"/>
                </a:ext>
              </a:extLst>
            </p:cNvPr>
            <p:cNvGrpSpPr/>
            <p:nvPr/>
          </p:nvGrpSpPr>
          <p:grpSpPr>
            <a:xfrm>
              <a:off x="-576426" y="3356578"/>
              <a:ext cx="528269" cy="683865"/>
              <a:chOff x="9592919" y="3281030"/>
              <a:chExt cx="2412301" cy="3122817"/>
            </a:xfrm>
          </p:grpSpPr>
          <p:sp>
            <p:nvSpPr>
              <p:cNvPr id="26" name="Freeform 158">
                <a:extLst>
                  <a:ext uri="{FF2B5EF4-FFF2-40B4-BE49-F238E27FC236}">
                    <a16:creationId xmlns:a16="http://schemas.microsoft.com/office/drawing/2014/main" id="{68937D12-B446-C2C8-7E1B-5507952EFAD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7" name="Group 26">
                <a:extLst>
                  <a:ext uri="{FF2B5EF4-FFF2-40B4-BE49-F238E27FC236}">
                    <a16:creationId xmlns:a16="http://schemas.microsoft.com/office/drawing/2014/main" id="{93D1ED9D-DCA2-0957-9677-EC0061A93E88}"/>
                  </a:ext>
                </a:extLst>
              </p:cNvPr>
              <p:cNvGrpSpPr/>
              <p:nvPr/>
            </p:nvGrpSpPr>
            <p:grpSpPr>
              <a:xfrm>
                <a:off x="10528695" y="4589748"/>
                <a:ext cx="560994" cy="1088627"/>
                <a:chOff x="6048941" y="4798352"/>
                <a:chExt cx="549031" cy="1349261"/>
              </a:xfrm>
            </p:grpSpPr>
            <p:grpSp>
              <p:nvGrpSpPr>
                <p:cNvPr id="30" name="Group 29">
                  <a:extLst>
                    <a:ext uri="{FF2B5EF4-FFF2-40B4-BE49-F238E27FC236}">
                      <a16:creationId xmlns:a16="http://schemas.microsoft.com/office/drawing/2014/main" id="{BD38EF81-9FEE-E32D-7E03-7368D073D68B}"/>
                    </a:ext>
                  </a:extLst>
                </p:cNvPr>
                <p:cNvGrpSpPr/>
                <p:nvPr/>
              </p:nvGrpSpPr>
              <p:grpSpPr>
                <a:xfrm>
                  <a:off x="6048941" y="4798352"/>
                  <a:ext cx="542456" cy="1088197"/>
                  <a:chOff x="6048941" y="4798352"/>
                  <a:chExt cx="542456" cy="1088197"/>
                </a:xfrm>
              </p:grpSpPr>
              <p:sp>
                <p:nvSpPr>
                  <p:cNvPr id="32" name="Freeform 159">
                    <a:extLst>
                      <a:ext uri="{FF2B5EF4-FFF2-40B4-BE49-F238E27FC236}">
                        <a16:creationId xmlns:a16="http://schemas.microsoft.com/office/drawing/2014/main" id="{A5498529-B892-91BB-0C11-DB6623E53EC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60">
                    <a:extLst>
                      <a:ext uri="{FF2B5EF4-FFF2-40B4-BE49-F238E27FC236}">
                        <a16:creationId xmlns:a16="http://schemas.microsoft.com/office/drawing/2014/main" id="{CEE8A0AC-743A-8434-A6C4-22B829A30B74}"/>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1" name="Freeform 165">
                  <a:extLst>
                    <a:ext uri="{FF2B5EF4-FFF2-40B4-BE49-F238E27FC236}">
                      <a16:creationId xmlns:a16="http://schemas.microsoft.com/office/drawing/2014/main" id="{ACE8098E-2B18-96C1-3811-8F8472F547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8" name="Freeform 161">
                <a:extLst>
                  <a:ext uri="{FF2B5EF4-FFF2-40B4-BE49-F238E27FC236}">
                    <a16:creationId xmlns:a16="http://schemas.microsoft.com/office/drawing/2014/main" id="{B007CFA3-A386-6A6C-61B6-F306BD2A13D1}"/>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Freeform 11">
                <a:extLst>
                  <a:ext uri="{FF2B5EF4-FFF2-40B4-BE49-F238E27FC236}">
                    <a16:creationId xmlns:a16="http://schemas.microsoft.com/office/drawing/2014/main" id="{B55551B2-97EF-13BD-CDF5-1051ADC842C6}"/>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DE03CAEF-F8CA-1500-FF5F-9F4FAE8D9F8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5" name="TextBox 24">
              <a:extLst>
                <a:ext uri="{FF2B5EF4-FFF2-40B4-BE49-F238E27FC236}">
                  <a16:creationId xmlns:a16="http://schemas.microsoft.com/office/drawing/2014/main" id="{62F8E22E-FBA2-8D75-3D58-95F8C5CCD6E1}"/>
                </a:ext>
              </a:extLst>
            </p:cNvPr>
            <p:cNvSpPr txBox="1"/>
            <p:nvPr/>
          </p:nvSpPr>
          <p:spPr>
            <a:xfrm>
              <a:off x="-4450" y="3674224"/>
              <a:ext cx="1415772" cy="400110"/>
            </a:xfrm>
            <a:prstGeom prst="rect">
              <a:avLst/>
            </a:prstGeom>
            <a:noFill/>
          </p:spPr>
          <p:txBody>
            <a:bodyPr wrap="none" rtlCol="0">
              <a:spAutoFit/>
            </a:bodyPr>
            <a:lstStyle/>
            <a:p>
              <a:r>
                <a:rPr lang="en-US" sz="2000" b="1" dirty="0">
                  <a:solidFill>
                    <a:srgbClr val="F237E0"/>
                  </a:solidFill>
                  <a:latin typeface="Courier New" panose="02070309020205020404" pitchFamily="49" charset="0"/>
                  <a:cs typeface="Courier New" panose="02070309020205020404" pitchFamily="49" charset="0"/>
                </a:rPr>
                <a:t>5hA*da1…</a:t>
              </a:r>
            </a:p>
          </p:txBody>
        </p:sp>
      </p:grpSp>
      <p:pic>
        <p:nvPicPr>
          <p:cNvPr id="36" name="Picture 35">
            <a:extLst>
              <a:ext uri="{FF2B5EF4-FFF2-40B4-BE49-F238E27FC236}">
                <a16:creationId xmlns:a16="http://schemas.microsoft.com/office/drawing/2014/main" id="{750AFC28-5052-4628-6E8D-7D7A4467AD67}"/>
              </a:ext>
            </a:extLst>
          </p:cNvPr>
          <p:cNvPicPr>
            <a:picLocks noChangeAspect="1"/>
          </p:cNvPicPr>
          <p:nvPr/>
        </p:nvPicPr>
        <p:blipFill>
          <a:blip r:embed="rId6"/>
          <a:stretch>
            <a:fillRect/>
          </a:stretch>
        </p:blipFill>
        <p:spPr>
          <a:xfrm>
            <a:off x="4925617" y="6905291"/>
            <a:ext cx="2292214" cy="2252141"/>
          </a:xfrm>
          <a:prstGeom prst="rect">
            <a:avLst/>
          </a:prstGeom>
        </p:spPr>
      </p:pic>
      <p:sp>
        <p:nvSpPr>
          <p:cNvPr id="17" name="!!Req6BG">
            <a:extLst>
              <a:ext uri="{FF2B5EF4-FFF2-40B4-BE49-F238E27FC236}">
                <a16:creationId xmlns:a16="http://schemas.microsoft.com/office/drawing/2014/main" id="{CAA55FCA-1497-0DF2-3DDD-C91D9045F8C2}"/>
              </a:ext>
            </a:extLst>
          </p:cNvPr>
          <p:cNvSpPr/>
          <p:nvPr/>
        </p:nvSpPr>
        <p:spPr>
          <a:xfrm>
            <a:off x="2930540" y="9279540"/>
            <a:ext cx="6368315" cy="106529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4" name="!!Req6Text">
            <a:extLst>
              <a:ext uri="{FF2B5EF4-FFF2-40B4-BE49-F238E27FC236}">
                <a16:creationId xmlns:a16="http://schemas.microsoft.com/office/drawing/2014/main" id="{E5C78D29-FC27-7E58-E919-FFC20780E065}"/>
              </a:ext>
            </a:extLst>
          </p:cNvPr>
          <p:cNvSpPr txBox="1"/>
          <p:nvPr/>
        </p:nvSpPr>
        <p:spPr>
          <a:xfrm>
            <a:off x="2977492" y="9268336"/>
            <a:ext cx="6216168" cy="1015663"/>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otpauth://</a:t>
            </a:r>
            <a:r>
              <a:rPr lang="en-US" sz="2000" dirty="0">
                <a:latin typeface="Courier New" panose="02070309020205020404" pitchFamily="49" charset="0"/>
                <a:cs typeface="Courier New" panose="02070309020205020404" pitchFamily="49" charset="0"/>
              </a:rPr>
              <a:t>totp/</a:t>
            </a:r>
            <a:r>
              <a:rPr lang="en-US" sz="2000" dirty="0">
                <a:solidFill>
                  <a:srgbClr val="00B0F0"/>
                </a:solidFill>
                <a:latin typeface="Courier New" panose="02070309020205020404" pitchFamily="49" charset="0"/>
                <a:cs typeface="Courier New" panose="02070309020205020404" pitchFamily="49" charset="0"/>
              </a:rPr>
              <a:t>&lt;issuer&gt;</a:t>
            </a:r>
            <a:r>
              <a:rPr lang="en-US" sz="2000" dirty="0">
                <a:latin typeface="Courier New" panose="02070309020205020404" pitchFamily="49" charset="0"/>
                <a:cs typeface="Courier New" panose="02070309020205020404" pitchFamily="49" charset="0"/>
              </a:rPr>
              <a:t>:</a:t>
            </a:r>
            <a:r>
              <a:rPr lang="en-US" sz="2000" dirty="0">
                <a:solidFill>
                  <a:srgbClr val="00B050"/>
                </a:solidFill>
                <a:latin typeface="Courier New" panose="02070309020205020404" pitchFamily="49" charset="0"/>
                <a:cs typeface="Courier New" panose="02070309020205020404" pitchFamily="49" charset="0"/>
              </a:rPr>
              <a:t>&lt;email&gt;</a:t>
            </a:r>
            <a:br>
              <a:rPr lang="en-US" sz="2000" dirty="0">
                <a:solidFill>
                  <a:srgbClr val="00B050"/>
                </a:solidFill>
                <a:latin typeface="Courier New" panose="02070309020205020404" pitchFamily="49" charset="0"/>
                <a:cs typeface="Courier New" panose="02070309020205020404" pitchFamily="49" charset="0"/>
              </a:rPr>
            </a:br>
            <a:r>
              <a:rPr lang="en-US" sz="2000" dirty="0">
                <a:solidFill>
                  <a:srgbClr val="00B05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?secret=</a:t>
            </a:r>
            <a:r>
              <a:rPr lang="en-US" sz="2000" b="1" dirty="0">
                <a:solidFill>
                  <a:srgbClr val="F237E0"/>
                </a:solidFill>
                <a:latin typeface="Courier New" panose="02070309020205020404" pitchFamily="49" charset="0"/>
                <a:cs typeface="Courier New" panose="02070309020205020404" pitchFamily="49" charset="0"/>
              </a:rPr>
              <a:t>&lt;secret&gt;</a:t>
            </a:r>
            <a:r>
              <a:rPr lang="en-US" sz="2000" dirty="0">
                <a:latin typeface="Courier New" panose="02070309020205020404" pitchFamily="49" charset="0"/>
                <a:cs typeface="Courier New" panose="02070309020205020404" pitchFamily="49" charset="0"/>
              </a:rPr>
              <a:t>&amp;issuer=</a:t>
            </a:r>
            <a:r>
              <a:rPr lang="en-US" sz="2000" dirty="0">
                <a:solidFill>
                  <a:srgbClr val="00B0F0"/>
                </a:solidFill>
                <a:latin typeface="Courier New" panose="02070309020205020404" pitchFamily="49" charset="0"/>
                <a:cs typeface="Courier New" panose="02070309020205020404" pitchFamily="49" charset="0"/>
              </a:rPr>
              <a:t>&lt;issuer&gt;</a:t>
            </a:r>
            <a:br>
              <a:rPr lang="en-US" sz="2000" dirty="0">
                <a:solidFill>
                  <a:srgbClr val="00B0F0"/>
                </a:solidFill>
                <a:latin typeface="Courier New" panose="02070309020205020404" pitchFamily="49" charset="0"/>
                <a:cs typeface="Courier New" panose="02070309020205020404" pitchFamily="49" charset="0"/>
              </a:rPr>
            </a:br>
            <a:r>
              <a:rPr lang="en-US" sz="2000" dirty="0">
                <a:solidFill>
                  <a:srgbClr val="00B0F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&amp;digits=6</a:t>
            </a:r>
          </a:p>
        </p:txBody>
      </p:sp>
      <p:pic>
        <p:nvPicPr>
          <p:cNvPr id="35" name="Picture 2" descr="TOTP: (way) more secure than SMS, but more annoying than Push">
            <a:extLst>
              <a:ext uri="{FF2B5EF4-FFF2-40B4-BE49-F238E27FC236}">
                <a16:creationId xmlns:a16="http://schemas.microsoft.com/office/drawing/2014/main" id="{2D8271F5-D99A-38DA-CB98-254109447DE0}"/>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27822" y="1353880"/>
            <a:ext cx="1133090" cy="2013104"/>
          </a:xfrm>
          <a:prstGeom prst="rect">
            <a:avLst/>
          </a:prstGeom>
          <a:noFill/>
          <a:extLst>
            <a:ext uri="{909E8E84-426E-40DD-AFC4-6F175D3DCCD1}">
              <a14:hiddenFill xmlns:a14="http://schemas.microsoft.com/office/drawing/2010/main">
                <a:solidFill>
                  <a:srgbClr val="FFFFFF"/>
                </a:solidFill>
              </a14:hiddenFill>
            </a:ext>
          </a:extLst>
        </p:spPr>
      </p:pic>
      <p:sp>
        <p:nvSpPr>
          <p:cNvPr id="41" name="!!TOTPBG">
            <a:extLst>
              <a:ext uri="{FF2B5EF4-FFF2-40B4-BE49-F238E27FC236}">
                <a16:creationId xmlns:a16="http://schemas.microsoft.com/office/drawing/2014/main" id="{A4F0DE7F-4F63-A4BC-67EE-23025104D39C}"/>
              </a:ext>
            </a:extLst>
          </p:cNvPr>
          <p:cNvSpPr/>
          <p:nvPr/>
        </p:nvSpPr>
        <p:spPr>
          <a:xfrm>
            <a:off x="130672" y="3836722"/>
            <a:ext cx="5432064" cy="400110"/>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42" name="!!TOTPText">
            <a:extLst>
              <a:ext uri="{FF2B5EF4-FFF2-40B4-BE49-F238E27FC236}">
                <a16:creationId xmlns:a16="http://schemas.microsoft.com/office/drawing/2014/main" id="{506461C3-3025-110A-E018-381801B3665F}"/>
              </a:ext>
            </a:extLst>
          </p:cNvPr>
          <p:cNvSpPr txBox="1"/>
          <p:nvPr/>
        </p:nvSpPr>
        <p:spPr>
          <a:xfrm>
            <a:off x="177623" y="3825518"/>
            <a:ext cx="6216168"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TOTP("</a:t>
            </a:r>
            <a:r>
              <a:rPr lang="en-US" sz="2000" b="1" dirty="0">
                <a:solidFill>
                  <a:srgbClr val="F237E0"/>
                </a:solidFill>
                <a:latin typeface="Courier New" panose="02070309020205020404" pitchFamily="49" charset="0"/>
                <a:cs typeface="Courier New" panose="02070309020205020404" pitchFamily="49" charset="0"/>
              </a:rPr>
              <a:t>5hA*da1…</a:t>
            </a:r>
            <a:r>
              <a:rPr lang="en-US" sz="2000" b="1" dirty="0">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&lt;time&gt;</a:t>
            </a:r>
            <a:r>
              <a:rPr lang="en-US" sz="2000" b="1" dirty="0">
                <a:latin typeface="Courier New" panose="02070309020205020404" pitchFamily="49" charset="0"/>
                <a:cs typeface="Courier New" panose="02070309020205020404" pitchFamily="49" charset="0"/>
              </a:rPr>
              <a:t>) = </a:t>
            </a:r>
            <a:r>
              <a:rPr lang="en-US" sz="2000" b="1" dirty="0">
                <a:solidFill>
                  <a:srgbClr val="00B0F0"/>
                </a:solidFill>
                <a:latin typeface="Courier New" panose="02070309020205020404" pitchFamily="49" charset="0"/>
                <a:cs typeface="Courier New" panose="02070309020205020404" pitchFamily="49" charset="0"/>
              </a:rPr>
              <a:t>742 378</a:t>
            </a:r>
            <a:endParaRPr lang="en-US" sz="2000" dirty="0">
              <a:solidFill>
                <a:srgbClr val="00B0F0"/>
              </a:solidFill>
              <a:latin typeface="Courier New" panose="02070309020205020404" pitchFamily="49" charset="0"/>
              <a:cs typeface="Courier New" panose="02070309020205020404" pitchFamily="49" charset="0"/>
            </a:endParaRPr>
          </a:p>
        </p:txBody>
      </p:sp>
      <p:sp>
        <p:nvSpPr>
          <p:cNvPr id="43" name="!!TOTPBG2">
            <a:extLst>
              <a:ext uri="{FF2B5EF4-FFF2-40B4-BE49-F238E27FC236}">
                <a16:creationId xmlns:a16="http://schemas.microsoft.com/office/drawing/2014/main" id="{72B83220-B83C-A60E-80B3-CCF98F34D6FB}"/>
              </a:ext>
            </a:extLst>
          </p:cNvPr>
          <p:cNvSpPr/>
          <p:nvPr/>
        </p:nvSpPr>
        <p:spPr>
          <a:xfrm>
            <a:off x="6629266" y="3835338"/>
            <a:ext cx="5432064" cy="400110"/>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44" name="!!TOTPText2">
            <a:extLst>
              <a:ext uri="{FF2B5EF4-FFF2-40B4-BE49-F238E27FC236}">
                <a16:creationId xmlns:a16="http://schemas.microsoft.com/office/drawing/2014/main" id="{30F39919-C76D-2905-5942-36698E39F92E}"/>
              </a:ext>
            </a:extLst>
          </p:cNvPr>
          <p:cNvSpPr txBox="1"/>
          <p:nvPr/>
        </p:nvSpPr>
        <p:spPr>
          <a:xfrm>
            <a:off x="6676217" y="3824134"/>
            <a:ext cx="6216168"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TOTP("</a:t>
            </a:r>
            <a:r>
              <a:rPr lang="en-US" sz="2000" b="1" dirty="0">
                <a:solidFill>
                  <a:srgbClr val="F237E0"/>
                </a:solidFill>
                <a:latin typeface="Courier New" panose="02070309020205020404" pitchFamily="49" charset="0"/>
                <a:cs typeface="Courier New" panose="02070309020205020404" pitchFamily="49" charset="0"/>
              </a:rPr>
              <a:t>5hA*da1…</a:t>
            </a:r>
            <a:r>
              <a:rPr lang="en-US" sz="2000" b="1" dirty="0">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&lt;time&gt;</a:t>
            </a:r>
            <a:r>
              <a:rPr lang="en-US" sz="2000" b="1" dirty="0">
                <a:latin typeface="Courier New" panose="02070309020205020404" pitchFamily="49" charset="0"/>
                <a:cs typeface="Courier New" panose="02070309020205020404" pitchFamily="49" charset="0"/>
              </a:rPr>
              <a:t>) = </a:t>
            </a:r>
            <a:r>
              <a:rPr lang="en-US" sz="2000" b="1" dirty="0">
                <a:solidFill>
                  <a:srgbClr val="00B0F0"/>
                </a:solidFill>
                <a:latin typeface="Courier New" panose="02070309020205020404" pitchFamily="49" charset="0"/>
                <a:cs typeface="Courier New" panose="02070309020205020404" pitchFamily="49" charset="0"/>
              </a:rPr>
              <a:t>742 378</a:t>
            </a:r>
            <a:endParaRPr lang="en-US" sz="2000" dirty="0">
              <a:solidFill>
                <a:srgbClr val="00B0F0"/>
              </a:solidFill>
              <a:latin typeface="Courier New" panose="02070309020205020404" pitchFamily="49" charset="0"/>
              <a:cs typeface="Courier New" panose="02070309020205020404" pitchFamily="49" charset="0"/>
            </a:endParaRPr>
          </a:p>
        </p:txBody>
      </p:sp>
      <p:cxnSp>
        <p:nvCxnSpPr>
          <p:cNvPr id="45" name="!!Arrow 2">
            <a:extLst>
              <a:ext uri="{FF2B5EF4-FFF2-40B4-BE49-F238E27FC236}">
                <a16:creationId xmlns:a16="http://schemas.microsoft.com/office/drawing/2014/main" id="{B16A1597-7BA8-A681-4FE9-312B3562A1F1}"/>
              </a:ext>
            </a:extLst>
          </p:cNvPr>
          <p:cNvCxnSpPr>
            <a:cxnSpLocks/>
          </p:cNvCxnSpPr>
          <p:nvPr/>
        </p:nvCxnSpPr>
        <p:spPr>
          <a:xfrm>
            <a:off x="9829576" y="4374981"/>
            <a:ext cx="0" cy="1400115"/>
          </a:xfrm>
          <a:prstGeom prst="straightConnector1">
            <a:avLst/>
          </a:prstGeom>
          <a:ln w="25400">
            <a:solidFill>
              <a:srgbClr val="FD7D00"/>
            </a:solidFill>
            <a:prstDash val="sysDash"/>
            <a:headEnd type="triangle" w="lg" len="lg"/>
            <a:tailEnd type="none" w="lg" len="lg"/>
          </a:ln>
        </p:spPr>
        <p:style>
          <a:lnRef idx="1">
            <a:schemeClr val="accent1"/>
          </a:lnRef>
          <a:fillRef idx="0">
            <a:schemeClr val="accent1"/>
          </a:fillRef>
          <a:effectRef idx="0">
            <a:schemeClr val="accent1"/>
          </a:effectRef>
          <a:fontRef idx="minor">
            <a:schemeClr val="tx1"/>
          </a:fontRef>
        </p:style>
      </p:cxnSp>
      <p:cxnSp>
        <p:nvCxnSpPr>
          <p:cNvPr id="46" name="!!Arrow 3">
            <a:extLst>
              <a:ext uri="{FF2B5EF4-FFF2-40B4-BE49-F238E27FC236}">
                <a16:creationId xmlns:a16="http://schemas.microsoft.com/office/drawing/2014/main" id="{0FC06BE5-3594-CD6C-F2D5-2B47C6A5B46A}"/>
              </a:ext>
            </a:extLst>
          </p:cNvPr>
          <p:cNvCxnSpPr>
            <a:cxnSpLocks/>
          </p:cNvCxnSpPr>
          <p:nvPr/>
        </p:nvCxnSpPr>
        <p:spPr>
          <a:xfrm flipH="1">
            <a:off x="3334942" y="5775096"/>
            <a:ext cx="6494634" cy="0"/>
          </a:xfrm>
          <a:prstGeom prst="straightConnector1">
            <a:avLst/>
          </a:prstGeom>
          <a:ln w="25400">
            <a:solidFill>
              <a:srgbClr val="FD7D00"/>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48" name="!!Arrow 2">
            <a:extLst>
              <a:ext uri="{FF2B5EF4-FFF2-40B4-BE49-F238E27FC236}">
                <a16:creationId xmlns:a16="http://schemas.microsoft.com/office/drawing/2014/main" id="{AEE19C39-849E-4D8D-C966-9CFCC6F07845}"/>
              </a:ext>
            </a:extLst>
          </p:cNvPr>
          <p:cNvCxnSpPr>
            <a:cxnSpLocks/>
          </p:cNvCxnSpPr>
          <p:nvPr/>
        </p:nvCxnSpPr>
        <p:spPr>
          <a:xfrm>
            <a:off x="3343250" y="4374981"/>
            <a:ext cx="0" cy="1400115"/>
          </a:xfrm>
          <a:prstGeom prst="straightConnector1">
            <a:avLst/>
          </a:prstGeom>
          <a:ln w="25400">
            <a:solidFill>
              <a:srgbClr val="FD7D00"/>
            </a:solidFill>
            <a:prstDash val="sysDash"/>
            <a:headEnd type="triangle" w="lg" len="lg"/>
            <a:tailEnd type="non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279A2093-FEF7-D833-A651-F9E3D5D59F61}"/>
              </a:ext>
            </a:extLst>
          </p:cNvPr>
          <p:cNvSpPr txBox="1"/>
          <p:nvPr/>
        </p:nvSpPr>
        <p:spPr>
          <a:xfrm>
            <a:off x="3966628" y="5186033"/>
            <a:ext cx="5073461"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Code resets every ~30 seconds</a:t>
            </a:r>
          </a:p>
        </p:txBody>
      </p:sp>
      <p:sp>
        <p:nvSpPr>
          <p:cNvPr id="16" name="TextBox 15">
            <a:extLst>
              <a:ext uri="{FF2B5EF4-FFF2-40B4-BE49-F238E27FC236}">
                <a16:creationId xmlns:a16="http://schemas.microsoft.com/office/drawing/2014/main" id="{0405BA4B-C7B4-1804-12E9-D7376E88B092}"/>
              </a:ext>
            </a:extLst>
          </p:cNvPr>
          <p:cNvSpPr txBox="1"/>
          <p:nvPr/>
        </p:nvSpPr>
        <p:spPr>
          <a:xfrm>
            <a:off x="12268991" y="-25356"/>
            <a:ext cx="4611088" cy="523220"/>
          </a:xfrm>
          <a:prstGeom prst="rect">
            <a:avLst/>
          </a:prstGeom>
          <a:noFill/>
        </p:spPr>
        <p:txBody>
          <a:bodyPr wrap="square" rtlCol="0">
            <a:spAutoFit/>
          </a:bodyPr>
          <a:lstStyle/>
          <a:p>
            <a:pPr algn="r"/>
            <a:r>
              <a:rPr lang="en-US" sz="2800" b="1" dirty="0">
                <a:solidFill>
                  <a:schemeClr val="bg1"/>
                </a:solidFill>
                <a:latin typeface="Corbel" panose="020B0503020204020204" pitchFamily="34" charset="0"/>
              </a:rPr>
              <a:t>Bit.ly/</a:t>
            </a:r>
            <a:r>
              <a:rPr lang="en-US" sz="2800" b="1" dirty="0" err="1">
                <a:solidFill>
                  <a:schemeClr val="bg1"/>
                </a:solidFill>
                <a:latin typeface="Corbel" panose="020B0503020204020204" pitchFamily="34" charset="0"/>
              </a:rPr>
              <a:t>MomentumAuth</a:t>
            </a:r>
            <a:endParaRPr lang="en-US" sz="2000" b="1" dirty="0">
              <a:solidFill>
                <a:schemeClr val="bg1"/>
              </a:solidFill>
              <a:latin typeface="Corbel" panose="020B0503020204020204" pitchFamily="34" charset="0"/>
            </a:endParaRPr>
          </a:p>
        </p:txBody>
      </p:sp>
      <p:pic>
        <p:nvPicPr>
          <p:cNvPr id="18" name="Picture 17">
            <a:extLst>
              <a:ext uri="{FF2B5EF4-FFF2-40B4-BE49-F238E27FC236}">
                <a16:creationId xmlns:a16="http://schemas.microsoft.com/office/drawing/2014/main" id="{7FBF9619-7589-37D6-3057-BAB018A272ED}"/>
              </a:ext>
            </a:extLst>
          </p:cNvPr>
          <p:cNvPicPr>
            <a:picLocks noChangeAspect="1"/>
          </p:cNvPicPr>
          <p:nvPr/>
        </p:nvPicPr>
        <p:blipFill>
          <a:blip r:embed="rId8"/>
          <a:stretch>
            <a:fillRect/>
          </a:stretch>
        </p:blipFill>
        <p:spPr>
          <a:xfrm>
            <a:off x="12182475" y="419875"/>
            <a:ext cx="2171700" cy="2154044"/>
          </a:xfrm>
          <a:prstGeom prst="rect">
            <a:avLst/>
          </a:prstGeom>
        </p:spPr>
      </p:pic>
    </p:spTree>
    <p:extLst>
      <p:ext uri="{BB962C8B-B14F-4D97-AF65-F5344CB8AC3E}">
        <p14:creationId xmlns:p14="http://schemas.microsoft.com/office/powerpoint/2010/main" val="1020340468"/>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500"/>
                                        <p:tgtEl>
                                          <p:spTgt spid="4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2"/>
                                        </p:tgtEl>
                                        <p:attrNameLst>
                                          <p:attrName>style.visibility</p:attrName>
                                        </p:attrNameLst>
                                      </p:cBhvr>
                                      <p:to>
                                        <p:strVal val="visible"/>
                                      </p:to>
                                    </p:set>
                                    <p:animEffect transition="in" filter="fade">
                                      <p:cBhvr>
                                        <p:cTn id="10" dur="500"/>
                                        <p:tgtEl>
                                          <p:spTgt spid="4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3"/>
                                        </p:tgtEl>
                                        <p:attrNameLst>
                                          <p:attrName>style.visibility</p:attrName>
                                        </p:attrNameLst>
                                      </p:cBhvr>
                                      <p:to>
                                        <p:strVal val="visible"/>
                                      </p:to>
                                    </p:set>
                                    <p:animEffect transition="in" filter="fade">
                                      <p:cBhvr>
                                        <p:cTn id="13" dur="500"/>
                                        <p:tgtEl>
                                          <p:spTgt spid="4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4"/>
                                        </p:tgtEl>
                                        <p:attrNameLst>
                                          <p:attrName>style.visibility</p:attrName>
                                        </p:attrNameLst>
                                      </p:cBhvr>
                                      <p:to>
                                        <p:strVal val="visible"/>
                                      </p:to>
                                    </p:set>
                                    <p:animEffect transition="in" filter="fade">
                                      <p:cBhvr>
                                        <p:cTn id="16" dur="500"/>
                                        <p:tgtEl>
                                          <p:spTgt spid="4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50"/>
                                        </p:tgtEl>
                                        <p:attrNameLst>
                                          <p:attrName>style.visibility</p:attrName>
                                        </p:attrNameLst>
                                      </p:cBhvr>
                                      <p:to>
                                        <p:strVal val="visible"/>
                                      </p:to>
                                    </p:set>
                                    <p:animEffect transition="in" filter="fade">
                                      <p:cBhvr>
                                        <p:cTn id="21" dur="500"/>
                                        <p:tgtEl>
                                          <p:spTgt spid="50"/>
                                        </p:tgtEl>
                                      </p:cBhvr>
                                    </p:animEffect>
                                  </p:childTnLst>
                                </p:cTn>
                              </p:par>
                              <p:par>
                                <p:cTn id="22" presetID="10" presetClass="entr" presetSubtype="0" fill="hold" nodeType="withEffect">
                                  <p:stCondLst>
                                    <p:cond delay="0"/>
                                  </p:stCondLst>
                                  <p:childTnLst>
                                    <p:set>
                                      <p:cBhvr>
                                        <p:cTn id="23" dur="1" fill="hold">
                                          <p:stCondLst>
                                            <p:cond delay="0"/>
                                          </p:stCondLst>
                                        </p:cTn>
                                        <p:tgtEl>
                                          <p:spTgt spid="45"/>
                                        </p:tgtEl>
                                        <p:attrNameLst>
                                          <p:attrName>style.visibility</p:attrName>
                                        </p:attrNameLst>
                                      </p:cBhvr>
                                      <p:to>
                                        <p:strVal val="visible"/>
                                      </p:to>
                                    </p:set>
                                    <p:animEffect transition="in" filter="fade">
                                      <p:cBhvr>
                                        <p:cTn id="24" dur="500"/>
                                        <p:tgtEl>
                                          <p:spTgt spid="45"/>
                                        </p:tgtEl>
                                      </p:cBhvr>
                                    </p:animEffect>
                                  </p:childTnLst>
                                </p:cTn>
                              </p:par>
                              <p:par>
                                <p:cTn id="25" presetID="10" presetClass="entr" presetSubtype="0" fill="hold" nodeType="withEffect">
                                  <p:stCondLst>
                                    <p:cond delay="0"/>
                                  </p:stCondLst>
                                  <p:childTnLst>
                                    <p:set>
                                      <p:cBhvr>
                                        <p:cTn id="26" dur="1" fill="hold">
                                          <p:stCondLst>
                                            <p:cond delay="0"/>
                                          </p:stCondLst>
                                        </p:cTn>
                                        <p:tgtEl>
                                          <p:spTgt spid="46"/>
                                        </p:tgtEl>
                                        <p:attrNameLst>
                                          <p:attrName>style.visibility</p:attrName>
                                        </p:attrNameLst>
                                      </p:cBhvr>
                                      <p:to>
                                        <p:strVal val="visible"/>
                                      </p:to>
                                    </p:set>
                                    <p:animEffect transition="in" filter="fade">
                                      <p:cBhvr>
                                        <p:cTn id="27" dur="500"/>
                                        <p:tgtEl>
                                          <p:spTgt spid="46"/>
                                        </p:tgtEl>
                                      </p:cBhvr>
                                    </p:animEffect>
                                  </p:childTnLst>
                                </p:cTn>
                              </p:par>
                              <p:par>
                                <p:cTn id="28" presetID="10" presetClass="entr" presetSubtype="0" fill="hold" nodeType="withEffect">
                                  <p:stCondLst>
                                    <p:cond delay="0"/>
                                  </p:stCondLst>
                                  <p:childTnLst>
                                    <p:set>
                                      <p:cBhvr>
                                        <p:cTn id="29" dur="1" fill="hold">
                                          <p:stCondLst>
                                            <p:cond delay="0"/>
                                          </p:stCondLst>
                                        </p:cTn>
                                        <p:tgtEl>
                                          <p:spTgt spid="48"/>
                                        </p:tgtEl>
                                        <p:attrNameLst>
                                          <p:attrName>style.visibility</p:attrName>
                                        </p:attrNameLst>
                                      </p:cBhvr>
                                      <p:to>
                                        <p:strVal val="visible"/>
                                      </p:to>
                                    </p:set>
                                    <p:animEffect transition="in" filter="fade">
                                      <p:cBhvr>
                                        <p:cTn id="30"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2" grpId="0"/>
      <p:bldP spid="43" grpId="0" animBg="1"/>
      <p:bldP spid="44" grpId="0"/>
      <p:bldP spid="50" grpId="0"/>
    </p:bldLst>
  </p:timing>
</p:sld>
</file>

<file path=ppt/slides/slide14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Authenticator Apps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5132751" y="362762"/>
            <a:ext cx="699986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Time-based One-Time Password (TOTP)</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1918955"/>
            <a:ext cx="1325060" cy="1413909"/>
          </a:xfrm>
          <a:prstGeom prst="rect">
            <a:avLst/>
          </a:prstGeom>
        </p:spPr>
      </p:pic>
      <p:pic>
        <p:nvPicPr>
          <p:cNvPr id="4" name="Picture 2">
            <a:extLst>
              <a:ext uri="{FF2B5EF4-FFF2-40B4-BE49-F238E27FC236}">
                <a16:creationId xmlns:a16="http://schemas.microsoft.com/office/drawing/2014/main" id="{3D92B0DE-8465-3848-D26D-8974775C9F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86081"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72839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 name="Group 18">
            <a:extLst>
              <a:ext uri="{FF2B5EF4-FFF2-40B4-BE49-F238E27FC236}">
                <a16:creationId xmlns:a16="http://schemas.microsoft.com/office/drawing/2014/main" id="{5120CFB7-C3D1-6D08-F450-30D85C6E1B8B}"/>
              </a:ext>
            </a:extLst>
          </p:cNvPr>
          <p:cNvGrpSpPr/>
          <p:nvPr/>
        </p:nvGrpSpPr>
        <p:grpSpPr>
          <a:xfrm>
            <a:off x="8973975" y="2121112"/>
            <a:ext cx="3326374" cy="1016935"/>
            <a:chOff x="-712566" y="3216501"/>
            <a:chExt cx="3326374" cy="1016935"/>
          </a:xfrm>
        </p:grpSpPr>
        <p:pic>
          <p:nvPicPr>
            <p:cNvPr id="20" name="Picture 19">
              <a:extLst>
                <a:ext uri="{FF2B5EF4-FFF2-40B4-BE49-F238E27FC236}">
                  <a16:creationId xmlns:a16="http://schemas.microsoft.com/office/drawing/2014/main" id="{B5D8EFCC-8517-1104-91FC-AC949CF21E5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606161" y="3216501"/>
              <a:ext cx="1007647" cy="1016935"/>
            </a:xfrm>
            <a:prstGeom prst="rect">
              <a:avLst/>
            </a:prstGeom>
          </p:spPr>
        </p:pic>
        <p:sp>
          <p:nvSpPr>
            <p:cNvPr id="21" name="Rectangle: Rounded Corners 20">
              <a:extLst>
                <a:ext uri="{FF2B5EF4-FFF2-40B4-BE49-F238E27FC236}">
                  <a16:creationId xmlns:a16="http://schemas.microsoft.com/office/drawing/2014/main" id="{5AC5F699-FB38-4B76-AAAE-6C7BD0A272EA}"/>
                </a:ext>
              </a:extLst>
            </p:cNvPr>
            <p:cNvSpPr/>
            <p:nvPr/>
          </p:nvSpPr>
          <p:spPr>
            <a:xfrm>
              <a:off x="-712566" y="3216501"/>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20ABC88A-3B04-AEBB-4F0B-65BAE75E1F7B}"/>
                </a:ext>
              </a:extLst>
            </p:cNvPr>
            <p:cNvGrpSpPr/>
            <p:nvPr/>
          </p:nvGrpSpPr>
          <p:grpSpPr>
            <a:xfrm>
              <a:off x="-576426" y="3356578"/>
              <a:ext cx="528269" cy="683865"/>
              <a:chOff x="9592919" y="3281030"/>
              <a:chExt cx="2412301" cy="3122817"/>
            </a:xfrm>
          </p:grpSpPr>
          <p:sp>
            <p:nvSpPr>
              <p:cNvPr id="26" name="Freeform 158">
                <a:extLst>
                  <a:ext uri="{FF2B5EF4-FFF2-40B4-BE49-F238E27FC236}">
                    <a16:creationId xmlns:a16="http://schemas.microsoft.com/office/drawing/2014/main" id="{68937D12-B446-C2C8-7E1B-5507952EFAD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7" name="Group 26">
                <a:extLst>
                  <a:ext uri="{FF2B5EF4-FFF2-40B4-BE49-F238E27FC236}">
                    <a16:creationId xmlns:a16="http://schemas.microsoft.com/office/drawing/2014/main" id="{93D1ED9D-DCA2-0957-9677-EC0061A93E88}"/>
                  </a:ext>
                </a:extLst>
              </p:cNvPr>
              <p:cNvGrpSpPr/>
              <p:nvPr/>
            </p:nvGrpSpPr>
            <p:grpSpPr>
              <a:xfrm>
                <a:off x="10528695" y="4589748"/>
                <a:ext cx="560994" cy="1088627"/>
                <a:chOff x="6048941" y="4798352"/>
                <a:chExt cx="549031" cy="1349261"/>
              </a:xfrm>
            </p:grpSpPr>
            <p:grpSp>
              <p:nvGrpSpPr>
                <p:cNvPr id="30" name="Group 29">
                  <a:extLst>
                    <a:ext uri="{FF2B5EF4-FFF2-40B4-BE49-F238E27FC236}">
                      <a16:creationId xmlns:a16="http://schemas.microsoft.com/office/drawing/2014/main" id="{BD38EF81-9FEE-E32D-7E03-7368D073D68B}"/>
                    </a:ext>
                  </a:extLst>
                </p:cNvPr>
                <p:cNvGrpSpPr/>
                <p:nvPr/>
              </p:nvGrpSpPr>
              <p:grpSpPr>
                <a:xfrm>
                  <a:off x="6048941" y="4798352"/>
                  <a:ext cx="542456" cy="1088197"/>
                  <a:chOff x="6048941" y="4798352"/>
                  <a:chExt cx="542456" cy="1088197"/>
                </a:xfrm>
              </p:grpSpPr>
              <p:sp>
                <p:nvSpPr>
                  <p:cNvPr id="32" name="Freeform 159">
                    <a:extLst>
                      <a:ext uri="{FF2B5EF4-FFF2-40B4-BE49-F238E27FC236}">
                        <a16:creationId xmlns:a16="http://schemas.microsoft.com/office/drawing/2014/main" id="{A5498529-B892-91BB-0C11-DB6623E53EC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60">
                    <a:extLst>
                      <a:ext uri="{FF2B5EF4-FFF2-40B4-BE49-F238E27FC236}">
                        <a16:creationId xmlns:a16="http://schemas.microsoft.com/office/drawing/2014/main" id="{CEE8A0AC-743A-8434-A6C4-22B829A30B74}"/>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1" name="Freeform 165">
                  <a:extLst>
                    <a:ext uri="{FF2B5EF4-FFF2-40B4-BE49-F238E27FC236}">
                      <a16:creationId xmlns:a16="http://schemas.microsoft.com/office/drawing/2014/main" id="{ACE8098E-2B18-96C1-3811-8F8472F547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8" name="Freeform 161">
                <a:extLst>
                  <a:ext uri="{FF2B5EF4-FFF2-40B4-BE49-F238E27FC236}">
                    <a16:creationId xmlns:a16="http://schemas.microsoft.com/office/drawing/2014/main" id="{B007CFA3-A386-6A6C-61B6-F306BD2A13D1}"/>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Freeform 11">
                <a:extLst>
                  <a:ext uri="{FF2B5EF4-FFF2-40B4-BE49-F238E27FC236}">
                    <a16:creationId xmlns:a16="http://schemas.microsoft.com/office/drawing/2014/main" id="{B55551B2-97EF-13BD-CDF5-1051ADC842C6}"/>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DE03CAEF-F8CA-1500-FF5F-9F4FAE8D9F8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5" name="TextBox 24">
              <a:extLst>
                <a:ext uri="{FF2B5EF4-FFF2-40B4-BE49-F238E27FC236}">
                  <a16:creationId xmlns:a16="http://schemas.microsoft.com/office/drawing/2014/main" id="{62F8E22E-FBA2-8D75-3D58-95F8C5CCD6E1}"/>
                </a:ext>
              </a:extLst>
            </p:cNvPr>
            <p:cNvSpPr txBox="1"/>
            <p:nvPr/>
          </p:nvSpPr>
          <p:spPr>
            <a:xfrm>
              <a:off x="-4450" y="3674224"/>
              <a:ext cx="1415772" cy="400110"/>
            </a:xfrm>
            <a:prstGeom prst="rect">
              <a:avLst/>
            </a:prstGeom>
            <a:noFill/>
          </p:spPr>
          <p:txBody>
            <a:bodyPr wrap="none" rtlCol="0">
              <a:spAutoFit/>
            </a:bodyPr>
            <a:lstStyle/>
            <a:p>
              <a:r>
                <a:rPr lang="en-US" sz="2000" b="1" dirty="0">
                  <a:solidFill>
                    <a:srgbClr val="F237E0"/>
                  </a:solidFill>
                  <a:latin typeface="Courier New" panose="02070309020205020404" pitchFamily="49" charset="0"/>
                  <a:cs typeface="Courier New" panose="02070309020205020404" pitchFamily="49" charset="0"/>
                </a:rPr>
                <a:t>5hA*da1…</a:t>
              </a:r>
            </a:p>
          </p:txBody>
        </p:sp>
      </p:grpSp>
      <p:pic>
        <p:nvPicPr>
          <p:cNvPr id="36" name="Picture 35">
            <a:extLst>
              <a:ext uri="{FF2B5EF4-FFF2-40B4-BE49-F238E27FC236}">
                <a16:creationId xmlns:a16="http://schemas.microsoft.com/office/drawing/2014/main" id="{750AFC28-5052-4628-6E8D-7D7A4467AD67}"/>
              </a:ext>
            </a:extLst>
          </p:cNvPr>
          <p:cNvPicPr>
            <a:picLocks noChangeAspect="1"/>
          </p:cNvPicPr>
          <p:nvPr/>
        </p:nvPicPr>
        <p:blipFill>
          <a:blip r:embed="rId6"/>
          <a:stretch>
            <a:fillRect/>
          </a:stretch>
        </p:blipFill>
        <p:spPr>
          <a:xfrm>
            <a:off x="4925617" y="6905291"/>
            <a:ext cx="2292214" cy="2252141"/>
          </a:xfrm>
          <a:prstGeom prst="rect">
            <a:avLst/>
          </a:prstGeom>
        </p:spPr>
      </p:pic>
      <p:sp>
        <p:nvSpPr>
          <p:cNvPr id="17" name="!!Req6BG">
            <a:extLst>
              <a:ext uri="{FF2B5EF4-FFF2-40B4-BE49-F238E27FC236}">
                <a16:creationId xmlns:a16="http://schemas.microsoft.com/office/drawing/2014/main" id="{CAA55FCA-1497-0DF2-3DDD-C91D9045F8C2}"/>
              </a:ext>
            </a:extLst>
          </p:cNvPr>
          <p:cNvSpPr/>
          <p:nvPr/>
        </p:nvSpPr>
        <p:spPr>
          <a:xfrm>
            <a:off x="2930540" y="9279540"/>
            <a:ext cx="6368315" cy="106529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4" name="!!Req6Text">
            <a:extLst>
              <a:ext uri="{FF2B5EF4-FFF2-40B4-BE49-F238E27FC236}">
                <a16:creationId xmlns:a16="http://schemas.microsoft.com/office/drawing/2014/main" id="{E5C78D29-FC27-7E58-E919-FFC20780E065}"/>
              </a:ext>
            </a:extLst>
          </p:cNvPr>
          <p:cNvSpPr txBox="1"/>
          <p:nvPr/>
        </p:nvSpPr>
        <p:spPr>
          <a:xfrm>
            <a:off x="2977492" y="9268336"/>
            <a:ext cx="6216168" cy="1015663"/>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otpauth://</a:t>
            </a:r>
            <a:r>
              <a:rPr lang="en-US" sz="2000" dirty="0">
                <a:latin typeface="Courier New" panose="02070309020205020404" pitchFamily="49" charset="0"/>
                <a:cs typeface="Courier New" panose="02070309020205020404" pitchFamily="49" charset="0"/>
              </a:rPr>
              <a:t>totp/</a:t>
            </a:r>
            <a:r>
              <a:rPr lang="en-US" sz="2000" dirty="0">
                <a:solidFill>
                  <a:srgbClr val="00B0F0"/>
                </a:solidFill>
                <a:latin typeface="Courier New" panose="02070309020205020404" pitchFamily="49" charset="0"/>
                <a:cs typeface="Courier New" panose="02070309020205020404" pitchFamily="49" charset="0"/>
              </a:rPr>
              <a:t>&lt;issuer&gt;</a:t>
            </a:r>
            <a:r>
              <a:rPr lang="en-US" sz="2000" dirty="0">
                <a:latin typeface="Courier New" panose="02070309020205020404" pitchFamily="49" charset="0"/>
                <a:cs typeface="Courier New" panose="02070309020205020404" pitchFamily="49" charset="0"/>
              </a:rPr>
              <a:t>:</a:t>
            </a:r>
            <a:r>
              <a:rPr lang="en-US" sz="2000" dirty="0">
                <a:solidFill>
                  <a:srgbClr val="00B050"/>
                </a:solidFill>
                <a:latin typeface="Courier New" panose="02070309020205020404" pitchFamily="49" charset="0"/>
                <a:cs typeface="Courier New" panose="02070309020205020404" pitchFamily="49" charset="0"/>
              </a:rPr>
              <a:t>&lt;email&gt;</a:t>
            </a:r>
            <a:br>
              <a:rPr lang="en-US" sz="2000" dirty="0">
                <a:solidFill>
                  <a:srgbClr val="00B050"/>
                </a:solidFill>
                <a:latin typeface="Courier New" panose="02070309020205020404" pitchFamily="49" charset="0"/>
                <a:cs typeface="Courier New" panose="02070309020205020404" pitchFamily="49" charset="0"/>
              </a:rPr>
            </a:br>
            <a:r>
              <a:rPr lang="en-US" sz="2000" dirty="0">
                <a:solidFill>
                  <a:srgbClr val="00B05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?secret=</a:t>
            </a:r>
            <a:r>
              <a:rPr lang="en-US" sz="2000" b="1" dirty="0">
                <a:solidFill>
                  <a:srgbClr val="F237E0"/>
                </a:solidFill>
                <a:latin typeface="Courier New" panose="02070309020205020404" pitchFamily="49" charset="0"/>
                <a:cs typeface="Courier New" panose="02070309020205020404" pitchFamily="49" charset="0"/>
              </a:rPr>
              <a:t>&lt;secret&gt;</a:t>
            </a:r>
            <a:r>
              <a:rPr lang="en-US" sz="2000" dirty="0">
                <a:latin typeface="Courier New" panose="02070309020205020404" pitchFamily="49" charset="0"/>
                <a:cs typeface="Courier New" panose="02070309020205020404" pitchFamily="49" charset="0"/>
              </a:rPr>
              <a:t>&amp;issuer=</a:t>
            </a:r>
            <a:r>
              <a:rPr lang="en-US" sz="2000" dirty="0">
                <a:solidFill>
                  <a:srgbClr val="00B0F0"/>
                </a:solidFill>
                <a:latin typeface="Courier New" panose="02070309020205020404" pitchFamily="49" charset="0"/>
                <a:cs typeface="Courier New" panose="02070309020205020404" pitchFamily="49" charset="0"/>
              </a:rPr>
              <a:t>&lt;issuer&gt;</a:t>
            </a:r>
            <a:br>
              <a:rPr lang="en-US" sz="2000" dirty="0">
                <a:solidFill>
                  <a:srgbClr val="00B0F0"/>
                </a:solidFill>
                <a:latin typeface="Courier New" panose="02070309020205020404" pitchFamily="49" charset="0"/>
                <a:cs typeface="Courier New" panose="02070309020205020404" pitchFamily="49" charset="0"/>
              </a:rPr>
            </a:br>
            <a:r>
              <a:rPr lang="en-US" sz="2000" dirty="0">
                <a:solidFill>
                  <a:srgbClr val="00B0F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&amp;digits=6</a:t>
            </a:r>
          </a:p>
        </p:txBody>
      </p:sp>
      <p:pic>
        <p:nvPicPr>
          <p:cNvPr id="35" name="Picture 2" descr="TOTP: (way) more secure than SMS, but more annoying than Push">
            <a:extLst>
              <a:ext uri="{FF2B5EF4-FFF2-40B4-BE49-F238E27FC236}">
                <a16:creationId xmlns:a16="http://schemas.microsoft.com/office/drawing/2014/main" id="{2D8271F5-D99A-38DA-CB98-254109447DE0}"/>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27822" y="1353880"/>
            <a:ext cx="1133090" cy="2013104"/>
          </a:xfrm>
          <a:prstGeom prst="rect">
            <a:avLst/>
          </a:prstGeom>
          <a:noFill/>
          <a:extLst>
            <a:ext uri="{909E8E84-426E-40DD-AFC4-6F175D3DCCD1}">
              <a14:hiddenFill xmlns:a14="http://schemas.microsoft.com/office/drawing/2010/main">
                <a:solidFill>
                  <a:srgbClr val="FFFFFF"/>
                </a:solidFill>
              </a14:hiddenFill>
            </a:ext>
          </a:extLst>
        </p:spPr>
      </p:pic>
      <p:sp>
        <p:nvSpPr>
          <p:cNvPr id="41" name="!!TOTPBG">
            <a:extLst>
              <a:ext uri="{FF2B5EF4-FFF2-40B4-BE49-F238E27FC236}">
                <a16:creationId xmlns:a16="http://schemas.microsoft.com/office/drawing/2014/main" id="{A4F0DE7F-4F63-A4BC-67EE-23025104D39C}"/>
              </a:ext>
            </a:extLst>
          </p:cNvPr>
          <p:cNvSpPr/>
          <p:nvPr/>
        </p:nvSpPr>
        <p:spPr>
          <a:xfrm>
            <a:off x="130672" y="3836722"/>
            <a:ext cx="5432064" cy="400110"/>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42" name="!!TOTPText">
            <a:extLst>
              <a:ext uri="{FF2B5EF4-FFF2-40B4-BE49-F238E27FC236}">
                <a16:creationId xmlns:a16="http://schemas.microsoft.com/office/drawing/2014/main" id="{506461C3-3025-110A-E018-381801B3665F}"/>
              </a:ext>
            </a:extLst>
          </p:cNvPr>
          <p:cNvSpPr txBox="1"/>
          <p:nvPr/>
        </p:nvSpPr>
        <p:spPr>
          <a:xfrm>
            <a:off x="177623" y="3825518"/>
            <a:ext cx="6216168"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TOTP("</a:t>
            </a:r>
            <a:r>
              <a:rPr lang="en-US" sz="2000" b="1" dirty="0">
                <a:solidFill>
                  <a:srgbClr val="F237E0"/>
                </a:solidFill>
                <a:latin typeface="Courier New" panose="02070309020205020404" pitchFamily="49" charset="0"/>
                <a:cs typeface="Courier New" panose="02070309020205020404" pitchFamily="49" charset="0"/>
              </a:rPr>
              <a:t>5hA*da1…</a:t>
            </a:r>
            <a:r>
              <a:rPr lang="en-US" sz="2000" b="1" dirty="0">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&lt;time&gt;</a:t>
            </a:r>
            <a:r>
              <a:rPr lang="en-US" sz="2000" b="1" dirty="0">
                <a:latin typeface="Courier New" panose="02070309020205020404" pitchFamily="49" charset="0"/>
                <a:cs typeface="Courier New" panose="02070309020205020404" pitchFamily="49" charset="0"/>
              </a:rPr>
              <a:t>) = </a:t>
            </a:r>
            <a:r>
              <a:rPr lang="en-US" sz="2000" b="1" dirty="0">
                <a:solidFill>
                  <a:srgbClr val="00B0F0"/>
                </a:solidFill>
                <a:latin typeface="Courier New" panose="02070309020205020404" pitchFamily="49" charset="0"/>
                <a:cs typeface="Courier New" panose="02070309020205020404" pitchFamily="49" charset="0"/>
              </a:rPr>
              <a:t>742 378</a:t>
            </a:r>
            <a:endParaRPr lang="en-US" sz="2000" dirty="0">
              <a:solidFill>
                <a:srgbClr val="00B0F0"/>
              </a:solidFill>
              <a:latin typeface="Courier New" panose="02070309020205020404" pitchFamily="49" charset="0"/>
              <a:cs typeface="Courier New" panose="02070309020205020404" pitchFamily="49" charset="0"/>
            </a:endParaRPr>
          </a:p>
        </p:txBody>
      </p:sp>
      <p:sp>
        <p:nvSpPr>
          <p:cNvPr id="43" name="!!TOTPBG2">
            <a:extLst>
              <a:ext uri="{FF2B5EF4-FFF2-40B4-BE49-F238E27FC236}">
                <a16:creationId xmlns:a16="http://schemas.microsoft.com/office/drawing/2014/main" id="{72B83220-B83C-A60E-80B3-CCF98F34D6FB}"/>
              </a:ext>
            </a:extLst>
          </p:cNvPr>
          <p:cNvSpPr/>
          <p:nvPr/>
        </p:nvSpPr>
        <p:spPr>
          <a:xfrm>
            <a:off x="6629266" y="3835338"/>
            <a:ext cx="5432064" cy="400110"/>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44" name="!!TOTPText2">
            <a:extLst>
              <a:ext uri="{FF2B5EF4-FFF2-40B4-BE49-F238E27FC236}">
                <a16:creationId xmlns:a16="http://schemas.microsoft.com/office/drawing/2014/main" id="{30F39919-C76D-2905-5942-36698E39F92E}"/>
              </a:ext>
            </a:extLst>
          </p:cNvPr>
          <p:cNvSpPr txBox="1"/>
          <p:nvPr/>
        </p:nvSpPr>
        <p:spPr>
          <a:xfrm>
            <a:off x="6676217" y="3824134"/>
            <a:ext cx="6216168"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TOTP("</a:t>
            </a:r>
            <a:r>
              <a:rPr lang="en-US" sz="2000" b="1" dirty="0">
                <a:solidFill>
                  <a:srgbClr val="F237E0"/>
                </a:solidFill>
                <a:latin typeface="Courier New" panose="02070309020205020404" pitchFamily="49" charset="0"/>
                <a:cs typeface="Courier New" panose="02070309020205020404" pitchFamily="49" charset="0"/>
              </a:rPr>
              <a:t>5hA*da1…</a:t>
            </a:r>
            <a:r>
              <a:rPr lang="en-US" sz="2000" b="1" dirty="0">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&lt;time&gt;</a:t>
            </a:r>
            <a:r>
              <a:rPr lang="en-US" sz="2000" b="1" dirty="0">
                <a:latin typeface="Courier New" panose="02070309020205020404" pitchFamily="49" charset="0"/>
                <a:cs typeface="Courier New" panose="02070309020205020404" pitchFamily="49" charset="0"/>
              </a:rPr>
              <a:t>) = </a:t>
            </a:r>
            <a:r>
              <a:rPr lang="en-US" sz="2000" b="1" dirty="0">
                <a:solidFill>
                  <a:srgbClr val="00B0F0"/>
                </a:solidFill>
                <a:latin typeface="Courier New" panose="02070309020205020404" pitchFamily="49" charset="0"/>
                <a:cs typeface="Courier New" panose="02070309020205020404" pitchFamily="49" charset="0"/>
              </a:rPr>
              <a:t>742 378</a:t>
            </a:r>
            <a:endParaRPr lang="en-US" sz="2000" dirty="0">
              <a:solidFill>
                <a:srgbClr val="00B0F0"/>
              </a:solidFill>
              <a:latin typeface="Courier New" panose="02070309020205020404" pitchFamily="49" charset="0"/>
              <a:cs typeface="Courier New" panose="02070309020205020404" pitchFamily="49" charset="0"/>
            </a:endParaRPr>
          </a:p>
        </p:txBody>
      </p:sp>
      <p:cxnSp>
        <p:nvCxnSpPr>
          <p:cNvPr id="45" name="!!Arrow 2">
            <a:extLst>
              <a:ext uri="{FF2B5EF4-FFF2-40B4-BE49-F238E27FC236}">
                <a16:creationId xmlns:a16="http://schemas.microsoft.com/office/drawing/2014/main" id="{B16A1597-7BA8-A681-4FE9-312B3562A1F1}"/>
              </a:ext>
            </a:extLst>
          </p:cNvPr>
          <p:cNvCxnSpPr>
            <a:cxnSpLocks/>
          </p:cNvCxnSpPr>
          <p:nvPr/>
        </p:nvCxnSpPr>
        <p:spPr>
          <a:xfrm>
            <a:off x="9829576" y="4374981"/>
            <a:ext cx="0" cy="1400115"/>
          </a:xfrm>
          <a:prstGeom prst="straightConnector1">
            <a:avLst/>
          </a:prstGeom>
          <a:ln w="25400">
            <a:solidFill>
              <a:srgbClr val="FD7D00"/>
            </a:solidFill>
            <a:prstDash val="sysDash"/>
            <a:headEnd type="triangle" w="lg" len="lg"/>
            <a:tailEnd type="none" w="lg" len="lg"/>
          </a:ln>
        </p:spPr>
        <p:style>
          <a:lnRef idx="1">
            <a:schemeClr val="accent1"/>
          </a:lnRef>
          <a:fillRef idx="0">
            <a:schemeClr val="accent1"/>
          </a:fillRef>
          <a:effectRef idx="0">
            <a:schemeClr val="accent1"/>
          </a:effectRef>
          <a:fontRef idx="minor">
            <a:schemeClr val="tx1"/>
          </a:fontRef>
        </p:style>
      </p:cxnSp>
      <p:cxnSp>
        <p:nvCxnSpPr>
          <p:cNvPr id="46" name="!!Arrow 3">
            <a:extLst>
              <a:ext uri="{FF2B5EF4-FFF2-40B4-BE49-F238E27FC236}">
                <a16:creationId xmlns:a16="http://schemas.microsoft.com/office/drawing/2014/main" id="{0FC06BE5-3594-CD6C-F2D5-2B47C6A5B46A}"/>
              </a:ext>
            </a:extLst>
          </p:cNvPr>
          <p:cNvCxnSpPr>
            <a:cxnSpLocks/>
          </p:cNvCxnSpPr>
          <p:nvPr/>
        </p:nvCxnSpPr>
        <p:spPr>
          <a:xfrm flipH="1">
            <a:off x="3334942" y="5775096"/>
            <a:ext cx="6494634" cy="0"/>
          </a:xfrm>
          <a:prstGeom prst="straightConnector1">
            <a:avLst/>
          </a:prstGeom>
          <a:ln w="25400">
            <a:solidFill>
              <a:srgbClr val="FD7D00"/>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48" name="!!Arrow 2">
            <a:extLst>
              <a:ext uri="{FF2B5EF4-FFF2-40B4-BE49-F238E27FC236}">
                <a16:creationId xmlns:a16="http://schemas.microsoft.com/office/drawing/2014/main" id="{AEE19C39-849E-4D8D-C966-9CFCC6F07845}"/>
              </a:ext>
            </a:extLst>
          </p:cNvPr>
          <p:cNvCxnSpPr>
            <a:cxnSpLocks/>
          </p:cNvCxnSpPr>
          <p:nvPr/>
        </p:nvCxnSpPr>
        <p:spPr>
          <a:xfrm>
            <a:off x="3343250" y="4374981"/>
            <a:ext cx="0" cy="1400115"/>
          </a:xfrm>
          <a:prstGeom prst="straightConnector1">
            <a:avLst/>
          </a:prstGeom>
          <a:ln w="25400">
            <a:solidFill>
              <a:srgbClr val="FD7D00"/>
            </a:solidFill>
            <a:prstDash val="sysDash"/>
            <a:headEnd type="triangle" w="lg" len="lg"/>
            <a:tailEnd type="non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279A2093-FEF7-D833-A651-F9E3D5D59F61}"/>
              </a:ext>
            </a:extLst>
          </p:cNvPr>
          <p:cNvSpPr txBox="1"/>
          <p:nvPr/>
        </p:nvSpPr>
        <p:spPr>
          <a:xfrm>
            <a:off x="3966628" y="5186033"/>
            <a:ext cx="5073461"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Code resets every ~30 seconds</a:t>
            </a:r>
          </a:p>
        </p:txBody>
      </p:sp>
      <p:sp>
        <p:nvSpPr>
          <p:cNvPr id="16" name="TextBox 15">
            <a:extLst>
              <a:ext uri="{FF2B5EF4-FFF2-40B4-BE49-F238E27FC236}">
                <a16:creationId xmlns:a16="http://schemas.microsoft.com/office/drawing/2014/main" id="{0405BA4B-C7B4-1804-12E9-D7376E88B092}"/>
              </a:ext>
            </a:extLst>
          </p:cNvPr>
          <p:cNvSpPr txBox="1"/>
          <p:nvPr/>
        </p:nvSpPr>
        <p:spPr>
          <a:xfrm>
            <a:off x="12268991" y="-25356"/>
            <a:ext cx="4611088" cy="523220"/>
          </a:xfrm>
          <a:prstGeom prst="rect">
            <a:avLst/>
          </a:prstGeom>
          <a:noFill/>
        </p:spPr>
        <p:txBody>
          <a:bodyPr wrap="square" rtlCol="0">
            <a:spAutoFit/>
          </a:bodyPr>
          <a:lstStyle/>
          <a:p>
            <a:pPr algn="r"/>
            <a:r>
              <a:rPr lang="en-US" sz="2800" b="1" dirty="0">
                <a:solidFill>
                  <a:schemeClr val="bg1"/>
                </a:solidFill>
                <a:latin typeface="Corbel" panose="020B0503020204020204" pitchFamily="34" charset="0"/>
              </a:rPr>
              <a:t>Bit.ly/</a:t>
            </a:r>
            <a:r>
              <a:rPr lang="en-US" sz="2800" b="1" dirty="0" err="1">
                <a:solidFill>
                  <a:schemeClr val="bg1"/>
                </a:solidFill>
                <a:latin typeface="Corbel" panose="020B0503020204020204" pitchFamily="34" charset="0"/>
              </a:rPr>
              <a:t>MomentumAuth</a:t>
            </a:r>
            <a:endParaRPr lang="en-US" sz="2000" b="1" dirty="0">
              <a:solidFill>
                <a:schemeClr val="bg1"/>
              </a:solidFill>
              <a:latin typeface="Corbel" panose="020B0503020204020204" pitchFamily="34" charset="0"/>
            </a:endParaRPr>
          </a:p>
        </p:txBody>
      </p:sp>
      <p:pic>
        <p:nvPicPr>
          <p:cNvPr id="18" name="Picture 17">
            <a:extLst>
              <a:ext uri="{FF2B5EF4-FFF2-40B4-BE49-F238E27FC236}">
                <a16:creationId xmlns:a16="http://schemas.microsoft.com/office/drawing/2014/main" id="{7FBF9619-7589-37D6-3057-BAB018A272ED}"/>
              </a:ext>
            </a:extLst>
          </p:cNvPr>
          <p:cNvPicPr>
            <a:picLocks noChangeAspect="1"/>
          </p:cNvPicPr>
          <p:nvPr/>
        </p:nvPicPr>
        <p:blipFill>
          <a:blip r:embed="rId8"/>
          <a:stretch>
            <a:fillRect/>
          </a:stretch>
        </p:blipFill>
        <p:spPr>
          <a:xfrm>
            <a:off x="12182475" y="419875"/>
            <a:ext cx="2171700" cy="2154044"/>
          </a:xfrm>
          <a:prstGeom prst="rect">
            <a:avLst/>
          </a:prstGeom>
        </p:spPr>
      </p:pic>
    </p:spTree>
    <p:extLst>
      <p:ext uri="{BB962C8B-B14F-4D97-AF65-F5344CB8AC3E}">
        <p14:creationId xmlns:p14="http://schemas.microsoft.com/office/powerpoint/2010/main" val="2528515713"/>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500"/>
                                        <p:tgtEl>
                                          <p:spTgt spid="4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2"/>
                                        </p:tgtEl>
                                        <p:attrNameLst>
                                          <p:attrName>style.visibility</p:attrName>
                                        </p:attrNameLst>
                                      </p:cBhvr>
                                      <p:to>
                                        <p:strVal val="visible"/>
                                      </p:to>
                                    </p:set>
                                    <p:animEffect transition="in" filter="fade">
                                      <p:cBhvr>
                                        <p:cTn id="10" dur="500"/>
                                        <p:tgtEl>
                                          <p:spTgt spid="4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3"/>
                                        </p:tgtEl>
                                        <p:attrNameLst>
                                          <p:attrName>style.visibility</p:attrName>
                                        </p:attrNameLst>
                                      </p:cBhvr>
                                      <p:to>
                                        <p:strVal val="visible"/>
                                      </p:to>
                                    </p:set>
                                    <p:animEffect transition="in" filter="fade">
                                      <p:cBhvr>
                                        <p:cTn id="13" dur="500"/>
                                        <p:tgtEl>
                                          <p:spTgt spid="4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4"/>
                                        </p:tgtEl>
                                        <p:attrNameLst>
                                          <p:attrName>style.visibility</p:attrName>
                                        </p:attrNameLst>
                                      </p:cBhvr>
                                      <p:to>
                                        <p:strVal val="visible"/>
                                      </p:to>
                                    </p:set>
                                    <p:animEffect transition="in" filter="fade">
                                      <p:cBhvr>
                                        <p:cTn id="16" dur="500"/>
                                        <p:tgtEl>
                                          <p:spTgt spid="4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50"/>
                                        </p:tgtEl>
                                        <p:attrNameLst>
                                          <p:attrName>style.visibility</p:attrName>
                                        </p:attrNameLst>
                                      </p:cBhvr>
                                      <p:to>
                                        <p:strVal val="visible"/>
                                      </p:to>
                                    </p:set>
                                    <p:animEffect transition="in" filter="fade">
                                      <p:cBhvr>
                                        <p:cTn id="21" dur="500"/>
                                        <p:tgtEl>
                                          <p:spTgt spid="50"/>
                                        </p:tgtEl>
                                      </p:cBhvr>
                                    </p:animEffect>
                                  </p:childTnLst>
                                </p:cTn>
                              </p:par>
                              <p:par>
                                <p:cTn id="22" presetID="10" presetClass="entr" presetSubtype="0" fill="hold" nodeType="withEffect">
                                  <p:stCondLst>
                                    <p:cond delay="0"/>
                                  </p:stCondLst>
                                  <p:childTnLst>
                                    <p:set>
                                      <p:cBhvr>
                                        <p:cTn id="23" dur="1" fill="hold">
                                          <p:stCondLst>
                                            <p:cond delay="0"/>
                                          </p:stCondLst>
                                        </p:cTn>
                                        <p:tgtEl>
                                          <p:spTgt spid="45"/>
                                        </p:tgtEl>
                                        <p:attrNameLst>
                                          <p:attrName>style.visibility</p:attrName>
                                        </p:attrNameLst>
                                      </p:cBhvr>
                                      <p:to>
                                        <p:strVal val="visible"/>
                                      </p:to>
                                    </p:set>
                                    <p:animEffect transition="in" filter="fade">
                                      <p:cBhvr>
                                        <p:cTn id="24" dur="500"/>
                                        <p:tgtEl>
                                          <p:spTgt spid="45"/>
                                        </p:tgtEl>
                                      </p:cBhvr>
                                    </p:animEffect>
                                  </p:childTnLst>
                                </p:cTn>
                              </p:par>
                              <p:par>
                                <p:cTn id="25" presetID="10" presetClass="entr" presetSubtype="0" fill="hold" nodeType="withEffect">
                                  <p:stCondLst>
                                    <p:cond delay="0"/>
                                  </p:stCondLst>
                                  <p:childTnLst>
                                    <p:set>
                                      <p:cBhvr>
                                        <p:cTn id="26" dur="1" fill="hold">
                                          <p:stCondLst>
                                            <p:cond delay="0"/>
                                          </p:stCondLst>
                                        </p:cTn>
                                        <p:tgtEl>
                                          <p:spTgt spid="46"/>
                                        </p:tgtEl>
                                        <p:attrNameLst>
                                          <p:attrName>style.visibility</p:attrName>
                                        </p:attrNameLst>
                                      </p:cBhvr>
                                      <p:to>
                                        <p:strVal val="visible"/>
                                      </p:to>
                                    </p:set>
                                    <p:animEffect transition="in" filter="fade">
                                      <p:cBhvr>
                                        <p:cTn id="27" dur="500"/>
                                        <p:tgtEl>
                                          <p:spTgt spid="46"/>
                                        </p:tgtEl>
                                      </p:cBhvr>
                                    </p:animEffect>
                                  </p:childTnLst>
                                </p:cTn>
                              </p:par>
                              <p:par>
                                <p:cTn id="28" presetID="10" presetClass="entr" presetSubtype="0" fill="hold" nodeType="withEffect">
                                  <p:stCondLst>
                                    <p:cond delay="0"/>
                                  </p:stCondLst>
                                  <p:childTnLst>
                                    <p:set>
                                      <p:cBhvr>
                                        <p:cTn id="29" dur="1" fill="hold">
                                          <p:stCondLst>
                                            <p:cond delay="0"/>
                                          </p:stCondLst>
                                        </p:cTn>
                                        <p:tgtEl>
                                          <p:spTgt spid="48"/>
                                        </p:tgtEl>
                                        <p:attrNameLst>
                                          <p:attrName>style.visibility</p:attrName>
                                        </p:attrNameLst>
                                      </p:cBhvr>
                                      <p:to>
                                        <p:strVal val="visible"/>
                                      </p:to>
                                    </p:set>
                                    <p:animEffect transition="in" filter="fade">
                                      <p:cBhvr>
                                        <p:cTn id="30"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2" grpId="0"/>
      <p:bldP spid="43" grpId="0" animBg="1"/>
      <p:bldP spid="44" grpId="0"/>
      <p:bldP spid="50" grpId="0"/>
    </p:bldLst>
  </p:timing>
</p:sld>
</file>

<file path=ppt/slides/slide14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519827"/>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1090515"/>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5132751" y="-1163772"/>
            <a:ext cx="699986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Time-based One-Time Password (TOTP)</a:t>
            </a:r>
          </a:p>
        </p:txBody>
      </p:sp>
      <p:sp>
        <p:nvSpPr>
          <p:cNvPr id="16" name="Right Bracket 15">
            <a:extLst>
              <a:ext uri="{FF2B5EF4-FFF2-40B4-BE49-F238E27FC236}">
                <a16:creationId xmlns:a16="http://schemas.microsoft.com/office/drawing/2014/main" id="{37335CE8-6594-B58F-EC88-F4B0A8DBD2B4}"/>
              </a:ext>
            </a:extLst>
          </p:cNvPr>
          <p:cNvSpPr/>
          <p:nvPr/>
        </p:nvSpPr>
        <p:spPr>
          <a:xfrm>
            <a:off x="6296025" y="595869"/>
            <a:ext cx="873678" cy="2208529"/>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TextBox 17">
            <a:extLst>
              <a:ext uri="{FF2B5EF4-FFF2-40B4-BE49-F238E27FC236}">
                <a16:creationId xmlns:a16="http://schemas.microsoft.com/office/drawing/2014/main" id="{6F2C65EA-F255-7888-9D21-69CF2AA62CD4}"/>
              </a:ext>
            </a:extLst>
          </p:cNvPr>
          <p:cNvSpPr txBox="1"/>
          <p:nvPr/>
        </p:nvSpPr>
        <p:spPr>
          <a:xfrm>
            <a:off x="6799310" y="951667"/>
            <a:ext cx="3863975" cy="1200329"/>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Based on</a:t>
            </a:r>
            <a:br>
              <a:rPr lang="en-US" sz="2400" dirty="0">
                <a:solidFill>
                  <a:srgbClr val="D37011"/>
                </a:solidFill>
                <a:latin typeface="Corbel" panose="020B0503020204020204" pitchFamily="34" charset="0"/>
              </a:rPr>
            </a:br>
            <a:r>
              <a:rPr lang="en-US" sz="2400" b="1" dirty="0">
                <a:solidFill>
                  <a:srgbClr val="D37011"/>
                </a:solidFill>
                <a:latin typeface="Corbel" panose="020B0503020204020204" pitchFamily="34" charset="0"/>
              </a:rPr>
              <a:t>user-owned</a:t>
            </a:r>
            <a:br>
              <a:rPr lang="en-US" sz="2400" b="1" dirty="0">
                <a:solidFill>
                  <a:srgbClr val="D37011"/>
                </a:solidFill>
                <a:latin typeface="Corbel" panose="020B0503020204020204" pitchFamily="34" charset="0"/>
              </a:rPr>
            </a:br>
            <a:r>
              <a:rPr lang="en-US" sz="2400" dirty="0">
                <a:solidFill>
                  <a:srgbClr val="D37011"/>
                </a:solidFill>
                <a:latin typeface="Corbel" panose="020B0503020204020204" pitchFamily="34" charset="0"/>
              </a:rPr>
              <a:t>credentials</a:t>
            </a:r>
          </a:p>
        </p:txBody>
      </p:sp>
      <p:sp>
        <p:nvSpPr>
          <p:cNvPr id="37" name="Right Bracket 36">
            <a:extLst>
              <a:ext uri="{FF2B5EF4-FFF2-40B4-BE49-F238E27FC236}">
                <a16:creationId xmlns:a16="http://schemas.microsoft.com/office/drawing/2014/main" id="{0F9E3C0A-D3F8-F330-1F19-3BFDF78943B4}"/>
              </a:ext>
            </a:extLst>
          </p:cNvPr>
          <p:cNvSpPr/>
          <p:nvPr/>
        </p:nvSpPr>
        <p:spPr>
          <a:xfrm>
            <a:off x="6296025" y="2903032"/>
            <a:ext cx="873678" cy="808852"/>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8" name="TextBox 37">
            <a:extLst>
              <a:ext uri="{FF2B5EF4-FFF2-40B4-BE49-F238E27FC236}">
                <a16:creationId xmlns:a16="http://schemas.microsoft.com/office/drawing/2014/main" id="{41822DA9-3515-56D9-1534-69B7FEAD065F}"/>
              </a:ext>
            </a:extLst>
          </p:cNvPr>
          <p:cNvSpPr txBox="1"/>
          <p:nvPr/>
        </p:nvSpPr>
        <p:spPr>
          <a:xfrm>
            <a:off x="7169704" y="2982838"/>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Claims-based</a:t>
            </a:r>
          </a:p>
        </p:txBody>
      </p:sp>
      <p:sp>
        <p:nvSpPr>
          <p:cNvPr id="39" name="!!TitleBG">
            <a:extLst>
              <a:ext uri="{FF2B5EF4-FFF2-40B4-BE49-F238E27FC236}">
                <a16:creationId xmlns:a16="http://schemas.microsoft.com/office/drawing/2014/main" id="{7D6FC864-17BF-B9F9-8CF1-95E2D8A0701A}"/>
              </a:ext>
            </a:extLst>
          </p:cNvPr>
          <p:cNvSpPr/>
          <p:nvPr/>
        </p:nvSpPr>
        <p:spPr>
          <a:xfrm>
            <a:off x="0" y="-519827"/>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Sidebar">
            <a:extLst>
              <a:ext uri="{FF2B5EF4-FFF2-40B4-BE49-F238E27FC236}">
                <a16:creationId xmlns:a16="http://schemas.microsoft.com/office/drawing/2014/main" id="{C2D7A751-437D-443B-8E78-6599AA3B242F}"/>
              </a:ext>
            </a:extLst>
          </p:cNvPr>
          <p:cNvSpPr txBox="1"/>
          <p:nvPr/>
        </p:nvSpPr>
        <p:spPr>
          <a:xfrm>
            <a:off x="843712" y="-117656"/>
            <a:ext cx="6385128" cy="7478970"/>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Authentication Choices</a:t>
            </a:r>
          </a:p>
          <a:p>
            <a:r>
              <a:rPr lang="en-US" sz="3600" dirty="0">
                <a:solidFill>
                  <a:schemeClr val="bg1"/>
                </a:solidFill>
                <a:latin typeface="Corbel" panose="020B0503020204020204" pitchFamily="34" charset="0"/>
              </a:rPr>
              <a:t>Passwords</a:t>
            </a:r>
          </a:p>
          <a:p>
            <a:r>
              <a:rPr lang="en-US" sz="3600" dirty="0">
                <a:solidFill>
                  <a:schemeClr val="bg1"/>
                </a:solidFill>
                <a:latin typeface="Corbel" panose="020B0503020204020204" pitchFamily="34" charset="0"/>
              </a:rPr>
              <a:t>Basic Auth</a:t>
            </a:r>
          </a:p>
          <a:p>
            <a:r>
              <a:rPr lang="en-US" sz="3600" dirty="0">
                <a:solidFill>
                  <a:schemeClr val="bg1"/>
                </a:solidFill>
                <a:latin typeface="Corbel" panose="020B0503020204020204" pitchFamily="34" charset="0"/>
              </a:rPr>
              <a:t>API Keys as bearer tokens</a:t>
            </a:r>
          </a:p>
          <a:p>
            <a:r>
              <a:rPr lang="en-US" sz="3600" dirty="0">
                <a:solidFill>
                  <a:schemeClr val="bg1"/>
                </a:solidFill>
                <a:latin typeface="Corbel" panose="020B0503020204020204" pitchFamily="34" charset="0"/>
              </a:rPr>
              <a:t>API Keys as cryptographic keys</a:t>
            </a:r>
          </a:p>
          <a:p>
            <a:r>
              <a:rPr lang="en-US" sz="3600" dirty="0">
                <a:solidFill>
                  <a:schemeClr val="bg1"/>
                </a:solidFill>
                <a:latin typeface="Corbel" panose="020B0503020204020204" pitchFamily="34" charset="0"/>
              </a:rPr>
              <a:t>JSON Web Tokens</a:t>
            </a:r>
          </a:p>
          <a:p>
            <a:r>
              <a:rPr lang="en-US" sz="3600" dirty="0">
                <a:solidFill>
                  <a:schemeClr val="bg1"/>
                </a:solidFill>
                <a:latin typeface="Corbel" panose="020B0503020204020204" pitchFamily="34" charset="0"/>
              </a:rPr>
              <a:t>SAML</a:t>
            </a:r>
          </a:p>
          <a:p>
            <a:r>
              <a:rPr lang="en-US" sz="3600" dirty="0">
                <a:solidFill>
                  <a:schemeClr val="bg1"/>
                </a:solidFill>
                <a:latin typeface="Corbel" panose="020B0503020204020204" pitchFamily="34" charset="0"/>
              </a:rPr>
              <a:t>OAuth</a:t>
            </a:r>
          </a:p>
          <a:p>
            <a:r>
              <a:rPr lang="en-US" sz="3600" dirty="0">
                <a:solidFill>
                  <a:schemeClr val="bg1"/>
                </a:solidFill>
                <a:latin typeface="Corbel" panose="020B0503020204020204" pitchFamily="34" charset="0"/>
              </a:rPr>
              <a:t>OpenID Connect</a:t>
            </a:r>
          </a:p>
          <a:p>
            <a:r>
              <a:rPr lang="en-US" sz="3600" dirty="0">
                <a:solidFill>
                  <a:schemeClr val="bg1"/>
                </a:solidFill>
                <a:latin typeface="Corbel" panose="020B0503020204020204" pitchFamily="34" charset="0"/>
              </a:rPr>
              <a:t>Passkeys</a:t>
            </a:r>
          </a:p>
          <a:p>
            <a:r>
              <a:rPr lang="en-US" sz="3600" dirty="0">
                <a:solidFill>
                  <a:schemeClr val="bg1"/>
                </a:solidFill>
                <a:latin typeface="Corbel" panose="020B0503020204020204" pitchFamily="34" charset="0"/>
              </a:rPr>
              <a:t>Authenticator Apps</a:t>
            </a:r>
          </a:p>
          <a:p>
            <a:endParaRPr lang="en-US" sz="4000" dirty="0">
              <a:solidFill>
                <a:srgbClr val="FD7D00"/>
              </a:solidFill>
              <a:latin typeface="Corbel" panose="020B0503020204020204" pitchFamily="34" charset="0"/>
            </a:endParaRPr>
          </a:p>
          <a:p>
            <a:endParaRPr lang="en-US" sz="4000" dirty="0">
              <a:solidFill>
                <a:srgbClr val="FD7D00"/>
              </a:solidFill>
              <a:latin typeface="Corbel" panose="020B0503020204020204" pitchFamily="34" charset="0"/>
            </a:endParaRPr>
          </a:p>
        </p:txBody>
      </p:sp>
      <p:sp>
        <p:nvSpPr>
          <p:cNvPr id="47" name="!!Subtitle">
            <a:extLst>
              <a:ext uri="{FF2B5EF4-FFF2-40B4-BE49-F238E27FC236}">
                <a16:creationId xmlns:a16="http://schemas.microsoft.com/office/drawing/2014/main" id="{06401C51-ED12-D685-F64A-D4041010EECC}"/>
              </a:ext>
            </a:extLst>
          </p:cNvPr>
          <p:cNvSpPr txBox="1"/>
          <p:nvPr/>
        </p:nvSpPr>
        <p:spPr>
          <a:xfrm>
            <a:off x="5075601" y="-1090515"/>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49" name="Right Bracket 48">
            <a:extLst>
              <a:ext uri="{FF2B5EF4-FFF2-40B4-BE49-F238E27FC236}">
                <a16:creationId xmlns:a16="http://schemas.microsoft.com/office/drawing/2014/main" id="{8AF72462-BB15-BFAD-25D8-84858DB0D150}"/>
              </a:ext>
            </a:extLst>
          </p:cNvPr>
          <p:cNvSpPr/>
          <p:nvPr/>
        </p:nvSpPr>
        <p:spPr>
          <a:xfrm>
            <a:off x="6296024" y="3846674"/>
            <a:ext cx="873678" cy="808852"/>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1" name="TextBox 50">
            <a:extLst>
              <a:ext uri="{FF2B5EF4-FFF2-40B4-BE49-F238E27FC236}">
                <a16:creationId xmlns:a16="http://schemas.microsoft.com/office/drawing/2014/main" id="{E2F92BE7-8C43-17A2-8B13-4EE707F418B8}"/>
              </a:ext>
            </a:extLst>
          </p:cNvPr>
          <p:cNvSpPr txBox="1"/>
          <p:nvPr/>
        </p:nvSpPr>
        <p:spPr>
          <a:xfrm>
            <a:off x="7169703" y="3926480"/>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OAuth</a:t>
            </a:r>
          </a:p>
        </p:txBody>
      </p:sp>
      <p:sp>
        <p:nvSpPr>
          <p:cNvPr id="53" name="Right Bracket 52">
            <a:extLst>
              <a:ext uri="{FF2B5EF4-FFF2-40B4-BE49-F238E27FC236}">
                <a16:creationId xmlns:a16="http://schemas.microsoft.com/office/drawing/2014/main" id="{1867B08F-7AA0-9217-9266-A27462982A79}"/>
              </a:ext>
            </a:extLst>
          </p:cNvPr>
          <p:cNvSpPr/>
          <p:nvPr/>
        </p:nvSpPr>
        <p:spPr>
          <a:xfrm>
            <a:off x="6296024" y="4928993"/>
            <a:ext cx="873678" cy="808852"/>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4" name="TextBox 53">
            <a:extLst>
              <a:ext uri="{FF2B5EF4-FFF2-40B4-BE49-F238E27FC236}">
                <a16:creationId xmlns:a16="http://schemas.microsoft.com/office/drawing/2014/main" id="{B9B97015-165E-5E27-7AB3-2F6883DA48BB}"/>
              </a:ext>
            </a:extLst>
          </p:cNvPr>
          <p:cNvSpPr txBox="1"/>
          <p:nvPr/>
        </p:nvSpPr>
        <p:spPr>
          <a:xfrm>
            <a:off x="7169703" y="5008799"/>
            <a:ext cx="332927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"Something you have"</a:t>
            </a:r>
          </a:p>
        </p:txBody>
      </p:sp>
      <p:sp>
        <p:nvSpPr>
          <p:cNvPr id="17" name="TextBox 16">
            <a:extLst>
              <a:ext uri="{FF2B5EF4-FFF2-40B4-BE49-F238E27FC236}">
                <a16:creationId xmlns:a16="http://schemas.microsoft.com/office/drawing/2014/main" id="{C3E9E9DE-2C30-73F4-9D0C-FF36F8776959}"/>
              </a:ext>
            </a:extLst>
          </p:cNvPr>
          <p:cNvSpPr txBox="1"/>
          <p:nvPr/>
        </p:nvSpPr>
        <p:spPr>
          <a:xfrm>
            <a:off x="2362200" y="6366235"/>
            <a:ext cx="4267200" cy="523220"/>
          </a:xfrm>
          <a:prstGeom prst="rect">
            <a:avLst/>
          </a:prstGeom>
          <a:noFill/>
        </p:spPr>
        <p:txBody>
          <a:bodyPr wrap="square" rtlCol="0">
            <a:spAutoFit/>
          </a:bodyPr>
          <a:lstStyle/>
          <a:p>
            <a:r>
              <a:rPr lang="en-US" sz="2800" dirty="0">
                <a:solidFill>
                  <a:srgbClr val="FFBC79"/>
                </a:solidFill>
                <a:latin typeface="Corbel" panose="020B0503020204020204" pitchFamily="34" charset="0"/>
              </a:rPr>
              <a:t>@spetryjohnson</a:t>
            </a:r>
            <a:endParaRPr lang="en-US" sz="2000" dirty="0">
              <a:solidFill>
                <a:srgbClr val="FFBC79"/>
              </a:solidFill>
              <a:latin typeface="Corbel" panose="020B0503020204020204" pitchFamily="34" charset="0"/>
            </a:endParaRPr>
          </a:p>
        </p:txBody>
      </p:sp>
      <p:sp>
        <p:nvSpPr>
          <p:cNvPr id="34" name="TextBox 33">
            <a:extLst>
              <a:ext uri="{FF2B5EF4-FFF2-40B4-BE49-F238E27FC236}">
                <a16:creationId xmlns:a16="http://schemas.microsoft.com/office/drawing/2014/main" id="{784E13F3-04F2-13F5-ACD9-D0EE6AE5219C}"/>
              </a:ext>
            </a:extLst>
          </p:cNvPr>
          <p:cNvSpPr txBox="1"/>
          <p:nvPr/>
        </p:nvSpPr>
        <p:spPr>
          <a:xfrm>
            <a:off x="5261868" y="6368541"/>
            <a:ext cx="4267200" cy="523220"/>
          </a:xfrm>
          <a:prstGeom prst="rect">
            <a:avLst/>
          </a:prstGeom>
          <a:noFill/>
        </p:spPr>
        <p:txBody>
          <a:bodyPr wrap="square" rtlCol="0">
            <a:spAutoFit/>
          </a:bodyPr>
          <a:lstStyle/>
          <a:p>
            <a:pPr algn="r"/>
            <a:r>
              <a:rPr lang="en-US" sz="2800" dirty="0">
                <a:solidFill>
                  <a:srgbClr val="FFBC79"/>
                </a:solidFill>
                <a:latin typeface="Corbel" panose="020B0503020204020204" pitchFamily="34" charset="0"/>
              </a:rPr>
              <a:t>seth@petry-johnson.com</a:t>
            </a:r>
            <a:endParaRPr lang="en-US" sz="2000" dirty="0">
              <a:solidFill>
                <a:srgbClr val="FFBC79"/>
              </a:solidFill>
              <a:latin typeface="Corbel" panose="020B0503020204020204" pitchFamily="34" charset="0"/>
            </a:endParaRPr>
          </a:p>
        </p:txBody>
      </p:sp>
      <p:sp>
        <p:nvSpPr>
          <p:cNvPr id="36" name="TextBox 35">
            <a:extLst>
              <a:ext uri="{FF2B5EF4-FFF2-40B4-BE49-F238E27FC236}">
                <a16:creationId xmlns:a16="http://schemas.microsoft.com/office/drawing/2014/main" id="{653954A3-EF72-81DD-E2D4-43584D75DE19}"/>
              </a:ext>
            </a:extLst>
          </p:cNvPr>
          <p:cNvSpPr txBox="1"/>
          <p:nvPr/>
        </p:nvSpPr>
        <p:spPr>
          <a:xfrm>
            <a:off x="7468391" y="-25356"/>
            <a:ext cx="4611088" cy="523220"/>
          </a:xfrm>
          <a:prstGeom prst="rect">
            <a:avLst/>
          </a:prstGeom>
          <a:noFill/>
        </p:spPr>
        <p:txBody>
          <a:bodyPr wrap="square" rtlCol="0">
            <a:spAutoFit/>
          </a:bodyPr>
          <a:lstStyle/>
          <a:p>
            <a:pPr algn="r"/>
            <a:r>
              <a:rPr lang="en-US" sz="2800" b="1" dirty="0">
                <a:solidFill>
                  <a:schemeClr val="bg1"/>
                </a:solidFill>
                <a:latin typeface="Corbel" panose="020B0503020204020204" pitchFamily="34" charset="0"/>
              </a:rPr>
              <a:t>Bit.ly/</a:t>
            </a:r>
            <a:r>
              <a:rPr lang="en-US" sz="2800" b="1" dirty="0" err="1">
                <a:solidFill>
                  <a:schemeClr val="bg1"/>
                </a:solidFill>
                <a:latin typeface="Corbel" panose="020B0503020204020204" pitchFamily="34" charset="0"/>
              </a:rPr>
              <a:t>MomentumAuth</a:t>
            </a:r>
            <a:endParaRPr lang="en-US" sz="2000" b="1" dirty="0">
              <a:solidFill>
                <a:schemeClr val="bg1"/>
              </a:solidFill>
              <a:latin typeface="Corbel" panose="020B0503020204020204" pitchFamily="34" charset="0"/>
            </a:endParaRPr>
          </a:p>
        </p:txBody>
      </p:sp>
      <p:pic>
        <p:nvPicPr>
          <p:cNvPr id="6" name="Picture 5">
            <a:extLst>
              <a:ext uri="{FF2B5EF4-FFF2-40B4-BE49-F238E27FC236}">
                <a16:creationId xmlns:a16="http://schemas.microsoft.com/office/drawing/2014/main" id="{1B0F8577-BC4A-E667-38BC-B63C021BCCE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10025575" y="474664"/>
            <a:ext cx="2142099" cy="2146065"/>
          </a:xfrm>
          <a:prstGeom prst="rect">
            <a:avLst/>
          </a:prstGeom>
        </p:spPr>
      </p:pic>
    </p:spTree>
    <p:extLst>
      <p:ext uri="{BB962C8B-B14F-4D97-AF65-F5344CB8AC3E}">
        <p14:creationId xmlns:p14="http://schemas.microsoft.com/office/powerpoint/2010/main" val="3358916014"/>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75BE2CAD-3D40-278A-D212-F4FEC0E29C11}"/>
              </a:ext>
            </a:extLst>
          </p:cNvPr>
          <p:cNvGrpSpPr/>
          <p:nvPr/>
        </p:nvGrpSpPr>
        <p:grpSpPr>
          <a:xfrm>
            <a:off x="17375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623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 name="!!Speech Bubble 1">
            <a:extLst>
              <a:ext uri="{FF2B5EF4-FFF2-40B4-BE49-F238E27FC236}">
                <a16:creationId xmlns:a16="http://schemas.microsoft.com/office/drawing/2014/main" id="{A9EC511C-D01A-3128-FFD8-0355712B7B72}"/>
              </a:ext>
            </a:extLst>
          </p:cNvPr>
          <p:cNvSpPr/>
          <p:nvPr/>
        </p:nvSpPr>
        <p:spPr>
          <a:xfrm>
            <a:off x="3657064" y="1239495"/>
            <a:ext cx="7696735" cy="1163539"/>
          </a:xfrm>
          <a:prstGeom prst="wedgeRoundRectCallout">
            <a:avLst>
              <a:gd name="adj1" fmla="val -56679"/>
              <a:gd name="adj2" fmla="val 54135"/>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Hi! I’m Alice! My password is “</a:t>
            </a:r>
            <a:r>
              <a:rPr lang="en-US" sz="2400" dirty="0" err="1">
                <a:solidFill>
                  <a:schemeClr val="bg1"/>
                </a:solidFill>
                <a:latin typeface="Segoe Print" panose="02000600000000000000" pitchFamily="2" charset="0"/>
              </a:rPr>
              <a:t>ThisTalkRocks</a:t>
            </a:r>
            <a:r>
              <a:rPr lang="en-US" sz="2400" dirty="0">
                <a:solidFill>
                  <a:schemeClr val="bg1"/>
                </a:solidFill>
                <a:latin typeface="Segoe Print" panose="02000600000000000000" pitchFamily="2" charset="0"/>
              </a:rPr>
              <a:t>”</a:t>
            </a:r>
          </a:p>
        </p:txBody>
      </p:sp>
      <p:sp>
        <p:nvSpPr>
          <p:cNvPr id="5" name="Rectangle: Rounded Corners 4">
            <a:extLst>
              <a:ext uri="{FF2B5EF4-FFF2-40B4-BE49-F238E27FC236}">
                <a16:creationId xmlns:a16="http://schemas.microsoft.com/office/drawing/2014/main" id="{89CEC543-13F2-40F3-3410-CC46E60719E7}"/>
              </a:ext>
            </a:extLst>
          </p:cNvPr>
          <p:cNvSpPr/>
          <p:nvPr/>
        </p:nvSpPr>
        <p:spPr>
          <a:xfrm>
            <a:off x="7531100" y="2894336"/>
            <a:ext cx="4978400" cy="4585963"/>
          </a:xfrm>
          <a:prstGeom prst="roundRect">
            <a:avLst>
              <a:gd name="adj" fmla="val 8544"/>
            </a:avLst>
          </a:prstGeom>
          <a:solidFill>
            <a:schemeClr val="bg1">
              <a:lumMod val="85000"/>
            </a:schemeClr>
          </a:solidFill>
          <a:ln>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lumMod val="75000"/>
                  <a:lumOff val="25000"/>
                </a:schemeClr>
              </a:solidFill>
              <a:latin typeface="Corbel" panose="020B0503020204020204" pitchFamily="34" charset="0"/>
            </a:endParaRPr>
          </a:p>
        </p:txBody>
      </p:sp>
      <p:sp>
        <p:nvSpPr>
          <p:cNvPr id="6" name="TextBox 5">
            <a:extLst>
              <a:ext uri="{FF2B5EF4-FFF2-40B4-BE49-F238E27FC236}">
                <a16:creationId xmlns:a16="http://schemas.microsoft.com/office/drawing/2014/main" id="{7CF2E689-FCF5-40D0-447A-5773F8D381ED}"/>
              </a:ext>
            </a:extLst>
          </p:cNvPr>
          <p:cNvSpPr txBox="1"/>
          <p:nvPr/>
        </p:nvSpPr>
        <p:spPr>
          <a:xfrm>
            <a:off x="7723815" y="3036679"/>
            <a:ext cx="4395049" cy="461665"/>
          </a:xfrm>
          <a:prstGeom prst="rect">
            <a:avLst/>
          </a:prstGeom>
          <a:noFill/>
        </p:spPr>
        <p:txBody>
          <a:bodyPr wrap="none" rtlCol="0">
            <a:spAutoFit/>
          </a:bodyPr>
          <a:lstStyle/>
          <a:p>
            <a:r>
              <a:rPr lang="en-US" sz="2400" b="1" dirty="0">
                <a:latin typeface="Corbel" panose="020B0503020204020204" pitchFamily="34" charset="0"/>
              </a:rPr>
              <a:t>Three Factors of Authentication</a:t>
            </a:r>
          </a:p>
        </p:txBody>
      </p:sp>
      <p:sp>
        <p:nvSpPr>
          <p:cNvPr id="7" name="TextBox 6">
            <a:extLst>
              <a:ext uri="{FF2B5EF4-FFF2-40B4-BE49-F238E27FC236}">
                <a16:creationId xmlns:a16="http://schemas.microsoft.com/office/drawing/2014/main" id="{757D05A8-038C-06E3-F2EE-8553F508A25A}"/>
              </a:ext>
            </a:extLst>
          </p:cNvPr>
          <p:cNvSpPr txBox="1"/>
          <p:nvPr/>
        </p:nvSpPr>
        <p:spPr>
          <a:xfrm>
            <a:off x="8042533" y="3776728"/>
            <a:ext cx="2917786"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know</a:t>
            </a:r>
            <a:br>
              <a:rPr lang="en-US" sz="2400" b="1" dirty="0">
                <a:latin typeface="Corbel" panose="020B0503020204020204" pitchFamily="34" charset="0"/>
              </a:rPr>
            </a:br>
            <a:endParaRPr lang="en-US" sz="2400" dirty="0">
              <a:latin typeface="Corbel" panose="020B0503020204020204" pitchFamily="34" charset="0"/>
            </a:endParaRPr>
          </a:p>
        </p:txBody>
      </p:sp>
      <p:sp>
        <p:nvSpPr>
          <p:cNvPr id="8" name="TextBox 7">
            <a:extLst>
              <a:ext uri="{FF2B5EF4-FFF2-40B4-BE49-F238E27FC236}">
                <a16:creationId xmlns:a16="http://schemas.microsoft.com/office/drawing/2014/main" id="{08032CB3-3B08-235B-B7FD-7C1548706562}"/>
              </a:ext>
            </a:extLst>
          </p:cNvPr>
          <p:cNvSpPr txBox="1"/>
          <p:nvPr/>
        </p:nvSpPr>
        <p:spPr>
          <a:xfrm>
            <a:off x="8042533" y="4771818"/>
            <a:ext cx="2888932"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have </a:t>
            </a:r>
            <a:br>
              <a:rPr lang="en-US" sz="2400" b="1" dirty="0">
                <a:latin typeface="Corbel" panose="020B0503020204020204" pitchFamily="34" charset="0"/>
              </a:rPr>
            </a:br>
            <a:endParaRPr lang="en-US" sz="2400" dirty="0">
              <a:latin typeface="Corbel" panose="020B0503020204020204" pitchFamily="34" charset="0"/>
            </a:endParaRPr>
          </a:p>
        </p:txBody>
      </p:sp>
      <p:sp>
        <p:nvSpPr>
          <p:cNvPr id="9" name="TextBox 8">
            <a:extLst>
              <a:ext uri="{FF2B5EF4-FFF2-40B4-BE49-F238E27FC236}">
                <a16:creationId xmlns:a16="http://schemas.microsoft.com/office/drawing/2014/main" id="{831FE469-7483-BC82-CD92-7A2E7A96847E}"/>
              </a:ext>
            </a:extLst>
          </p:cNvPr>
          <p:cNvSpPr txBox="1"/>
          <p:nvPr/>
        </p:nvSpPr>
        <p:spPr>
          <a:xfrm>
            <a:off x="8042533" y="5760943"/>
            <a:ext cx="2610010"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are</a:t>
            </a:r>
            <a:br>
              <a:rPr lang="en-US" sz="2400" b="1" dirty="0">
                <a:latin typeface="Corbel" panose="020B0503020204020204" pitchFamily="34" charset="0"/>
              </a:rPr>
            </a:br>
            <a:endParaRPr lang="en-US" sz="2400" dirty="0">
              <a:latin typeface="Corbel" panose="020B0503020204020204" pitchFamily="34" charset="0"/>
            </a:endParaRPr>
          </a:p>
        </p:txBody>
      </p:sp>
      <p:sp>
        <p:nvSpPr>
          <p:cNvPr id="10" name="!!txtPass">
            <a:extLst>
              <a:ext uri="{FF2B5EF4-FFF2-40B4-BE49-F238E27FC236}">
                <a16:creationId xmlns:a16="http://schemas.microsoft.com/office/drawing/2014/main" id="{5EA525BA-A9AF-9E36-F57B-B32205297B3C}"/>
              </a:ext>
            </a:extLst>
          </p:cNvPr>
          <p:cNvSpPr txBox="1"/>
          <p:nvPr/>
        </p:nvSpPr>
        <p:spPr>
          <a:xfrm>
            <a:off x="8028106" y="4135966"/>
            <a:ext cx="1585690"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(password)</a:t>
            </a:r>
          </a:p>
        </p:txBody>
      </p:sp>
      <p:sp>
        <p:nvSpPr>
          <p:cNvPr id="11" name="!!txtKeycard">
            <a:extLst>
              <a:ext uri="{FF2B5EF4-FFF2-40B4-BE49-F238E27FC236}">
                <a16:creationId xmlns:a16="http://schemas.microsoft.com/office/drawing/2014/main" id="{8B27E191-4D8C-076A-5E54-FDA2A03E6734}"/>
              </a:ext>
            </a:extLst>
          </p:cNvPr>
          <p:cNvSpPr txBox="1"/>
          <p:nvPr/>
        </p:nvSpPr>
        <p:spPr>
          <a:xfrm>
            <a:off x="12536606" y="5138486"/>
            <a:ext cx="3853171"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(passkey / authenticator app)</a:t>
            </a:r>
          </a:p>
        </p:txBody>
      </p:sp>
      <p:pic>
        <p:nvPicPr>
          <p:cNvPr id="12" name="Picture 11">
            <a:extLst>
              <a:ext uri="{FF2B5EF4-FFF2-40B4-BE49-F238E27FC236}">
                <a16:creationId xmlns:a16="http://schemas.microsoft.com/office/drawing/2014/main" id="{6A197951-0113-CE4E-3FFA-BE54BF37C59E}"/>
              </a:ext>
            </a:extLst>
          </p:cNvPr>
          <p:cNvPicPr>
            <a:picLocks noChangeAspect="1"/>
          </p:cNvPicPr>
          <p:nvPr/>
        </p:nvPicPr>
        <p:blipFill>
          <a:blip r:embed="rId4"/>
          <a:stretch>
            <a:fillRect/>
          </a:stretch>
        </p:blipFill>
        <p:spPr>
          <a:xfrm>
            <a:off x="2977397" y="6993286"/>
            <a:ext cx="867994" cy="1730821"/>
          </a:xfrm>
          <a:prstGeom prst="rect">
            <a:avLst/>
          </a:prstGeom>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837914013"/>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DF8A7AA1-3291-5F05-DAC9-B8B028AF26EC}"/>
              </a:ext>
            </a:extLst>
          </p:cNvPr>
          <p:cNvPicPr>
            <a:picLocks noChangeAspect="1"/>
          </p:cNvPicPr>
          <p:nvPr/>
        </p:nvPicPr>
        <p:blipFill>
          <a:blip r:embed="rId3"/>
          <a:stretch>
            <a:fillRect/>
          </a:stretch>
        </p:blipFill>
        <p:spPr>
          <a:xfrm>
            <a:off x="2576082" y="3212044"/>
            <a:ext cx="103618" cy="103825"/>
          </a:xfrm>
          <a:prstGeom prst="rect">
            <a:avLst/>
          </a:prstGeom>
        </p:spPr>
      </p:pic>
      <p:grpSp>
        <p:nvGrpSpPr>
          <p:cNvPr id="13" name="Group 12">
            <a:extLst>
              <a:ext uri="{FF2B5EF4-FFF2-40B4-BE49-F238E27FC236}">
                <a16:creationId xmlns:a16="http://schemas.microsoft.com/office/drawing/2014/main" id="{75BE2CAD-3D40-278A-D212-F4FEC0E29C11}"/>
              </a:ext>
            </a:extLst>
          </p:cNvPr>
          <p:cNvGrpSpPr/>
          <p:nvPr/>
        </p:nvGrpSpPr>
        <p:grpSpPr>
          <a:xfrm>
            <a:off x="17375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623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 name="!!Speech Bubble 1">
            <a:extLst>
              <a:ext uri="{FF2B5EF4-FFF2-40B4-BE49-F238E27FC236}">
                <a16:creationId xmlns:a16="http://schemas.microsoft.com/office/drawing/2014/main" id="{A9EC511C-D01A-3128-FFD8-0355712B7B72}"/>
              </a:ext>
            </a:extLst>
          </p:cNvPr>
          <p:cNvSpPr/>
          <p:nvPr/>
        </p:nvSpPr>
        <p:spPr>
          <a:xfrm>
            <a:off x="3657064" y="1239495"/>
            <a:ext cx="7696735" cy="1163539"/>
          </a:xfrm>
          <a:prstGeom prst="wedgeRoundRectCallout">
            <a:avLst>
              <a:gd name="adj1" fmla="val -56679"/>
              <a:gd name="adj2" fmla="val 54135"/>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Hi! I’m Alice! My security code is “321 025”</a:t>
            </a:r>
          </a:p>
        </p:txBody>
      </p:sp>
      <p:sp>
        <p:nvSpPr>
          <p:cNvPr id="5" name="Rectangle: Rounded Corners 4">
            <a:extLst>
              <a:ext uri="{FF2B5EF4-FFF2-40B4-BE49-F238E27FC236}">
                <a16:creationId xmlns:a16="http://schemas.microsoft.com/office/drawing/2014/main" id="{89CEC543-13F2-40F3-3410-CC46E60719E7}"/>
              </a:ext>
            </a:extLst>
          </p:cNvPr>
          <p:cNvSpPr/>
          <p:nvPr/>
        </p:nvSpPr>
        <p:spPr>
          <a:xfrm>
            <a:off x="7531100" y="2894336"/>
            <a:ext cx="4978400" cy="4585963"/>
          </a:xfrm>
          <a:prstGeom prst="roundRect">
            <a:avLst>
              <a:gd name="adj" fmla="val 8544"/>
            </a:avLst>
          </a:prstGeom>
          <a:solidFill>
            <a:schemeClr val="bg1">
              <a:lumMod val="85000"/>
            </a:schemeClr>
          </a:solidFill>
          <a:ln>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lumMod val="75000"/>
                  <a:lumOff val="25000"/>
                </a:schemeClr>
              </a:solidFill>
              <a:latin typeface="Corbel" panose="020B0503020204020204" pitchFamily="34" charset="0"/>
            </a:endParaRPr>
          </a:p>
        </p:txBody>
      </p:sp>
      <p:sp>
        <p:nvSpPr>
          <p:cNvPr id="6" name="TextBox 5">
            <a:extLst>
              <a:ext uri="{FF2B5EF4-FFF2-40B4-BE49-F238E27FC236}">
                <a16:creationId xmlns:a16="http://schemas.microsoft.com/office/drawing/2014/main" id="{7CF2E689-FCF5-40D0-447A-5773F8D381ED}"/>
              </a:ext>
            </a:extLst>
          </p:cNvPr>
          <p:cNvSpPr txBox="1"/>
          <p:nvPr/>
        </p:nvSpPr>
        <p:spPr>
          <a:xfrm>
            <a:off x="7723815" y="3036679"/>
            <a:ext cx="4395049" cy="461665"/>
          </a:xfrm>
          <a:prstGeom prst="rect">
            <a:avLst/>
          </a:prstGeom>
          <a:noFill/>
        </p:spPr>
        <p:txBody>
          <a:bodyPr wrap="none" rtlCol="0">
            <a:spAutoFit/>
          </a:bodyPr>
          <a:lstStyle/>
          <a:p>
            <a:r>
              <a:rPr lang="en-US" sz="2400" b="1" dirty="0">
                <a:latin typeface="Corbel" panose="020B0503020204020204" pitchFamily="34" charset="0"/>
              </a:rPr>
              <a:t>Three Factors of Authentication</a:t>
            </a:r>
          </a:p>
        </p:txBody>
      </p:sp>
      <p:sp>
        <p:nvSpPr>
          <p:cNvPr id="7" name="TextBox 6">
            <a:extLst>
              <a:ext uri="{FF2B5EF4-FFF2-40B4-BE49-F238E27FC236}">
                <a16:creationId xmlns:a16="http://schemas.microsoft.com/office/drawing/2014/main" id="{757D05A8-038C-06E3-F2EE-8553F508A25A}"/>
              </a:ext>
            </a:extLst>
          </p:cNvPr>
          <p:cNvSpPr txBox="1"/>
          <p:nvPr/>
        </p:nvSpPr>
        <p:spPr>
          <a:xfrm>
            <a:off x="8042533" y="3776728"/>
            <a:ext cx="2917786"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know</a:t>
            </a:r>
            <a:br>
              <a:rPr lang="en-US" sz="2400" b="1" dirty="0">
                <a:latin typeface="Corbel" panose="020B0503020204020204" pitchFamily="34" charset="0"/>
              </a:rPr>
            </a:br>
            <a:endParaRPr lang="en-US" sz="2400" dirty="0">
              <a:latin typeface="Corbel" panose="020B0503020204020204" pitchFamily="34" charset="0"/>
            </a:endParaRPr>
          </a:p>
        </p:txBody>
      </p:sp>
      <p:sp>
        <p:nvSpPr>
          <p:cNvPr id="8" name="TextBox 7">
            <a:extLst>
              <a:ext uri="{FF2B5EF4-FFF2-40B4-BE49-F238E27FC236}">
                <a16:creationId xmlns:a16="http://schemas.microsoft.com/office/drawing/2014/main" id="{08032CB3-3B08-235B-B7FD-7C1548706562}"/>
              </a:ext>
            </a:extLst>
          </p:cNvPr>
          <p:cNvSpPr txBox="1"/>
          <p:nvPr/>
        </p:nvSpPr>
        <p:spPr>
          <a:xfrm>
            <a:off x="8042533" y="4771818"/>
            <a:ext cx="2888932"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have </a:t>
            </a:r>
            <a:br>
              <a:rPr lang="en-US" sz="2400" b="1" dirty="0">
                <a:latin typeface="Corbel" panose="020B0503020204020204" pitchFamily="34" charset="0"/>
              </a:rPr>
            </a:br>
            <a:endParaRPr lang="en-US" sz="2400" dirty="0">
              <a:latin typeface="Corbel" panose="020B0503020204020204" pitchFamily="34" charset="0"/>
            </a:endParaRPr>
          </a:p>
        </p:txBody>
      </p:sp>
      <p:sp>
        <p:nvSpPr>
          <p:cNvPr id="9" name="TextBox 8">
            <a:extLst>
              <a:ext uri="{FF2B5EF4-FFF2-40B4-BE49-F238E27FC236}">
                <a16:creationId xmlns:a16="http://schemas.microsoft.com/office/drawing/2014/main" id="{831FE469-7483-BC82-CD92-7A2E7A96847E}"/>
              </a:ext>
            </a:extLst>
          </p:cNvPr>
          <p:cNvSpPr txBox="1"/>
          <p:nvPr/>
        </p:nvSpPr>
        <p:spPr>
          <a:xfrm>
            <a:off x="8042533" y="5760943"/>
            <a:ext cx="2610010"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are</a:t>
            </a:r>
            <a:br>
              <a:rPr lang="en-US" sz="2400" b="1" dirty="0">
                <a:latin typeface="Corbel" panose="020B0503020204020204" pitchFamily="34" charset="0"/>
              </a:rPr>
            </a:br>
            <a:endParaRPr lang="en-US" sz="2400" dirty="0">
              <a:latin typeface="Corbel" panose="020B0503020204020204" pitchFamily="34" charset="0"/>
            </a:endParaRPr>
          </a:p>
        </p:txBody>
      </p:sp>
      <p:sp>
        <p:nvSpPr>
          <p:cNvPr id="10" name="!!txtPass">
            <a:extLst>
              <a:ext uri="{FF2B5EF4-FFF2-40B4-BE49-F238E27FC236}">
                <a16:creationId xmlns:a16="http://schemas.microsoft.com/office/drawing/2014/main" id="{5EA525BA-A9AF-9E36-F57B-B32205297B3C}"/>
              </a:ext>
            </a:extLst>
          </p:cNvPr>
          <p:cNvSpPr txBox="1"/>
          <p:nvPr/>
        </p:nvSpPr>
        <p:spPr>
          <a:xfrm>
            <a:off x="8028106" y="4135966"/>
            <a:ext cx="1585690"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(password)</a:t>
            </a:r>
          </a:p>
        </p:txBody>
      </p:sp>
      <p:sp>
        <p:nvSpPr>
          <p:cNvPr id="4" name="!!txtKeycard">
            <a:extLst>
              <a:ext uri="{FF2B5EF4-FFF2-40B4-BE49-F238E27FC236}">
                <a16:creationId xmlns:a16="http://schemas.microsoft.com/office/drawing/2014/main" id="{E8F1C1AC-CC2B-4AFC-8832-C1570A44B906}"/>
              </a:ext>
            </a:extLst>
          </p:cNvPr>
          <p:cNvSpPr txBox="1"/>
          <p:nvPr/>
        </p:nvSpPr>
        <p:spPr>
          <a:xfrm>
            <a:off x="8028106" y="5138486"/>
            <a:ext cx="3853171"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(passkey / authenticator app)</a:t>
            </a:r>
          </a:p>
        </p:txBody>
      </p:sp>
      <p:pic>
        <p:nvPicPr>
          <p:cNvPr id="12" name="Picture 11">
            <a:extLst>
              <a:ext uri="{FF2B5EF4-FFF2-40B4-BE49-F238E27FC236}">
                <a16:creationId xmlns:a16="http://schemas.microsoft.com/office/drawing/2014/main" id="{5D39C6B7-6B46-FB19-AF2D-4CD2E2A97AEC}"/>
              </a:ext>
            </a:extLst>
          </p:cNvPr>
          <p:cNvPicPr>
            <a:picLocks noChangeAspect="1"/>
          </p:cNvPicPr>
          <p:nvPr/>
        </p:nvPicPr>
        <p:blipFill>
          <a:blip r:embed="rId5"/>
          <a:stretch>
            <a:fillRect/>
          </a:stretch>
        </p:blipFill>
        <p:spPr>
          <a:xfrm>
            <a:off x="2977397" y="5012086"/>
            <a:ext cx="867994" cy="1730821"/>
          </a:xfrm>
          <a:prstGeom prst="rect">
            <a:avLst/>
          </a:prstGeom>
        </p:spPr>
      </p:pic>
      <p:sp>
        <p:nvSpPr>
          <p:cNvPr id="22" name="!!txtBiometrics">
            <a:extLst>
              <a:ext uri="{FF2B5EF4-FFF2-40B4-BE49-F238E27FC236}">
                <a16:creationId xmlns:a16="http://schemas.microsoft.com/office/drawing/2014/main" id="{A572B7D8-4AE6-DF73-8A28-9C43E93A7037}"/>
              </a:ext>
            </a:extLst>
          </p:cNvPr>
          <p:cNvSpPr txBox="1"/>
          <p:nvPr/>
        </p:nvSpPr>
        <p:spPr>
          <a:xfrm>
            <a:off x="12512829" y="6130275"/>
            <a:ext cx="1721946"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(biometrics)</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2401800546"/>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75BE2CAD-3D40-278A-D212-F4FEC0E29C11}"/>
              </a:ext>
            </a:extLst>
          </p:cNvPr>
          <p:cNvGrpSpPr/>
          <p:nvPr/>
        </p:nvGrpSpPr>
        <p:grpSpPr>
          <a:xfrm>
            <a:off x="17375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623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 name="!!Speech Bubble 1">
            <a:extLst>
              <a:ext uri="{FF2B5EF4-FFF2-40B4-BE49-F238E27FC236}">
                <a16:creationId xmlns:a16="http://schemas.microsoft.com/office/drawing/2014/main" id="{A9EC511C-D01A-3128-FFD8-0355712B7B72}"/>
              </a:ext>
            </a:extLst>
          </p:cNvPr>
          <p:cNvSpPr/>
          <p:nvPr/>
        </p:nvSpPr>
        <p:spPr>
          <a:xfrm>
            <a:off x="3657064" y="1239495"/>
            <a:ext cx="7696735" cy="1163539"/>
          </a:xfrm>
          <a:prstGeom prst="wedgeRoundRectCallout">
            <a:avLst>
              <a:gd name="adj1" fmla="val -56679"/>
              <a:gd name="adj2" fmla="val 54135"/>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Hi! I’m Alice! I have a lovely, unique eyeball!</a:t>
            </a:r>
          </a:p>
        </p:txBody>
      </p:sp>
      <p:sp>
        <p:nvSpPr>
          <p:cNvPr id="5" name="Rectangle: Rounded Corners 4">
            <a:extLst>
              <a:ext uri="{FF2B5EF4-FFF2-40B4-BE49-F238E27FC236}">
                <a16:creationId xmlns:a16="http://schemas.microsoft.com/office/drawing/2014/main" id="{89CEC543-13F2-40F3-3410-CC46E60719E7}"/>
              </a:ext>
            </a:extLst>
          </p:cNvPr>
          <p:cNvSpPr/>
          <p:nvPr/>
        </p:nvSpPr>
        <p:spPr>
          <a:xfrm>
            <a:off x="7531100" y="2894336"/>
            <a:ext cx="4978400" cy="4585963"/>
          </a:xfrm>
          <a:prstGeom prst="roundRect">
            <a:avLst>
              <a:gd name="adj" fmla="val 8544"/>
            </a:avLst>
          </a:prstGeom>
          <a:solidFill>
            <a:schemeClr val="bg1">
              <a:lumMod val="85000"/>
            </a:schemeClr>
          </a:solidFill>
          <a:ln>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lumMod val="75000"/>
                  <a:lumOff val="25000"/>
                </a:schemeClr>
              </a:solidFill>
              <a:latin typeface="Corbel" panose="020B0503020204020204" pitchFamily="34" charset="0"/>
            </a:endParaRPr>
          </a:p>
        </p:txBody>
      </p:sp>
      <p:sp>
        <p:nvSpPr>
          <p:cNvPr id="6" name="TextBox 5">
            <a:extLst>
              <a:ext uri="{FF2B5EF4-FFF2-40B4-BE49-F238E27FC236}">
                <a16:creationId xmlns:a16="http://schemas.microsoft.com/office/drawing/2014/main" id="{7CF2E689-FCF5-40D0-447A-5773F8D381ED}"/>
              </a:ext>
            </a:extLst>
          </p:cNvPr>
          <p:cNvSpPr txBox="1"/>
          <p:nvPr/>
        </p:nvSpPr>
        <p:spPr>
          <a:xfrm>
            <a:off x="7723815" y="3036679"/>
            <a:ext cx="4395049" cy="461665"/>
          </a:xfrm>
          <a:prstGeom prst="rect">
            <a:avLst/>
          </a:prstGeom>
          <a:noFill/>
        </p:spPr>
        <p:txBody>
          <a:bodyPr wrap="none" rtlCol="0">
            <a:spAutoFit/>
          </a:bodyPr>
          <a:lstStyle/>
          <a:p>
            <a:r>
              <a:rPr lang="en-US" sz="2400" b="1" dirty="0">
                <a:latin typeface="Corbel" panose="020B0503020204020204" pitchFamily="34" charset="0"/>
              </a:rPr>
              <a:t>Three Factors of Authentication</a:t>
            </a:r>
          </a:p>
        </p:txBody>
      </p:sp>
      <p:sp>
        <p:nvSpPr>
          <p:cNvPr id="7" name="TextBox 6">
            <a:extLst>
              <a:ext uri="{FF2B5EF4-FFF2-40B4-BE49-F238E27FC236}">
                <a16:creationId xmlns:a16="http://schemas.microsoft.com/office/drawing/2014/main" id="{757D05A8-038C-06E3-F2EE-8553F508A25A}"/>
              </a:ext>
            </a:extLst>
          </p:cNvPr>
          <p:cNvSpPr txBox="1"/>
          <p:nvPr/>
        </p:nvSpPr>
        <p:spPr>
          <a:xfrm>
            <a:off x="8042533" y="3776728"/>
            <a:ext cx="2917786"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know</a:t>
            </a:r>
            <a:br>
              <a:rPr lang="en-US" sz="2400" b="1" dirty="0">
                <a:latin typeface="Corbel" panose="020B0503020204020204" pitchFamily="34" charset="0"/>
              </a:rPr>
            </a:br>
            <a:endParaRPr lang="en-US" sz="2400" dirty="0">
              <a:latin typeface="Corbel" panose="020B0503020204020204" pitchFamily="34" charset="0"/>
            </a:endParaRPr>
          </a:p>
        </p:txBody>
      </p:sp>
      <p:sp>
        <p:nvSpPr>
          <p:cNvPr id="8" name="TextBox 7">
            <a:extLst>
              <a:ext uri="{FF2B5EF4-FFF2-40B4-BE49-F238E27FC236}">
                <a16:creationId xmlns:a16="http://schemas.microsoft.com/office/drawing/2014/main" id="{08032CB3-3B08-235B-B7FD-7C1548706562}"/>
              </a:ext>
            </a:extLst>
          </p:cNvPr>
          <p:cNvSpPr txBox="1"/>
          <p:nvPr/>
        </p:nvSpPr>
        <p:spPr>
          <a:xfrm>
            <a:off x="8042533" y="4771818"/>
            <a:ext cx="2888932"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have </a:t>
            </a:r>
            <a:br>
              <a:rPr lang="en-US" sz="2400" b="1" dirty="0">
                <a:latin typeface="Corbel" panose="020B0503020204020204" pitchFamily="34" charset="0"/>
              </a:rPr>
            </a:br>
            <a:endParaRPr lang="en-US" sz="2400" dirty="0">
              <a:latin typeface="Corbel" panose="020B0503020204020204" pitchFamily="34" charset="0"/>
            </a:endParaRPr>
          </a:p>
        </p:txBody>
      </p:sp>
      <p:sp>
        <p:nvSpPr>
          <p:cNvPr id="9" name="TextBox 8">
            <a:extLst>
              <a:ext uri="{FF2B5EF4-FFF2-40B4-BE49-F238E27FC236}">
                <a16:creationId xmlns:a16="http://schemas.microsoft.com/office/drawing/2014/main" id="{831FE469-7483-BC82-CD92-7A2E7A96847E}"/>
              </a:ext>
            </a:extLst>
          </p:cNvPr>
          <p:cNvSpPr txBox="1"/>
          <p:nvPr/>
        </p:nvSpPr>
        <p:spPr>
          <a:xfrm>
            <a:off x="8042533" y="5760943"/>
            <a:ext cx="2610010"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are</a:t>
            </a:r>
            <a:br>
              <a:rPr lang="en-US" sz="2400" b="1" dirty="0">
                <a:latin typeface="Corbel" panose="020B0503020204020204" pitchFamily="34" charset="0"/>
              </a:rPr>
            </a:br>
            <a:endParaRPr lang="en-US" sz="2400" dirty="0">
              <a:latin typeface="Corbel" panose="020B0503020204020204" pitchFamily="34" charset="0"/>
            </a:endParaRPr>
          </a:p>
        </p:txBody>
      </p:sp>
      <p:sp>
        <p:nvSpPr>
          <p:cNvPr id="10" name="!!txtPass">
            <a:extLst>
              <a:ext uri="{FF2B5EF4-FFF2-40B4-BE49-F238E27FC236}">
                <a16:creationId xmlns:a16="http://schemas.microsoft.com/office/drawing/2014/main" id="{5EA525BA-A9AF-9E36-F57B-B32205297B3C}"/>
              </a:ext>
            </a:extLst>
          </p:cNvPr>
          <p:cNvSpPr txBox="1"/>
          <p:nvPr/>
        </p:nvSpPr>
        <p:spPr>
          <a:xfrm>
            <a:off x="8028106" y="4135966"/>
            <a:ext cx="1585690"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(password)</a:t>
            </a:r>
          </a:p>
        </p:txBody>
      </p:sp>
      <p:sp>
        <p:nvSpPr>
          <p:cNvPr id="4" name="!!txtKeycard">
            <a:extLst>
              <a:ext uri="{FF2B5EF4-FFF2-40B4-BE49-F238E27FC236}">
                <a16:creationId xmlns:a16="http://schemas.microsoft.com/office/drawing/2014/main" id="{E8F1C1AC-CC2B-4AFC-8832-C1570A44B906}"/>
              </a:ext>
            </a:extLst>
          </p:cNvPr>
          <p:cNvSpPr txBox="1"/>
          <p:nvPr/>
        </p:nvSpPr>
        <p:spPr>
          <a:xfrm>
            <a:off x="8028106" y="5138486"/>
            <a:ext cx="3853171"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(passkey / authenticator app)</a:t>
            </a:r>
          </a:p>
        </p:txBody>
      </p:sp>
      <p:pic>
        <p:nvPicPr>
          <p:cNvPr id="12" name="Picture 11">
            <a:extLst>
              <a:ext uri="{FF2B5EF4-FFF2-40B4-BE49-F238E27FC236}">
                <a16:creationId xmlns:a16="http://schemas.microsoft.com/office/drawing/2014/main" id="{5D39C6B7-6B46-FB19-AF2D-4CD2E2A97AEC}"/>
              </a:ext>
            </a:extLst>
          </p:cNvPr>
          <p:cNvPicPr>
            <a:picLocks noChangeAspect="1"/>
          </p:cNvPicPr>
          <p:nvPr/>
        </p:nvPicPr>
        <p:blipFill>
          <a:blip r:embed="rId4"/>
          <a:stretch>
            <a:fillRect/>
          </a:stretch>
        </p:blipFill>
        <p:spPr>
          <a:xfrm>
            <a:off x="2977397" y="7069486"/>
            <a:ext cx="867994" cy="1730821"/>
          </a:xfrm>
          <a:prstGeom prst="rect">
            <a:avLst/>
          </a:prstGeom>
        </p:spPr>
      </p:pic>
      <p:sp>
        <p:nvSpPr>
          <p:cNvPr id="11" name="!!txtBiometrics">
            <a:extLst>
              <a:ext uri="{FF2B5EF4-FFF2-40B4-BE49-F238E27FC236}">
                <a16:creationId xmlns:a16="http://schemas.microsoft.com/office/drawing/2014/main" id="{08CF38D1-FDC8-2FA5-B304-33AD3A603CB3}"/>
              </a:ext>
            </a:extLst>
          </p:cNvPr>
          <p:cNvSpPr txBox="1"/>
          <p:nvPr/>
        </p:nvSpPr>
        <p:spPr>
          <a:xfrm>
            <a:off x="8042429" y="6130275"/>
            <a:ext cx="1721946"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(biometrics)</a:t>
            </a:r>
          </a:p>
        </p:txBody>
      </p:sp>
      <p:pic>
        <p:nvPicPr>
          <p:cNvPr id="23" name="Picture 22">
            <a:extLst>
              <a:ext uri="{FF2B5EF4-FFF2-40B4-BE49-F238E27FC236}">
                <a16:creationId xmlns:a16="http://schemas.microsoft.com/office/drawing/2014/main" id="{0910BBEF-5086-60DA-FDC9-FF5E05BE013C}"/>
              </a:ext>
            </a:extLst>
          </p:cNvPr>
          <p:cNvPicPr>
            <a:picLocks noChangeAspect="1"/>
          </p:cNvPicPr>
          <p:nvPr/>
        </p:nvPicPr>
        <p:blipFill>
          <a:blip r:embed="rId5"/>
          <a:stretch>
            <a:fillRect/>
          </a:stretch>
        </p:blipFill>
        <p:spPr>
          <a:xfrm>
            <a:off x="2436382" y="3123144"/>
            <a:ext cx="414298" cy="415126"/>
          </a:xfrm>
          <a:prstGeom prst="rect">
            <a:avLst/>
          </a:prstGeom>
        </p:spPr>
      </p:pic>
      <p:sp>
        <p:nvSpPr>
          <p:cNvPr id="25" name="TextBox 24">
            <a:extLst>
              <a:ext uri="{FF2B5EF4-FFF2-40B4-BE49-F238E27FC236}">
                <a16:creationId xmlns:a16="http://schemas.microsoft.com/office/drawing/2014/main" id="{0568C82D-BD7F-436B-460F-1EA96013EF2B}"/>
              </a:ext>
            </a:extLst>
          </p:cNvPr>
          <p:cNvSpPr txBox="1"/>
          <p:nvPr/>
        </p:nvSpPr>
        <p:spPr>
          <a:xfrm>
            <a:off x="1898548" y="6932467"/>
            <a:ext cx="2895344" cy="954107"/>
          </a:xfrm>
          <a:prstGeom prst="rect">
            <a:avLst/>
          </a:prstGeom>
          <a:noFill/>
        </p:spPr>
        <p:txBody>
          <a:bodyPr wrap="none" rtlCol="0">
            <a:spAutoFit/>
          </a:bodyPr>
          <a:lstStyle/>
          <a:p>
            <a:pPr algn="ctr"/>
            <a:r>
              <a:rPr lang="en-US" sz="2800" dirty="0">
                <a:solidFill>
                  <a:schemeClr val="bg1"/>
                </a:solidFill>
                <a:latin typeface="Corbel" panose="020B0503020204020204" pitchFamily="34" charset="0"/>
              </a:rPr>
              <a:t>This talk will cover</a:t>
            </a:r>
          </a:p>
          <a:p>
            <a:pPr algn="ctr"/>
            <a:r>
              <a:rPr lang="en-US" sz="2800" dirty="0">
                <a:solidFill>
                  <a:schemeClr val="bg1"/>
                </a:solidFill>
                <a:latin typeface="Corbel" panose="020B0503020204020204" pitchFamily="34" charset="0"/>
              </a:rPr>
              <a:t>these two factors</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3237166987"/>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75BE2CAD-3D40-278A-D212-F4FEC0E29C11}"/>
              </a:ext>
            </a:extLst>
          </p:cNvPr>
          <p:cNvGrpSpPr/>
          <p:nvPr/>
        </p:nvGrpSpPr>
        <p:grpSpPr>
          <a:xfrm>
            <a:off x="-3799618"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7488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Rounded Corners 4">
            <a:extLst>
              <a:ext uri="{FF2B5EF4-FFF2-40B4-BE49-F238E27FC236}">
                <a16:creationId xmlns:a16="http://schemas.microsoft.com/office/drawing/2014/main" id="{89CEC543-13F2-40F3-3410-CC46E60719E7}"/>
              </a:ext>
            </a:extLst>
          </p:cNvPr>
          <p:cNvSpPr/>
          <p:nvPr/>
        </p:nvSpPr>
        <p:spPr>
          <a:xfrm>
            <a:off x="7531100" y="2894336"/>
            <a:ext cx="4978400" cy="4585963"/>
          </a:xfrm>
          <a:prstGeom prst="roundRect">
            <a:avLst>
              <a:gd name="adj" fmla="val 8544"/>
            </a:avLst>
          </a:prstGeom>
          <a:solidFill>
            <a:schemeClr val="bg1">
              <a:lumMod val="85000"/>
            </a:schemeClr>
          </a:solidFill>
          <a:ln>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lumMod val="75000"/>
                  <a:lumOff val="25000"/>
                </a:schemeClr>
              </a:solidFill>
              <a:latin typeface="Corbel" panose="020B0503020204020204" pitchFamily="34" charset="0"/>
            </a:endParaRPr>
          </a:p>
        </p:txBody>
      </p:sp>
      <p:sp>
        <p:nvSpPr>
          <p:cNvPr id="6" name="TextBox 5">
            <a:extLst>
              <a:ext uri="{FF2B5EF4-FFF2-40B4-BE49-F238E27FC236}">
                <a16:creationId xmlns:a16="http://schemas.microsoft.com/office/drawing/2014/main" id="{7CF2E689-FCF5-40D0-447A-5773F8D381ED}"/>
              </a:ext>
            </a:extLst>
          </p:cNvPr>
          <p:cNvSpPr txBox="1"/>
          <p:nvPr/>
        </p:nvSpPr>
        <p:spPr>
          <a:xfrm>
            <a:off x="7723815" y="3036679"/>
            <a:ext cx="4395049" cy="461665"/>
          </a:xfrm>
          <a:prstGeom prst="rect">
            <a:avLst/>
          </a:prstGeom>
          <a:noFill/>
        </p:spPr>
        <p:txBody>
          <a:bodyPr wrap="none" rtlCol="0">
            <a:spAutoFit/>
          </a:bodyPr>
          <a:lstStyle/>
          <a:p>
            <a:r>
              <a:rPr lang="en-US" sz="2400" b="1" dirty="0">
                <a:latin typeface="Corbel" panose="020B0503020204020204" pitchFamily="34" charset="0"/>
              </a:rPr>
              <a:t>Three Factors of Authentication</a:t>
            </a:r>
          </a:p>
        </p:txBody>
      </p:sp>
      <p:sp>
        <p:nvSpPr>
          <p:cNvPr id="7" name="TextBox 6">
            <a:extLst>
              <a:ext uri="{FF2B5EF4-FFF2-40B4-BE49-F238E27FC236}">
                <a16:creationId xmlns:a16="http://schemas.microsoft.com/office/drawing/2014/main" id="{757D05A8-038C-06E3-F2EE-8553F508A25A}"/>
              </a:ext>
            </a:extLst>
          </p:cNvPr>
          <p:cNvSpPr txBox="1"/>
          <p:nvPr/>
        </p:nvSpPr>
        <p:spPr>
          <a:xfrm>
            <a:off x="8042533" y="3776728"/>
            <a:ext cx="2917786"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know</a:t>
            </a:r>
            <a:br>
              <a:rPr lang="en-US" sz="2400" b="1" dirty="0">
                <a:latin typeface="Corbel" panose="020B0503020204020204" pitchFamily="34" charset="0"/>
              </a:rPr>
            </a:br>
            <a:endParaRPr lang="en-US" sz="2400" dirty="0">
              <a:latin typeface="Corbel" panose="020B0503020204020204" pitchFamily="34" charset="0"/>
            </a:endParaRPr>
          </a:p>
        </p:txBody>
      </p:sp>
      <p:sp>
        <p:nvSpPr>
          <p:cNvPr id="8" name="TextBox 7">
            <a:extLst>
              <a:ext uri="{FF2B5EF4-FFF2-40B4-BE49-F238E27FC236}">
                <a16:creationId xmlns:a16="http://schemas.microsoft.com/office/drawing/2014/main" id="{08032CB3-3B08-235B-B7FD-7C1548706562}"/>
              </a:ext>
            </a:extLst>
          </p:cNvPr>
          <p:cNvSpPr txBox="1"/>
          <p:nvPr/>
        </p:nvSpPr>
        <p:spPr>
          <a:xfrm>
            <a:off x="8042533" y="4771818"/>
            <a:ext cx="2888932"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have </a:t>
            </a:r>
            <a:br>
              <a:rPr lang="en-US" sz="2400" b="1" dirty="0">
                <a:latin typeface="Corbel" panose="020B0503020204020204" pitchFamily="34" charset="0"/>
              </a:rPr>
            </a:br>
            <a:endParaRPr lang="en-US" sz="2400" dirty="0">
              <a:latin typeface="Corbel" panose="020B0503020204020204" pitchFamily="34" charset="0"/>
            </a:endParaRPr>
          </a:p>
        </p:txBody>
      </p:sp>
      <p:sp>
        <p:nvSpPr>
          <p:cNvPr id="9" name="TextBox 8">
            <a:extLst>
              <a:ext uri="{FF2B5EF4-FFF2-40B4-BE49-F238E27FC236}">
                <a16:creationId xmlns:a16="http://schemas.microsoft.com/office/drawing/2014/main" id="{831FE469-7483-BC82-CD92-7A2E7A96847E}"/>
              </a:ext>
            </a:extLst>
          </p:cNvPr>
          <p:cNvSpPr txBox="1"/>
          <p:nvPr/>
        </p:nvSpPr>
        <p:spPr>
          <a:xfrm>
            <a:off x="8042533" y="5760943"/>
            <a:ext cx="2610010"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are</a:t>
            </a:r>
            <a:br>
              <a:rPr lang="en-US" sz="2400" b="1" dirty="0">
                <a:latin typeface="Corbel" panose="020B0503020204020204" pitchFamily="34" charset="0"/>
              </a:rPr>
            </a:br>
            <a:endParaRPr lang="en-US" sz="2400" dirty="0">
              <a:latin typeface="Corbel" panose="020B0503020204020204" pitchFamily="34" charset="0"/>
            </a:endParaRPr>
          </a:p>
        </p:txBody>
      </p:sp>
      <p:sp>
        <p:nvSpPr>
          <p:cNvPr id="10" name="!!txtPass">
            <a:extLst>
              <a:ext uri="{FF2B5EF4-FFF2-40B4-BE49-F238E27FC236}">
                <a16:creationId xmlns:a16="http://schemas.microsoft.com/office/drawing/2014/main" id="{5EA525BA-A9AF-9E36-F57B-B32205297B3C}"/>
              </a:ext>
            </a:extLst>
          </p:cNvPr>
          <p:cNvSpPr txBox="1"/>
          <p:nvPr/>
        </p:nvSpPr>
        <p:spPr>
          <a:xfrm>
            <a:off x="8028106" y="4135966"/>
            <a:ext cx="1585690"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(password)</a:t>
            </a:r>
          </a:p>
        </p:txBody>
      </p:sp>
      <p:sp>
        <p:nvSpPr>
          <p:cNvPr id="4" name="!!txtKeycard">
            <a:extLst>
              <a:ext uri="{FF2B5EF4-FFF2-40B4-BE49-F238E27FC236}">
                <a16:creationId xmlns:a16="http://schemas.microsoft.com/office/drawing/2014/main" id="{E8F1C1AC-CC2B-4AFC-8832-C1570A44B906}"/>
              </a:ext>
            </a:extLst>
          </p:cNvPr>
          <p:cNvSpPr txBox="1"/>
          <p:nvPr/>
        </p:nvSpPr>
        <p:spPr>
          <a:xfrm>
            <a:off x="8028106" y="5138486"/>
            <a:ext cx="3853171"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(passkey / authenticator app)</a:t>
            </a:r>
          </a:p>
        </p:txBody>
      </p:sp>
      <p:sp>
        <p:nvSpPr>
          <p:cNvPr id="11" name="!!txtBiometrics">
            <a:extLst>
              <a:ext uri="{FF2B5EF4-FFF2-40B4-BE49-F238E27FC236}">
                <a16:creationId xmlns:a16="http://schemas.microsoft.com/office/drawing/2014/main" id="{08CF38D1-FDC8-2FA5-B304-33AD3A603CB3}"/>
              </a:ext>
            </a:extLst>
          </p:cNvPr>
          <p:cNvSpPr txBox="1"/>
          <p:nvPr/>
        </p:nvSpPr>
        <p:spPr>
          <a:xfrm>
            <a:off x="8042429" y="6130275"/>
            <a:ext cx="1721946"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(biometrics)</a:t>
            </a:r>
          </a:p>
        </p:txBody>
      </p:sp>
      <p:pic>
        <p:nvPicPr>
          <p:cNvPr id="23" name="Picture 22">
            <a:extLst>
              <a:ext uri="{FF2B5EF4-FFF2-40B4-BE49-F238E27FC236}">
                <a16:creationId xmlns:a16="http://schemas.microsoft.com/office/drawing/2014/main" id="{0910BBEF-5086-60DA-FDC9-FF5E05BE013C}"/>
              </a:ext>
            </a:extLst>
          </p:cNvPr>
          <p:cNvPicPr>
            <a:picLocks noChangeAspect="1"/>
          </p:cNvPicPr>
          <p:nvPr/>
        </p:nvPicPr>
        <p:blipFill>
          <a:blip r:embed="rId4"/>
          <a:stretch>
            <a:fillRect/>
          </a:stretch>
        </p:blipFill>
        <p:spPr>
          <a:xfrm>
            <a:off x="-3100818" y="3123144"/>
            <a:ext cx="414298" cy="415126"/>
          </a:xfrm>
          <a:prstGeom prst="rect">
            <a:avLst/>
          </a:prstGeom>
        </p:spPr>
      </p:pic>
      <p:cxnSp>
        <p:nvCxnSpPr>
          <p:cNvPr id="22" name="Straight Arrow Connector 21">
            <a:extLst>
              <a:ext uri="{FF2B5EF4-FFF2-40B4-BE49-F238E27FC236}">
                <a16:creationId xmlns:a16="http://schemas.microsoft.com/office/drawing/2014/main" id="{F936587A-2DAF-0A17-2CE0-3FB32C74401E}"/>
              </a:ext>
            </a:extLst>
          </p:cNvPr>
          <p:cNvCxnSpPr>
            <a:cxnSpLocks/>
          </p:cNvCxnSpPr>
          <p:nvPr/>
        </p:nvCxnSpPr>
        <p:spPr>
          <a:xfrm flipV="1">
            <a:off x="5181600" y="4135966"/>
            <a:ext cx="2349500" cy="347134"/>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E73C82A8-0558-1CFD-69A7-1A09CF616B85}"/>
              </a:ext>
            </a:extLst>
          </p:cNvPr>
          <p:cNvSpPr txBox="1"/>
          <p:nvPr/>
        </p:nvSpPr>
        <p:spPr>
          <a:xfrm>
            <a:off x="1898548" y="3960667"/>
            <a:ext cx="2895344" cy="954107"/>
          </a:xfrm>
          <a:prstGeom prst="rect">
            <a:avLst/>
          </a:prstGeom>
          <a:noFill/>
        </p:spPr>
        <p:txBody>
          <a:bodyPr wrap="none" rtlCol="0">
            <a:spAutoFit/>
          </a:bodyPr>
          <a:lstStyle/>
          <a:p>
            <a:pPr algn="ctr"/>
            <a:r>
              <a:rPr lang="en-US" sz="2800" dirty="0">
                <a:solidFill>
                  <a:schemeClr val="bg1"/>
                </a:solidFill>
                <a:latin typeface="Corbel" panose="020B0503020204020204" pitchFamily="34" charset="0"/>
              </a:rPr>
              <a:t>This talk will cover</a:t>
            </a:r>
          </a:p>
          <a:p>
            <a:pPr algn="ctr"/>
            <a:r>
              <a:rPr lang="en-US" sz="2800" dirty="0">
                <a:solidFill>
                  <a:schemeClr val="bg1"/>
                </a:solidFill>
                <a:latin typeface="Corbel" panose="020B0503020204020204" pitchFamily="34" charset="0"/>
              </a:rPr>
              <a:t>these two factors</a:t>
            </a:r>
          </a:p>
        </p:txBody>
      </p:sp>
      <p:cxnSp>
        <p:nvCxnSpPr>
          <p:cNvPr id="27" name="Straight Arrow Connector 26">
            <a:extLst>
              <a:ext uri="{FF2B5EF4-FFF2-40B4-BE49-F238E27FC236}">
                <a16:creationId xmlns:a16="http://schemas.microsoft.com/office/drawing/2014/main" id="{A3E6F982-EFA2-DAC0-5D63-265D01013231}"/>
              </a:ext>
            </a:extLst>
          </p:cNvPr>
          <p:cNvCxnSpPr>
            <a:cxnSpLocks/>
          </p:cNvCxnSpPr>
          <p:nvPr/>
        </p:nvCxnSpPr>
        <p:spPr>
          <a:xfrm>
            <a:off x="5181600" y="4483100"/>
            <a:ext cx="2349500" cy="431674"/>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486908188"/>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left)">
                                      <p:cBhvr>
                                        <p:cTn id="7" dur="500"/>
                                        <p:tgtEl>
                                          <p:spTgt spid="27"/>
                                        </p:tgtEl>
                                      </p:cBhvr>
                                    </p:animEffect>
                                  </p:childTnLst>
                                </p:cTn>
                              </p:par>
                              <p:par>
                                <p:cTn id="8" presetID="22" presetClass="entr" presetSubtype="8" fill="hold"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wipe(left)">
                                      <p:cBhvr>
                                        <p:cTn id="1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89CEC543-13F2-40F3-3410-CC46E60719E7}"/>
              </a:ext>
            </a:extLst>
          </p:cNvPr>
          <p:cNvSpPr/>
          <p:nvPr/>
        </p:nvSpPr>
        <p:spPr>
          <a:xfrm>
            <a:off x="12344400" y="2894336"/>
            <a:ext cx="4978400" cy="4585963"/>
          </a:xfrm>
          <a:prstGeom prst="roundRect">
            <a:avLst>
              <a:gd name="adj" fmla="val 8544"/>
            </a:avLst>
          </a:prstGeom>
          <a:solidFill>
            <a:schemeClr val="bg1">
              <a:lumMod val="85000"/>
            </a:schemeClr>
          </a:solidFill>
          <a:ln>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lumMod val="75000"/>
                  <a:lumOff val="25000"/>
                </a:schemeClr>
              </a:solidFill>
              <a:latin typeface="Corbel" panose="020B0503020204020204" pitchFamily="34" charset="0"/>
            </a:endParaRPr>
          </a:p>
        </p:txBody>
      </p:sp>
      <p:sp>
        <p:nvSpPr>
          <p:cNvPr id="6" name="TextBox 5">
            <a:extLst>
              <a:ext uri="{FF2B5EF4-FFF2-40B4-BE49-F238E27FC236}">
                <a16:creationId xmlns:a16="http://schemas.microsoft.com/office/drawing/2014/main" id="{7CF2E689-FCF5-40D0-447A-5773F8D381ED}"/>
              </a:ext>
            </a:extLst>
          </p:cNvPr>
          <p:cNvSpPr txBox="1"/>
          <p:nvPr/>
        </p:nvSpPr>
        <p:spPr>
          <a:xfrm>
            <a:off x="12537115" y="3036679"/>
            <a:ext cx="4395049" cy="461665"/>
          </a:xfrm>
          <a:prstGeom prst="rect">
            <a:avLst/>
          </a:prstGeom>
          <a:noFill/>
        </p:spPr>
        <p:txBody>
          <a:bodyPr wrap="none" rtlCol="0">
            <a:spAutoFit/>
          </a:bodyPr>
          <a:lstStyle/>
          <a:p>
            <a:r>
              <a:rPr lang="en-US" sz="2400" b="1" dirty="0">
                <a:latin typeface="Corbel" panose="020B0503020204020204" pitchFamily="34" charset="0"/>
              </a:rPr>
              <a:t>Three Factors of Authentication</a:t>
            </a:r>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130346"/>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8" name="TextBox 7">
            <a:extLst>
              <a:ext uri="{FF2B5EF4-FFF2-40B4-BE49-F238E27FC236}">
                <a16:creationId xmlns:a16="http://schemas.microsoft.com/office/drawing/2014/main" id="{08032CB3-3B08-235B-B7FD-7C1548706562}"/>
              </a:ext>
            </a:extLst>
          </p:cNvPr>
          <p:cNvSpPr txBox="1"/>
          <p:nvPr/>
        </p:nvSpPr>
        <p:spPr>
          <a:xfrm>
            <a:off x="12855833" y="4771818"/>
            <a:ext cx="2888932"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have </a:t>
            </a:r>
            <a:br>
              <a:rPr lang="en-US" sz="2400" b="1" dirty="0">
                <a:latin typeface="Corbel" panose="020B0503020204020204" pitchFamily="34" charset="0"/>
              </a:rPr>
            </a:br>
            <a:endParaRPr lang="en-US" sz="2400" dirty="0">
              <a:latin typeface="Corbel" panose="020B0503020204020204" pitchFamily="34" charset="0"/>
            </a:endParaRPr>
          </a:p>
        </p:txBody>
      </p:sp>
      <p:sp>
        <p:nvSpPr>
          <p:cNvPr id="9" name="TextBox 8">
            <a:extLst>
              <a:ext uri="{FF2B5EF4-FFF2-40B4-BE49-F238E27FC236}">
                <a16:creationId xmlns:a16="http://schemas.microsoft.com/office/drawing/2014/main" id="{831FE469-7483-BC82-CD92-7A2E7A96847E}"/>
              </a:ext>
            </a:extLst>
          </p:cNvPr>
          <p:cNvSpPr txBox="1"/>
          <p:nvPr/>
        </p:nvSpPr>
        <p:spPr>
          <a:xfrm>
            <a:off x="12855833" y="5760943"/>
            <a:ext cx="2610010"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are</a:t>
            </a:r>
            <a:br>
              <a:rPr lang="en-US" sz="2400" b="1" dirty="0">
                <a:latin typeface="Corbel" panose="020B0503020204020204" pitchFamily="34" charset="0"/>
              </a:rPr>
            </a:br>
            <a:endParaRPr lang="en-US" sz="2400" dirty="0">
              <a:latin typeface="Corbel" panose="020B0503020204020204" pitchFamily="34" charset="0"/>
            </a:endParaRPr>
          </a:p>
        </p:txBody>
      </p:sp>
      <p:sp>
        <p:nvSpPr>
          <p:cNvPr id="10" name="!!txtPass">
            <a:extLst>
              <a:ext uri="{FF2B5EF4-FFF2-40B4-BE49-F238E27FC236}">
                <a16:creationId xmlns:a16="http://schemas.microsoft.com/office/drawing/2014/main" id="{5EA525BA-A9AF-9E36-F57B-B32205297B3C}"/>
              </a:ext>
            </a:extLst>
          </p:cNvPr>
          <p:cNvSpPr txBox="1"/>
          <p:nvPr/>
        </p:nvSpPr>
        <p:spPr>
          <a:xfrm>
            <a:off x="12841406" y="4135966"/>
            <a:ext cx="1585690"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(password)</a:t>
            </a:r>
          </a:p>
        </p:txBody>
      </p:sp>
      <p:sp>
        <p:nvSpPr>
          <p:cNvPr id="4" name="!!txtKeycard">
            <a:extLst>
              <a:ext uri="{FF2B5EF4-FFF2-40B4-BE49-F238E27FC236}">
                <a16:creationId xmlns:a16="http://schemas.microsoft.com/office/drawing/2014/main" id="{E8F1C1AC-CC2B-4AFC-8832-C1570A44B906}"/>
              </a:ext>
            </a:extLst>
          </p:cNvPr>
          <p:cNvSpPr txBox="1"/>
          <p:nvPr/>
        </p:nvSpPr>
        <p:spPr>
          <a:xfrm>
            <a:off x="12841406" y="5138486"/>
            <a:ext cx="3841949"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(keycard / authenticator app)</a:t>
            </a:r>
          </a:p>
        </p:txBody>
      </p:sp>
      <p:sp>
        <p:nvSpPr>
          <p:cNvPr id="11" name="!!txtBiometrics">
            <a:extLst>
              <a:ext uri="{FF2B5EF4-FFF2-40B4-BE49-F238E27FC236}">
                <a16:creationId xmlns:a16="http://schemas.microsoft.com/office/drawing/2014/main" id="{08CF38D1-FDC8-2FA5-B304-33AD3A603CB3}"/>
              </a:ext>
            </a:extLst>
          </p:cNvPr>
          <p:cNvSpPr txBox="1"/>
          <p:nvPr/>
        </p:nvSpPr>
        <p:spPr>
          <a:xfrm>
            <a:off x="12855729" y="6130275"/>
            <a:ext cx="1721946"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(biometrics)</a:t>
            </a:r>
          </a:p>
        </p:txBody>
      </p:sp>
      <p:cxnSp>
        <p:nvCxnSpPr>
          <p:cNvPr id="22" name="Straight Arrow Connector 21">
            <a:extLst>
              <a:ext uri="{FF2B5EF4-FFF2-40B4-BE49-F238E27FC236}">
                <a16:creationId xmlns:a16="http://schemas.microsoft.com/office/drawing/2014/main" id="{F936587A-2DAF-0A17-2CE0-3FB32C74401E}"/>
              </a:ext>
            </a:extLst>
          </p:cNvPr>
          <p:cNvCxnSpPr>
            <a:cxnSpLocks/>
          </p:cNvCxnSpPr>
          <p:nvPr/>
        </p:nvCxnSpPr>
        <p:spPr>
          <a:xfrm flipV="1">
            <a:off x="-2641600" y="4135966"/>
            <a:ext cx="2349500" cy="347134"/>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E73C82A8-0558-1CFD-69A7-1A09CF616B85}"/>
              </a:ext>
            </a:extLst>
          </p:cNvPr>
          <p:cNvSpPr txBox="1"/>
          <p:nvPr/>
        </p:nvSpPr>
        <p:spPr>
          <a:xfrm>
            <a:off x="-5924652" y="3960667"/>
            <a:ext cx="2895344" cy="954107"/>
          </a:xfrm>
          <a:prstGeom prst="rect">
            <a:avLst/>
          </a:prstGeom>
          <a:noFill/>
        </p:spPr>
        <p:txBody>
          <a:bodyPr wrap="none" rtlCol="0">
            <a:spAutoFit/>
          </a:bodyPr>
          <a:lstStyle/>
          <a:p>
            <a:pPr algn="ctr"/>
            <a:r>
              <a:rPr lang="en-US" sz="2800" dirty="0">
                <a:solidFill>
                  <a:schemeClr val="bg1"/>
                </a:solidFill>
                <a:latin typeface="Corbel" panose="020B0503020204020204" pitchFamily="34" charset="0"/>
              </a:rPr>
              <a:t>This talk will cover</a:t>
            </a:r>
          </a:p>
          <a:p>
            <a:pPr algn="ctr"/>
            <a:r>
              <a:rPr lang="en-US" sz="2800" dirty="0">
                <a:solidFill>
                  <a:schemeClr val="bg1"/>
                </a:solidFill>
                <a:latin typeface="Corbel" panose="020B0503020204020204" pitchFamily="34" charset="0"/>
              </a:rPr>
              <a:t>these two factors</a:t>
            </a:r>
          </a:p>
        </p:txBody>
      </p:sp>
      <p:cxnSp>
        <p:nvCxnSpPr>
          <p:cNvPr id="27" name="Straight Arrow Connector 26">
            <a:extLst>
              <a:ext uri="{FF2B5EF4-FFF2-40B4-BE49-F238E27FC236}">
                <a16:creationId xmlns:a16="http://schemas.microsoft.com/office/drawing/2014/main" id="{A3E6F982-EFA2-DAC0-5D63-265D01013231}"/>
              </a:ext>
            </a:extLst>
          </p:cNvPr>
          <p:cNvCxnSpPr>
            <a:cxnSpLocks/>
          </p:cNvCxnSpPr>
          <p:nvPr/>
        </p:nvCxnSpPr>
        <p:spPr>
          <a:xfrm>
            <a:off x="-2641600" y="4483100"/>
            <a:ext cx="2349500" cy="431674"/>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A9C9CAA1-A051-AB3D-033B-A32E33D8A019}"/>
              </a:ext>
            </a:extLst>
          </p:cNvPr>
          <p:cNvSpPr txBox="1"/>
          <p:nvPr/>
        </p:nvSpPr>
        <p:spPr>
          <a:xfrm>
            <a:off x="8205253" y="3130345"/>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3416838700"/>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 presetClass="exit"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hidden"/>
                                      </p:to>
                                    </p:set>
                                  </p:childTnLst>
                                </p:cTn>
                              </p:par>
                              <p:par>
                                <p:cTn id="17" presetID="1" presetClass="exit"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hidden"/>
                                      </p:to>
                                    </p:set>
                                  </p:childTnLst>
                                </p:cTn>
                              </p:par>
                              <p:par>
                                <p:cTn id="19" presetID="1" presetClass="exit"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9" grpId="0"/>
      <p:bldP spid="10" grpId="0"/>
      <p:bldP spid="4" grpId="0"/>
      <p:bldP spid="11" grpId="0"/>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4800" dirty="0"/>
              <a:t>My rookie mistake</a:t>
            </a:r>
          </a:p>
        </p:txBody>
      </p:sp>
      <p:pic>
        <p:nvPicPr>
          <p:cNvPr id="4" name="Content Placeholder 3"/>
          <p:cNvPicPr>
            <a:picLocks noGrp="1" noChangeAspect="1"/>
          </p:cNvPicPr>
          <p:nvPr>
            <p:ph idx="1"/>
          </p:nvPr>
        </p:nvPicPr>
        <p:blipFill>
          <a:blip r:embed="rId3"/>
          <a:stretch>
            <a:fillRect/>
          </a:stretch>
        </p:blipFill>
        <p:spPr>
          <a:xfrm>
            <a:off x="2183323" y="1804343"/>
            <a:ext cx="7825353" cy="5053657"/>
          </a:xfrm>
          <a:prstGeom prst="rect">
            <a:avLst/>
          </a:prstGeom>
        </p:spPr>
      </p:pic>
      <p:sp>
        <p:nvSpPr>
          <p:cNvPr id="3" name="!!Title 2">
            <a:extLst>
              <a:ext uri="{FF2B5EF4-FFF2-40B4-BE49-F238E27FC236}">
                <a16:creationId xmlns:a16="http://schemas.microsoft.com/office/drawing/2014/main" id="{B2361695-97F4-ABAA-A2B0-B7DF2218AAEC}"/>
              </a:ext>
            </a:extLst>
          </p:cNvPr>
          <p:cNvSpPr txBox="1">
            <a:spLocks/>
          </p:cNvSpPr>
          <p:nvPr/>
        </p:nvSpPr>
        <p:spPr>
          <a:xfrm>
            <a:off x="905934" y="6941668"/>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baseline="0">
                <a:solidFill>
                  <a:srgbClr val="FD7D00"/>
                </a:solidFill>
                <a:latin typeface="Corbel" panose="020B0503020204020204" pitchFamily="34" charset="0"/>
                <a:ea typeface="+mj-ea"/>
                <a:cs typeface="+mj-cs"/>
              </a:defRPr>
            </a:lvl1pPr>
          </a:lstStyle>
          <a:p>
            <a:pPr algn="ctr"/>
            <a:r>
              <a:rPr lang="en-US" sz="4800" dirty="0"/>
              <a:t>Today’s goal: No more rookie mistakes!</a:t>
            </a:r>
          </a:p>
        </p:txBody>
      </p:sp>
    </p:spTree>
    <p:extLst>
      <p:ext uri="{BB962C8B-B14F-4D97-AF65-F5344CB8AC3E}">
        <p14:creationId xmlns:p14="http://schemas.microsoft.com/office/powerpoint/2010/main" val="4220888562"/>
      </p:ext>
    </p:extLst>
  </p:cSld>
  <p:clrMapOvr>
    <a:masterClrMapping/>
  </p:clrMapOvr>
  <p:transition spd="slow">
    <p:wipe dir="d"/>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grpSp>
        <p:nvGrpSpPr>
          <p:cNvPr id="2" name="Group 1">
            <a:extLst>
              <a:ext uri="{FF2B5EF4-FFF2-40B4-BE49-F238E27FC236}">
                <a16:creationId xmlns:a16="http://schemas.microsoft.com/office/drawing/2014/main" id="{D9A60EE4-2009-80FB-7858-A134097A8A11}"/>
              </a:ext>
            </a:extLst>
          </p:cNvPr>
          <p:cNvGrpSpPr/>
          <p:nvPr/>
        </p:nvGrpSpPr>
        <p:grpSpPr>
          <a:xfrm>
            <a:off x="3031104" y="2367273"/>
            <a:ext cx="1014813" cy="1313715"/>
            <a:chOff x="9592919" y="3281030"/>
            <a:chExt cx="2412301" cy="3122817"/>
          </a:xfrm>
        </p:grpSpPr>
        <p:sp>
          <p:nvSpPr>
            <p:cNvPr id="12" name="Freeform 158">
              <a:extLst>
                <a:ext uri="{FF2B5EF4-FFF2-40B4-BE49-F238E27FC236}">
                  <a16:creationId xmlns:a16="http://schemas.microsoft.com/office/drawing/2014/main" id="{017B78DD-1E4C-CE4F-07AE-6108921883A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3D6CC44D-9F63-A5F3-71AF-34CE3B56A64A}"/>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86E6CD28-A6EC-0E10-DAA3-67BF4FAD2D08}"/>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FBC5A36E-B748-A4CA-78DA-E3D9719D7AB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D6312200-13B2-4EFB-7AAF-1610DA9AC699}"/>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522133EC-427C-268B-44AE-A516B058013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9D49FE3B-598E-B5A0-DA90-B809D198A474}"/>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8F7B9902-599A-CBE4-04A7-FE046104CEA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3376F224-2371-1653-37B4-78613F7D0B0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51773" y="2808266"/>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Rounded Corners 22">
            <a:extLst>
              <a:ext uri="{FF2B5EF4-FFF2-40B4-BE49-F238E27FC236}">
                <a16:creationId xmlns:a16="http://schemas.microsoft.com/office/drawing/2014/main" id="{04FB5FAD-4752-25DD-5A60-968E6CA6086C}"/>
              </a:ext>
            </a:extLst>
          </p:cNvPr>
          <p:cNvSpPr/>
          <p:nvPr/>
        </p:nvSpPr>
        <p:spPr>
          <a:xfrm>
            <a:off x="5710626" y="2470940"/>
            <a:ext cx="3515097" cy="1258785"/>
          </a:xfrm>
          <a:prstGeom prst="roundRect">
            <a:avLst>
              <a:gd name="adj" fmla="val 9608"/>
            </a:avLst>
          </a:prstGeom>
          <a:solidFill>
            <a:schemeClr val="bg1">
              <a:lumMod val="85000"/>
            </a:schemeClr>
          </a:solidFill>
          <a:ln>
            <a:solidFill>
              <a:srgbClr val="FD7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545ED595-EF48-F6D9-7FF7-E92D7D867D3D}"/>
              </a:ext>
            </a:extLst>
          </p:cNvPr>
          <p:cNvSpPr txBox="1"/>
          <p:nvPr/>
        </p:nvSpPr>
        <p:spPr>
          <a:xfrm>
            <a:off x="5836744" y="2641073"/>
            <a:ext cx="1228221" cy="369332"/>
          </a:xfrm>
          <a:prstGeom prst="rect">
            <a:avLst/>
          </a:prstGeom>
          <a:noFill/>
        </p:spPr>
        <p:txBody>
          <a:bodyPr wrap="none" rtlCol="0">
            <a:spAutoFit/>
          </a:bodyPr>
          <a:lstStyle/>
          <a:p>
            <a:r>
              <a:rPr lang="en-US" dirty="0">
                <a:latin typeface="Corbel" panose="020B0503020204020204" pitchFamily="34" charset="0"/>
              </a:rPr>
              <a:t>Username:</a:t>
            </a:r>
          </a:p>
        </p:txBody>
      </p:sp>
      <p:sp>
        <p:nvSpPr>
          <p:cNvPr id="26" name="Rectangle 25">
            <a:extLst>
              <a:ext uri="{FF2B5EF4-FFF2-40B4-BE49-F238E27FC236}">
                <a16:creationId xmlns:a16="http://schemas.microsoft.com/office/drawing/2014/main" id="{1AA3E8E2-F7EB-9E03-B6E5-5C134BD32F0F}"/>
              </a:ext>
            </a:extLst>
          </p:cNvPr>
          <p:cNvSpPr/>
          <p:nvPr/>
        </p:nvSpPr>
        <p:spPr>
          <a:xfrm>
            <a:off x="7094054" y="2641073"/>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95000"/>
                  <a:lumOff val="5000"/>
                </a:schemeClr>
              </a:solidFill>
              <a:latin typeface="Courier New" panose="02070309020205020404" pitchFamily="49" charset="0"/>
              <a:cs typeface="Courier New" panose="02070309020205020404" pitchFamily="49" charset="0"/>
            </a:endParaRPr>
          </a:p>
        </p:txBody>
      </p:sp>
      <p:sp>
        <p:nvSpPr>
          <p:cNvPr id="28" name="TextBox 27">
            <a:extLst>
              <a:ext uri="{FF2B5EF4-FFF2-40B4-BE49-F238E27FC236}">
                <a16:creationId xmlns:a16="http://schemas.microsoft.com/office/drawing/2014/main" id="{4F2DC69A-DFD3-3E19-0ACF-B83C2755709C}"/>
              </a:ext>
            </a:extLst>
          </p:cNvPr>
          <p:cNvSpPr txBox="1"/>
          <p:nvPr/>
        </p:nvSpPr>
        <p:spPr>
          <a:xfrm>
            <a:off x="5836744" y="3170535"/>
            <a:ext cx="1165704" cy="369332"/>
          </a:xfrm>
          <a:prstGeom prst="rect">
            <a:avLst/>
          </a:prstGeom>
          <a:noFill/>
        </p:spPr>
        <p:txBody>
          <a:bodyPr wrap="none" rtlCol="0">
            <a:spAutoFit/>
          </a:bodyPr>
          <a:lstStyle/>
          <a:p>
            <a:r>
              <a:rPr lang="en-US" dirty="0">
                <a:latin typeface="Corbel" panose="020B0503020204020204" pitchFamily="34" charset="0"/>
              </a:rPr>
              <a:t>Password:</a:t>
            </a:r>
          </a:p>
        </p:txBody>
      </p:sp>
      <p:sp>
        <p:nvSpPr>
          <p:cNvPr id="29" name="Rectangle 28">
            <a:extLst>
              <a:ext uri="{FF2B5EF4-FFF2-40B4-BE49-F238E27FC236}">
                <a16:creationId xmlns:a16="http://schemas.microsoft.com/office/drawing/2014/main" id="{C9584242-01A2-E976-9892-C9A9653D7CC5}"/>
              </a:ext>
            </a:extLst>
          </p:cNvPr>
          <p:cNvSpPr/>
          <p:nvPr/>
        </p:nvSpPr>
        <p:spPr>
          <a:xfrm>
            <a:off x="7094054" y="3162222"/>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3" name="TextBox 32">
            <a:extLst>
              <a:ext uri="{FF2B5EF4-FFF2-40B4-BE49-F238E27FC236}">
                <a16:creationId xmlns:a16="http://schemas.microsoft.com/office/drawing/2014/main" id="{812FEF6E-9EC4-CB32-3583-AE7D0C092784}"/>
              </a:ext>
            </a:extLst>
          </p:cNvPr>
          <p:cNvSpPr txBox="1"/>
          <p:nvPr/>
        </p:nvSpPr>
        <p:spPr>
          <a:xfrm>
            <a:off x="7149817" y="2641073"/>
            <a:ext cx="873957"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Alice</a:t>
            </a:r>
          </a:p>
        </p:txBody>
      </p:sp>
      <p:sp>
        <p:nvSpPr>
          <p:cNvPr id="34" name="TextBox 33">
            <a:extLst>
              <a:ext uri="{FF2B5EF4-FFF2-40B4-BE49-F238E27FC236}">
                <a16:creationId xmlns:a16="http://schemas.microsoft.com/office/drawing/2014/main" id="{BF70116C-1109-BEE0-6E33-F2D9D08177FF}"/>
              </a:ext>
            </a:extLst>
          </p:cNvPr>
          <p:cNvSpPr txBox="1"/>
          <p:nvPr/>
        </p:nvSpPr>
        <p:spPr>
          <a:xfrm>
            <a:off x="7128566" y="3162222"/>
            <a:ext cx="197682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5516800" y="4213487"/>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5596798" y="4298947"/>
            <a:ext cx="2800767"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5596797" y="4673171"/>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5596797" y="4995060"/>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cxnSp>
        <p:nvCxnSpPr>
          <p:cNvPr id="39" name="Straight Arrow Connector 38">
            <a:extLst>
              <a:ext uri="{FF2B5EF4-FFF2-40B4-BE49-F238E27FC236}">
                <a16:creationId xmlns:a16="http://schemas.microsoft.com/office/drawing/2014/main" id="{2C0284EA-17F1-C3BD-DABB-73E246F0E57E}"/>
              </a:ext>
            </a:extLst>
          </p:cNvPr>
          <p:cNvCxnSpPr>
            <a:cxnSpLocks/>
            <a:endCxn id="35" idx="0"/>
          </p:cNvCxnSpPr>
          <p:nvPr/>
        </p:nvCxnSpPr>
        <p:spPr>
          <a:xfrm>
            <a:off x="7468175" y="3729725"/>
            <a:ext cx="897" cy="483762"/>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pic>
        <p:nvPicPr>
          <p:cNvPr id="41" name="Picture 40">
            <a:extLst>
              <a:ext uri="{FF2B5EF4-FFF2-40B4-BE49-F238E27FC236}">
                <a16:creationId xmlns:a16="http://schemas.microsoft.com/office/drawing/2014/main" id="{2E6CAC58-D3AC-1036-A9F5-2ADEAA087A10}"/>
              </a:ext>
            </a:extLst>
          </p:cNvPr>
          <p:cNvPicPr>
            <a:picLocks noChangeAspect="1"/>
          </p:cNvPicPr>
          <p:nvPr/>
        </p:nvPicPr>
        <p:blipFill>
          <a:blip r:embed="rId4"/>
          <a:stretch>
            <a:fillRect/>
          </a:stretch>
        </p:blipFill>
        <p:spPr>
          <a:xfrm>
            <a:off x="12357993" y="2604001"/>
            <a:ext cx="930283" cy="992661"/>
          </a:xfrm>
          <a:prstGeom prst="rect">
            <a:avLst/>
          </a:prstGeom>
        </p:spPr>
      </p:pic>
      <p:pic>
        <p:nvPicPr>
          <p:cNvPr id="42" name="Picture 2" descr="Hacker PNG Images Transparent Background | PNG Play">
            <a:extLst>
              <a:ext uri="{FF2B5EF4-FFF2-40B4-BE49-F238E27FC236}">
                <a16:creationId xmlns:a16="http://schemas.microsoft.com/office/drawing/2014/main" id="{1B3DE95A-575F-B66F-1CE3-2723D880CAE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332681" y="7507654"/>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Rounded Corners 3">
            <a:extLst>
              <a:ext uri="{FF2B5EF4-FFF2-40B4-BE49-F238E27FC236}">
                <a16:creationId xmlns:a16="http://schemas.microsoft.com/office/drawing/2014/main" id="{E367E07B-A907-65FE-E9F2-93E5111DFC7B}"/>
              </a:ext>
            </a:extLst>
          </p:cNvPr>
          <p:cNvSpPr/>
          <p:nvPr/>
        </p:nvSpPr>
        <p:spPr>
          <a:xfrm>
            <a:off x="5596796" y="5015054"/>
            <a:ext cx="372409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5" name="!!txtAsterisks">
            <a:extLst>
              <a:ext uri="{FF2B5EF4-FFF2-40B4-BE49-F238E27FC236}">
                <a16:creationId xmlns:a16="http://schemas.microsoft.com/office/drawing/2014/main" id="{4DBB91E9-8189-23CE-BBBF-C11FDE64863F}"/>
              </a:ext>
            </a:extLst>
          </p:cNvPr>
          <p:cNvSpPr txBox="1"/>
          <p:nvPr/>
        </p:nvSpPr>
        <p:spPr>
          <a:xfrm>
            <a:off x="7128566" y="3162222"/>
            <a:ext cx="197682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p:txBody>
      </p:sp>
      <p:cxnSp>
        <p:nvCxnSpPr>
          <p:cNvPr id="22" name="Connector: Curved 21">
            <a:extLst>
              <a:ext uri="{FF2B5EF4-FFF2-40B4-BE49-F238E27FC236}">
                <a16:creationId xmlns:a16="http://schemas.microsoft.com/office/drawing/2014/main" id="{F0E98320-6C8A-2D67-B89B-60688CD7B5DB}"/>
              </a:ext>
            </a:extLst>
          </p:cNvPr>
          <p:cNvCxnSpPr>
            <a:cxnSpLocks/>
            <a:stCxn id="5" idx="3"/>
            <a:endCxn id="4" idx="3"/>
          </p:cNvCxnSpPr>
          <p:nvPr/>
        </p:nvCxnSpPr>
        <p:spPr>
          <a:xfrm>
            <a:off x="9105389" y="3346888"/>
            <a:ext cx="215504" cy="1836267"/>
          </a:xfrm>
          <a:prstGeom prst="curvedConnector3">
            <a:avLst>
              <a:gd name="adj1" fmla="val 370496"/>
            </a:avLst>
          </a:prstGeom>
          <a:ln>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02901187"/>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500"/>
                                        <p:tgtEl>
                                          <p:spTgt spid="2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fade">
                                      <p:cBhvr>
                                        <p:cTn id="16" dur="500"/>
                                        <p:tgtEl>
                                          <p:spTgt spid="2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fade">
                                      <p:cBhvr>
                                        <p:cTn id="19" dur="500"/>
                                        <p:tgtEl>
                                          <p:spTgt spid="2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fade">
                                      <p:cBhvr>
                                        <p:cTn id="22" dur="500"/>
                                        <p:tgtEl>
                                          <p:spTgt spid="2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fade">
                                      <p:cBhvr>
                                        <p:cTn id="25" dur="500"/>
                                        <p:tgtEl>
                                          <p:spTgt spid="29"/>
                                        </p:tgtEl>
                                      </p:cBhvr>
                                    </p:animEffect>
                                  </p:childTnLst>
                                </p:cTn>
                              </p:par>
                            </p:childTnLst>
                          </p:cTn>
                        </p:par>
                        <p:par>
                          <p:cTn id="26" fill="hold">
                            <p:stCondLst>
                              <p:cond delay="500"/>
                            </p:stCondLst>
                            <p:childTnLst>
                              <p:par>
                                <p:cTn id="27" presetID="22" presetClass="entr" presetSubtype="8" fill="hold" grpId="0" nodeType="afterEffect">
                                  <p:stCondLst>
                                    <p:cond delay="1000"/>
                                  </p:stCondLst>
                                  <p:childTnLst>
                                    <p:set>
                                      <p:cBhvr>
                                        <p:cTn id="28" dur="1" fill="hold">
                                          <p:stCondLst>
                                            <p:cond delay="0"/>
                                          </p:stCondLst>
                                        </p:cTn>
                                        <p:tgtEl>
                                          <p:spTgt spid="33"/>
                                        </p:tgtEl>
                                        <p:attrNameLst>
                                          <p:attrName>style.visibility</p:attrName>
                                        </p:attrNameLst>
                                      </p:cBhvr>
                                      <p:to>
                                        <p:strVal val="visible"/>
                                      </p:to>
                                    </p:set>
                                    <p:animEffect transition="in" filter="wipe(left)">
                                      <p:cBhvr>
                                        <p:cTn id="29" dur="500"/>
                                        <p:tgtEl>
                                          <p:spTgt spid="33"/>
                                        </p:tgtEl>
                                      </p:cBhvr>
                                    </p:animEffect>
                                  </p:childTnLst>
                                </p:cTn>
                              </p:par>
                            </p:childTnLst>
                          </p:cTn>
                        </p:par>
                        <p:par>
                          <p:cTn id="30" fill="hold">
                            <p:stCondLst>
                              <p:cond delay="2000"/>
                            </p:stCondLst>
                            <p:childTnLst>
                              <p:par>
                                <p:cTn id="31" presetID="22" presetClass="entr" presetSubtype="8" fill="hold" grpId="0" nodeType="after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wipe(left)">
                                      <p:cBhvr>
                                        <p:cTn id="33" dur="500"/>
                                        <p:tgtEl>
                                          <p:spTgt spid="5"/>
                                        </p:tgtEl>
                                      </p:cBhvr>
                                    </p:animEffect>
                                  </p:childTnLst>
                                </p:cTn>
                              </p:par>
                              <p:par>
                                <p:cTn id="34" presetID="22" presetClass="entr" presetSubtype="8" fill="hold" grpId="0" nodeType="withEffect">
                                  <p:stCondLst>
                                    <p:cond delay="0"/>
                                  </p:stCondLst>
                                  <p:childTnLst>
                                    <p:set>
                                      <p:cBhvr>
                                        <p:cTn id="35" dur="1" fill="hold">
                                          <p:stCondLst>
                                            <p:cond delay="0"/>
                                          </p:stCondLst>
                                        </p:cTn>
                                        <p:tgtEl>
                                          <p:spTgt spid="34"/>
                                        </p:tgtEl>
                                        <p:attrNameLst>
                                          <p:attrName>style.visibility</p:attrName>
                                        </p:attrNameLst>
                                      </p:cBhvr>
                                      <p:to>
                                        <p:strVal val="visible"/>
                                      </p:to>
                                    </p:set>
                                    <p:animEffect transition="in" filter="wipe(left)">
                                      <p:cBhvr>
                                        <p:cTn id="36" dur="500"/>
                                        <p:tgtEl>
                                          <p:spTgt spid="34"/>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1" fill="hold" nodeType="clickEffect">
                                  <p:stCondLst>
                                    <p:cond delay="0"/>
                                  </p:stCondLst>
                                  <p:childTnLst>
                                    <p:set>
                                      <p:cBhvr>
                                        <p:cTn id="40" dur="1" fill="hold">
                                          <p:stCondLst>
                                            <p:cond delay="0"/>
                                          </p:stCondLst>
                                        </p:cTn>
                                        <p:tgtEl>
                                          <p:spTgt spid="39"/>
                                        </p:tgtEl>
                                        <p:attrNameLst>
                                          <p:attrName>style.visibility</p:attrName>
                                        </p:attrNameLst>
                                      </p:cBhvr>
                                      <p:to>
                                        <p:strVal val="visible"/>
                                      </p:to>
                                    </p:set>
                                    <p:animEffect transition="in" filter="wipe(up)">
                                      <p:cBhvr>
                                        <p:cTn id="41" dur="500"/>
                                        <p:tgtEl>
                                          <p:spTgt spid="39"/>
                                        </p:tgtEl>
                                      </p:cBhvr>
                                    </p:animEffect>
                                  </p:childTnLst>
                                </p:cTn>
                              </p:par>
                            </p:childTnLst>
                          </p:cTn>
                        </p:par>
                        <p:par>
                          <p:cTn id="42" fill="hold">
                            <p:stCondLst>
                              <p:cond delay="500"/>
                            </p:stCondLst>
                            <p:childTnLst>
                              <p:par>
                                <p:cTn id="43" presetID="1" presetClass="entr" presetSubtype="0" fill="hold" grpId="0" nodeType="afterEffect">
                                  <p:stCondLst>
                                    <p:cond delay="0"/>
                                  </p:stCondLst>
                                  <p:childTnLst>
                                    <p:set>
                                      <p:cBhvr>
                                        <p:cTn id="44" dur="1" fill="hold">
                                          <p:stCondLst>
                                            <p:cond delay="0"/>
                                          </p:stCondLst>
                                        </p:cTn>
                                        <p:tgtEl>
                                          <p:spTgt spid="3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8"/>
                                        </p:tgtEl>
                                        <p:attrNameLst>
                                          <p:attrName>style.visibility</p:attrName>
                                        </p:attrNameLst>
                                      </p:cBhvr>
                                      <p:to>
                                        <p:strVal val="visible"/>
                                      </p:to>
                                    </p:set>
                                  </p:childTnLst>
                                </p:cTn>
                              </p:par>
                              <p:par>
                                <p:cTn id="51" presetID="22" presetClass="entr" presetSubtype="1" fill="hold" nodeType="withEffect">
                                  <p:stCondLst>
                                    <p:cond delay="0"/>
                                  </p:stCondLst>
                                  <p:childTnLst>
                                    <p:set>
                                      <p:cBhvr>
                                        <p:cTn id="52" dur="1" fill="hold">
                                          <p:stCondLst>
                                            <p:cond delay="0"/>
                                          </p:stCondLst>
                                        </p:cTn>
                                        <p:tgtEl>
                                          <p:spTgt spid="22"/>
                                        </p:tgtEl>
                                        <p:attrNameLst>
                                          <p:attrName>style.visibility</p:attrName>
                                        </p:attrNameLst>
                                      </p:cBhvr>
                                      <p:to>
                                        <p:strVal val="visible"/>
                                      </p:to>
                                    </p:set>
                                    <p:animEffect transition="in" filter="wipe(up)">
                                      <p:cBhvr>
                                        <p:cTn id="53" dur="500"/>
                                        <p:tgtEl>
                                          <p:spTgt spid="22"/>
                                        </p:tgtEl>
                                      </p:cBhvr>
                                    </p:animEffect>
                                  </p:childTnLst>
                                </p:cTn>
                              </p:par>
                            </p:childTnLst>
                          </p:cTn>
                        </p:par>
                        <p:par>
                          <p:cTn id="54" fill="hold">
                            <p:stCondLst>
                              <p:cond delay="1000"/>
                            </p:stCondLst>
                            <p:childTnLst>
                              <p:par>
                                <p:cTn id="55" presetID="10" presetClass="entr" presetSubtype="0" fill="hold" grpId="0" nodeType="afterEffect">
                                  <p:stCondLst>
                                    <p:cond delay="0"/>
                                  </p:stCondLst>
                                  <p:childTnLst>
                                    <p:set>
                                      <p:cBhvr>
                                        <p:cTn id="56" dur="1" fill="hold">
                                          <p:stCondLst>
                                            <p:cond delay="0"/>
                                          </p:stCondLst>
                                        </p:cTn>
                                        <p:tgtEl>
                                          <p:spTgt spid="4"/>
                                        </p:tgtEl>
                                        <p:attrNameLst>
                                          <p:attrName>style.visibility</p:attrName>
                                        </p:attrNameLst>
                                      </p:cBhvr>
                                      <p:to>
                                        <p:strVal val="visible"/>
                                      </p:to>
                                    </p:set>
                                    <p:animEffect transition="in" filter="fade">
                                      <p:cBhvr>
                                        <p:cTn id="5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5" grpId="0"/>
      <p:bldP spid="26" grpId="0" animBg="1"/>
      <p:bldP spid="28" grpId="0"/>
      <p:bldP spid="29" grpId="0" animBg="1"/>
      <p:bldP spid="33" grpId="0"/>
      <p:bldP spid="34" grpId="0"/>
      <p:bldP spid="35" grpId="0" animBg="1"/>
      <p:bldP spid="36" grpId="0"/>
      <p:bldP spid="37" grpId="0"/>
      <p:bldP spid="38" grpId="0"/>
      <p:bldP spid="4" grpId="0" animBg="1"/>
      <p:bldP spid="5"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grpSp>
        <p:nvGrpSpPr>
          <p:cNvPr id="2" name="Group 1">
            <a:extLst>
              <a:ext uri="{FF2B5EF4-FFF2-40B4-BE49-F238E27FC236}">
                <a16:creationId xmlns:a16="http://schemas.microsoft.com/office/drawing/2014/main" id="{D9A60EE4-2009-80FB-7858-A134097A8A11}"/>
              </a:ext>
            </a:extLst>
          </p:cNvPr>
          <p:cNvGrpSpPr/>
          <p:nvPr/>
        </p:nvGrpSpPr>
        <p:grpSpPr>
          <a:xfrm>
            <a:off x="335407" y="2367273"/>
            <a:ext cx="1014813" cy="1313715"/>
            <a:chOff x="9592919" y="3281030"/>
            <a:chExt cx="2412301" cy="3122817"/>
          </a:xfrm>
        </p:grpSpPr>
        <p:sp>
          <p:nvSpPr>
            <p:cNvPr id="12" name="Freeform 158">
              <a:extLst>
                <a:ext uri="{FF2B5EF4-FFF2-40B4-BE49-F238E27FC236}">
                  <a16:creationId xmlns:a16="http://schemas.microsoft.com/office/drawing/2014/main" id="{017B78DD-1E4C-CE4F-07AE-6108921883A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3D6CC44D-9F63-A5F3-71AF-34CE3B56A64A}"/>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86E6CD28-A6EC-0E10-DAA3-67BF4FAD2D08}"/>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FBC5A36E-B748-A4CA-78DA-E3D9719D7AB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D6312200-13B2-4EFB-7AAF-1610DA9AC699}"/>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522133EC-427C-268B-44AE-A516B058013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9D49FE3B-598E-B5A0-DA90-B809D198A474}"/>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8F7B9902-599A-CBE4-04A7-FE046104CEA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3376F224-2371-1653-37B4-78613F7D0B0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56076" y="2808266"/>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Rounded Corners 22">
            <a:extLst>
              <a:ext uri="{FF2B5EF4-FFF2-40B4-BE49-F238E27FC236}">
                <a16:creationId xmlns:a16="http://schemas.microsoft.com/office/drawing/2014/main" id="{04FB5FAD-4752-25DD-5A60-968E6CA6086C}"/>
              </a:ext>
            </a:extLst>
          </p:cNvPr>
          <p:cNvSpPr/>
          <p:nvPr/>
        </p:nvSpPr>
        <p:spPr>
          <a:xfrm>
            <a:off x="3014929" y="2470940"/>
            <a:ext cx="3515097" cy="1258785"/>
          </a:xfrm>
          <a:prstGeom prst="roundRect">
            <a:avLst>
              <a:gd name="adj" fmla="val 9608"/>
            </a:avLst>
          </a:prstGeom>
          <a:solidFill>
            <a:schemeClr val="bg1">
              <a:lumMod val="85000"/>
            </a:schemeClr>
          </a:solidFill>
          <a:ln>
            <a:solidFill>
              <a:srgbClr val="FD7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545ED595-EF48-F6D9-7FF7-E92D7D867D3D}"/>
              </a:ext>
            </a:extLst>
          </p:cNvPr>
          <p:cNvSpPr txBox="1"/>
          <p:nvPr/>
        </p:nvSpPr>
        <p:spPr>
          <a:xfrm>
            <a:off x="3141047" y="2641073"/>
            <a:ext cx="1228221" cy="369332"/>
          </a:xfrm>
          <a:prstGeom prst="rect">
            <a:avLst/>
          </a:prstGeom>
          <a:noFill/>
        </p:spPr>
        <p:txBody>
          <a:bodyPr wrap="none" rtlCol="0">
            <a:spAutoFit/>
          </a:bodyPr>
          <a:lstStyle/>
          <a:p>
            <a:r>
              <a:rPr lang="en-US" dirty="0">
                <a:latin typeface="Corbel" panose="020B0503020204020204" pitchFamily="34" charset="0"/>
              </a:rPr>
              <a:t>Username:</a:t>
            </a:r>
          </a:p>
        </p:txBody>
      </p:sp>
      <p:sp>
        <p:nvSpPr>
          <p:cNvPr id="26" name="Rectangle 25">
            <a:extLst>
              <a:ext uri="{FF2B5EF4-FFF2-40B4-BE49-F238E27FC236}">
                <a16:creationId xmlns:a16="http://schemas.microsoft.com/office/drawing/2014/main" id="{1AA3E8E2-F7EB-9E03-B6E5-5C134BD32F0F}"/>
              </a:ext>
            </a:extLst>
          </p:cNvPr>
          <p:cNvSpPr/>
          <p:nvPr/>
        </p:nvSpPr>
        <p:spPr>
          <a:xfrm>
            <a:off x="4398357" y="2641073"/>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95000"/>
                  <a:lumOff val="5000"/>
                </a:schemeClr>
              </a:solidFill>
              <a:latin typeface="Courier New" panose="02070309020205020404" pitchFamily="49" charset="0"/>
              <a:cs typeface="Courier New" panose="02070309020205020404" pitchFamily="49" charset="0"/>
            </a:endParaRPr>
          </a:p>
        </p:txBody>
      </p:sp>
      <p:sp>
        <p:nvSpPr>
          <p:cNvPr id="28" name="TextBox 27">
            <a:extLst>
              <a:ext uri="{FF2B5EF4-FFF2-40B4-BE49-F238E27FC236}">
                <a16:creationId xmlns:a16="http://schemas.microsoft.com/office/drawing/2014/main" id="{4F2DC69A-DFD3-3E19-0ACF-B83C2755709C}"/>
              </a:ext>
            </a:extLst>
          </p:cNvPr>
          <p:cNvSpPr txBox="1"/>
          <p:nvPr/>
        </p:nvSpPr>
        <p:spPr>
          <a:xfrm>
            <a:off x="3141047" y="3162222"/>
            <a:ext cx="1165704" cy="369332"/>
          </a:xfrm>
          <a:prstGeom prst="rect">
            <a:avLst/>
          </a:prstGeom>
          <a:noFill/>
        </p:spPr>
        <p:txBody>
          <a:bodyPr wrap="none" rtlCol="0">
            <a:spAutoFit/>
          </a:bodyPr>
          <a:lstStyle/>
          <a:p>
            <a:r>
              <a:rPr lang="en-US" dirty="0">
                <a:latin typeface="Corbel" panose="020B0503020204020204" pitchFamily="34" charset="0"/>
              </a:rPr>
              <a:t>Password:</a:t>
            </a:r>
          </a:p>
        </p:txBody>
      </p:sp>
      <p:sp>
        <p:nvSpPr>
          <p:cNvPr id="29" name="Rectangle 28">
            <a:extLst>
              <a:ext uri="{FF2B5EF4-FFF2-40B4-BE49-F238E27FC236}">
                <a16:creationId xmlns:a16="http://schemas.microsoft.com/office/drawing/2014/main" id="{C9584242-01A2-E976-9892-C9A9653D7CC5}"/>
              </a:ext>
            </a:extLst>
          </p:cNvPr>
          <p:cNvSpPr/>
          <p:nvPr/>
        </p:nvSpPr>
        <p:spPr>
          <a:xfrm>
            <a:off x="4398357" y="3162222"/>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3" name="TextBox 32">
            <a:extLst>
              <a:ext uri="{FF2B5EF4-FFF2-40B4-BE49-F238E27FC236}">
                <a16:creationId xmlns:a16="http://schemas.microsoft.com/office/drawing/2014/main" id="{812FEF6E-9EC4-CB32-3583-AE7D0C092784}"/>
              </a:ext>
            </a:extLst>
          </p:cNvPr>
          <p:cNvSpPr txBox="1"/>
          <p:nvPr/>
        </p:nvSpPr>
        <p:spPr>
          <a:xfrm>
            <a:off x="4454120" y="2641073"/>
            <a:ext cx="873957"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Alice</a:t>
            </a:r>
          </a:p>
        </p:txBody>
      </p:sp>
      <p:sp>
        <p:nvSpPr>
          <p:cNvPr id="34" name="TextBox 33">
            <a:extLst>
              <a:ext uri="{FF2B5EF4-FFF2-40B4-BE49-F238E27FC236}">
                <a16:creationId xmlns:a16="http://schemas.microsoft.com/office/drawing/2014/main" id="{BF70116C-1109-BEE0-6E33-F2D9D08177FF}"/>
              </a:ext>
            </a:extLst>
          </p:cNvPr>
          <p:cNvSpPr txBox="1"/>
          <p:nvPr/>
        </p:nvSpPr>
        <p:spPr>
          <a:xfrm>
            <a:off x="4432869" y="3162222"/>
            <a:ext cx="197682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2821103" y="4213487"/>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2901101" y="4298947"/>
            <a:ext cx="2800767"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2901100" y="4673171"/>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2901100" y="4995060"/>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cxnSp>
        <p:nvCxnSpPr>
          <p:cNvPr id="39" name="Straight Arrow Connector 38">
            <a:extLst>
              <a:ext uri="{FF2B5EF4-FFF2-40B4-BE49-F238E27FC236}">
                <a16:creationId xmlns:a16="http://schemas.microsoft.com/office/drawing/2014/main" id="{2C0284EA-17F1-C3BD-DABB-73E246F0E57E}"/>
              </a:ext>
            </a:extLst>
          </p:cNvPr>
          <p:cNvCxnSpPr>
            <a:cxnSpLocks/>
            <a:endCxn id="35" idx="0"/>
          </p:cNvCxnSpPr>
          <p:nvPr/>
        </p:nvCxnSpPr>
        <p:spPr>
          <a:xfrm>
            <a:off x="4772478" y="3729725"/>
            <a:ext cx="897" cy="483762"/>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4"/>
          <a:stretch>
            <a:fillRect/>
          </a:stretch>
        </p:blipFill>
        <p:spPr>
          <a:xfrm>
            <a:off x="8011629" y="2604001"/>
            <a:ext cx="930283" cy="992661"/>
          </a:xfrm>
          <a:prstGeom prst="rect">
            <a:avLst/>
          </a:prstGeom>
        </p:spPr>
      </p:pic>
      <p:sp>
        <p:nvSpPr>
          <p:cNvPr id="24" name="Rectangle: Rounded Corners 23">
            <a:extLst>
              <a:ext uri="{FF2B5EF4-FFF2-40B4-BE49-F238E27FC236}">
                <a16:creationId xmlns:a16="http://schemas.microsoft.com/office/drawing/2014/main" id="{78A25CBE-806B-970C-E2AD-BF1719292217}"/>
              </a:ext>
            </a:extLst>
          </p:cNvPr>
          <p:cNvSpPr/>
          <p:nvPr/>
        </p:nvSpPr>
        <p:spPr>
          <a:xfrm>
            <a:off x="2901099" y="5006522"/>
            <a:ext cx="372409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xtPassword">
            <a:extLst>
              <a:ext uri="{FF2B5EF4-FFF2-40B4-BE49-F238E27FC236}">
                <a16:creationId xmlns:a16="http://schemas.microsoft.com/office/drawing/2014/main" id="{DD7F452D-B50C-A95D-406E-CC984E4E396C}"/>
              </a:ext>
            </a:extLst>
          </p:cNvPr>
          <p:cNvSpPr txBox="1"/>
          <p:nvPr/>
        </p:nvSpPr>
        <p:spPr>
          <a:xfrm rot="18885082">
            <a:off x="6501323" y="3699656"/>
            <a:ext cx="1700530" cy="369332"/>
          </a:xfrm>
          <a:prstGeom prst="rect">
            <a:avLst/>
          </a:prstGeom>
          <a:noFill/>
        </p:spPr>
        <p:txBody>
          <a:bodyPr wrap="none" rtlCol="0">
            <a:spAutoFit/>
          </a:bodyPr>
          <a:lstStyle/>
          <a:p>
            <a:r>
              <a:rPr lang="en-US" dirty="0">
                <a:solidFill>
                  <a:srgbClr val="FD7D00"/>
                </a:solidFill>
                <a:latin typeface="Corbel" panose="020B0503020204020204" pitchFamily="34" charset="0"/>
              </a:rPr>
              <a:t>"</a:t>
            </a:r>
            <a:r>
              <a:rPr lang="en-US" dirty="0" err="1">
                <a:solidFill>
                  <a:srgbClr val="FD7D00"/>
                </a:solidFill>
                <a:latin typeface="Corbel" panose="020B0503020204020204" pitchFamily="34" charset="0"/>
              </a:rPr>
              <a:t>ThisTalkRocks</a:t>
            </a:r>
            <a:r>
              <a:rPr lang="en-US" dirty="0">
                <a:solidFill>
                  <a:srgbClr val="FD7D00"/>
                </a:solidFill>
                <a:latin typeface="Corbel" panose="020B0503020204020204" pitchFamily="34" charset="0"/>
              </a:rPr>
              <a:t>"</a:t>
            </a:r>
          </a:p>
        </p:txBody>
      </p:sp>
      <p:pic>
        <p:nvPicPr>
          <p:cNvPr id="30" name="Picture 2" descr="Hacker PNG Images Transparent Background | PNG Play">
            <a:extLst>
              <a:ext uri="{FF2B5EF4-FFF2-40B4-BE49-F238E27FC236}">
                <a16:creationId xmlns:a16="http://schemas.microsoft.com/office/drawing/2014/main" id="{7E6D9608-A9F6-E90C-5A66-988DA3376B2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332681" y="4298947"/>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31" name="Thought Bubble: Cloud 30">
            <a:extLst>
              <a:ext uri="{FF2B5EF4-FFF2-40B4-BE49-F238E27FC236}">
                <a16:creationId xmlns:a16="http://schemas.microsoft.com/office/drawing/2014/main" id="{B1740D4D-B465-7AF2-CCD0-A7EF3FE9F5E5}"/>
              </a:ext>
            </a:extLst>
          </p:cNvPr>
          <p:cNvSpPr/>
          <p:nvPr/>
        </p:nvSpPr>
        <p:spPr>
          <a:xfrm>
            <a:off x="8825696" y="3210887"/>
            <a:ext cx="3268906" cy="965762"/>
          </a:xfrm>
          <a:prstGeom prst="cloudCallout">
            <a:avLst>
              <a:gd name="adj1" fmla="val -49489"/>
              <a:gd name="adj2" fmla="val 74098"/>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64A40C2E-ED9B-DA44-4CD2-9C75A2158690}"/>
              </a:ext>
            </a:extLst>
          </p:cNvPr>
          <p:cNvSpPr txBox="1"/>
          <p:nvPr/>
        </p:nvSpPr>
        <p:spPr>
          <a:xfrm>
            <a:off x="9177071" y="3462935"/>
            <a:ext cx="2891608"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Mwuahahaha!</a:t>
            </a:r>
            <a:endParaRPr lang="en-US" dirty="0">
              <a:solidFill>
                <a:schemeClr val="bg1">
                  <a:lumMod val="50000"/>
                </a:schemeClr>
              </a:solidFill>
              <a:latin typeface="Segoe Print" panose="02000600000000000000" pitchFamily="2" charset="0"/>
            </a:endParaRPr>
          </a:p>
        </p:txBody>
      </p:sp>
      <p:cxnSp>
        <p:nvCxnSpPr>
          <p:cNvPr id="5" name="!!Arrow 3">
            <a:extLst>
              <a:ext uri="{FF2B5EF4-FFF2-40B4-BE49-F238E27FC236}">
                <a16:creationId xmlns:a16="http://schemas.microsoft.com/office/drawing/2014/main" id="{D1D8DAF0-959B-EEF7-25E0-615F5FE427A1}"/>
              </a:ext>
            </a:extLst>
          </p:cNvPr>
          <p:cNvCxnSpPr>
            <a:cxnSpLocks/>
            <a:stCxn id="35" idx="3"/>
          </p:cNvCxnSpPr>
          <p:nvPr/>
        </p:nvCxnSpPr>
        <p:spPr>
          <a:xfrm flipV="1">
            <a:off x="6725646" y="3346888"/>
            <a:ext cx="1441595" cy="1495992"/>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19193549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wipe(down)">
                                      <p:cBhvr>
                                        <p:cTn id="10" dur="500"/>
                                        <p:tgtEl>
                                          <p:spTgt spid="27"/>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30"/>
                                        </p:tgtEl>
                                        <p:attrNameLst>
                                          <p:attrName>style.visibility</p:attrName>
                                        </p:attrNameLst>
                                      </p:cBhvr>
                                      <p:to>
                                        <p:strVal val="visible"/>
                                      </p:to>
                                    </p:set>
                                    <p:anim calcmode="lin" valueType="num">
                                      <p:cBhvr additive="base">
                                        <p:cTn id="15" dur="500" fill="hold"/>
                                        <p:tgtEl>
                                          <p:spTgt spid="30"/>
                                        </p:tgtEl>
                                        <p:attrNameLst>
                                          <p:attrName>ppt_x</p:attrName>
                                        </p:attrNameLst>
                                      </p:cBhvr>
                                      <p:tavLst>
                                        <p:tav tm="0">
                                          <p:val>
                                            <p:strVal val="#ppt_x"/>
                                          </p:val>
                                        </p:tav>
                                        <p:tav tm="100000">
                                          <p:val>
                                            <p:strVal val="#ppt_x"/>
                                          </p:val>
                                        </p:tav>
                                      </p:tavLst>
                                    </p:anim>
                                    <p:anim calcmode="lin" valueType="num">
                                      <p:cBhvr additive="base">
                                        <p:cTn id="16" dur="500" fill="hold"/>
                                        <p:tgtEl>
                                          <p:spTgt spid="30"/>
                                        </p:tgtEl>
                                        <p:attrNameLst>
                                          <p:attrName>ppt_y</p:attrName>
                                        </p:attrNameLst>
                                      </p:cBhvr>
                                      <p:tavLst>
                                        <p:tav tm="0">
                                          <p:val>
                                            <p:strVal val="1+#ppt_h/2"/>
                                          </p:val>
                                        </p:tav>
                                        <p:tav tm="100000">
                                          <p:val>
                                            <p:strVal val="#ppt_y"/>
                                          </p:val>
                                        </p:tav>
                                      </p:tavLst>
                                    </p:anim>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31"/>
                                        </p:tgtEl>
                                        <p:attrNameLst>
                                          <p:attrName>style.visibility</p:attrName>
                                        </p:attrNameLst>
                                      </p:cBhvr>
                                      <p:to>
                                        <p:strVal val="visible"/>
                                      </p:to>
                                    </p:set>
                                    <p:animEffect transition="in" filter="fade">
                                      <p:cBhvr>
                                        <p:cTn id="20" dur="500"/>
                                        <p:tgtEl>
                                          <p:spTgt spid="31"/>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1"/>
                                        </p:tgtEl>
                                        <p:attrNameLst>
                                          <p:attrName>style.visibility</p:attrName>
                                        </p:attrNameLst>
                                      </p:cBhvr>
                                      <p:to>
                                        <p:strVal val="visible"/>
                                      </p:to>
                                    </p:set>
                                    <p:animEffect transition="in" filter="fade">
                                      <p:cBhvr>
                                        <p:cTn id="23"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31" grpId="0" animBg="1"/>
      <p:bldP spid="41"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grpSp>
        <p:nvGrpSpPr>
          <p:cNvPr id="2" name="Group 1">
            <a:extLst>
              <a:ext uri="{FF2B5EF4-FFF2-40B4-BE49-F238E27FC236}">
                <a16:creationId xmlns:a16="http://schemas.microsoft.com/office/drawing/2014/main" id="{D9A60EE4-2009-80FB-7858-A134097A8A11}"/>
              </a:ext>
            </a:extLst>
          </p:cNvPr>
          <p:cNvGrpSpPr/>
          <p:nvPr/>
        </p:nvGrpSpPr>
        <p:grpSpPr>
          <a:xfrm>
            <a:off x="335407" y="2367273"/>
            <a:ext cx="1014813" cy="1313715"/>
            <a:chOff x="9592919" y="3281030"/>
            <a:chExt cx="2412301" cy="3122817"/>
          </a:xfrm>
        </p:grpSpPr>
        <p:sp>
          <p:nvSpPr>
            <p:cNvPr id="12" name="Freeform 158">
              <a:extLst>
                <a:ext uri="{FF2B5EF4-FFF2-40B4-BE49-F238E27FC236}">
                  <a16:creationId xmlns:a16="http://schemas.microsoft.com/office/drawing/2014/main" id="{017B78DD-1E4C-CE4F-07AE-6108921883A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3D6CC44D-9F63-A5F3-71AF-34CE3B56A64A}"/>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86E6CD28-A6EC-0E10-DAA3-67BF4FAD2D08}"/>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FBC5A36E-B748-A4CA-78DA-E3D9719D7AB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D6312200-13B2-4EFB-7AAF-1610DA9AC699}"/>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522133EC-427C-268B-44AE-A516B058013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9D49FE3B-598E-B5A0-DA90-B809D198A474}"/>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8F7B9902-599A-CBE4-04A7-FE046104CEA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3376F224-2371-1653-37B4-78613F7D0B0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56076" y="2808266"/>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Rounded Corners 22">
            <a:extLst>
              <a:ext uri="{FF2B5EF4-FFF2-40B4-BE49-F238E27FC236}">
                <a16:creationId xmlns:a16="http://schemas.microsoft.com/office/drawing/2014/main" id="{04FB5FAD-4752-25DD-5A60-968E6CA6086C}"/>
              </a:ext>
            </a:extLst>
          </p:cNvPr>
          <p:cNvSpPr/>
          <p:nvPr/>
        </p:nvSpPr>
        <p:spPr>
          <a:xfrm>
            <a:off x="3014929" y="2470940"/>
            <a:ext cx="3515097" cy="1258785"/>
          </a:xfrm>
          <a:prstGeom prst="roundRect">
            <a:avLst>
              <a:gd name="adj" fmla="val 9608"/>
            </a:avLst>
          </a:prstGeom>
          <a:solidFill>
            <a:schemeClr val="bg1">
              <a:lumMod val="85000"/>
            </a:schemeClr>
          </a:solidFill>
          <a:ln>
            <a:solidFill>
              <a:srgbClr val="FD7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545ED595-EF48-F6D9-7FF7-E92D7D867D3D}"/>
              </a:ext>
            </a:extLst>
          </p:cNvPr>
          <p:cNvSpPr txBox="1"/>
          <p:nvPr/>
        </p:nvSpPr>
        <p:spPr>
          <a:xfrm>
            <a:off x="3141047" y="2641073"/>
            <a:ext cx="1228221" cy="369332"/>
          </a:xfrm>
          <a:prstGeom prst="rect">
            <a:avLst/>
          </a:prstGeom>
          <a:noFill/>
        </p:spPr>
        <p:txBody>
          <a:bodyPr wrap="none" rtlCol="0">
            <a:spAutoFit/>
          </a:bodyPr>
          <a:lstStyle/>
          <a:p>
            <a:r>
              <a:rPr lang="en-US" dirty="0">
                <a:latin typeface="Corbel" panose="020B0503020204020204" pitchFamily="34" charset="0"/>
              </a:rPr>
              <a:t>Username:</a:t>
            </a:r>
          </a:p>
        </p:txBody>
      </p:sp>
      <p:sp>
        <p:nvSpPr>
          <p:cNvPr id="26" name="Rectangle 25">
            <a:extLst>
              <a:ext uri="{FF2B5EF4-FFF2-40B4-BE49-F238E27FC236}">
                <a16:creationId xmlns:a16="http://schemas.microsoft.com/office/drawing/2014/main" id="{1AA3E8E2-F7EB-9E03-B6E5-5C134BD32F0F}"/>
              </a:ext>
            </a:extLst>
          </p:cNvPr>
          <p:cNvSpPr/>
          <p:nvPr/>
        </p:nvSpPr>
        <p:spPr>
          <a:xfrm>
            <a:off x="4398357" y="2641073"/>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95000"/>
                  <a:lumOff val="5000"/>
                </a:schemeClr>
              </a:solidFill>
              <a:latin typeface="Courier New" panose="02070309020205020404" pitchFamily="49" charset="0"/>
              <a:cs typeface="Courier New" panose="02070309020205020404" pitchFamily="49" charset="0"/>
            </a:endParaRPr>
          </a:p>
        </p:txBody>
      </p:sp>
      <p:sp>
        <p:nvSpPr>
          <p:cNvPr id="28" name="TextBox 27">
            <a:extLst>
              <a:ext uri="{FF2B5EF4-FFF2-40B4-BE49-F238E27FC236}">
                <a16:creationId xmlns:a16="http://schemas.microsoft.com/office/drawing/2014/main" id="{4F2DC69A-DFD3-3E19-0ACF-B83C2755709C}"/>
              </a:ext>
            </a:extLst>
          </p:cNvPr>
          <p:cNvSpPr txBox="1"/>
          <p:nvPr/>
        </p:nvSpPr>
        <p:spPr>
          <a:xfrm>
            <a:off x="3141047" y="3162222"/>
            <a:ext cx="1165704" cy="369332"/>
          </a:xfrm>
          <a:prstGeom prst="rect">
            <a:avLst/>
          </a:prstGeom>
          <a:noFill/>
        </p:spPr>
        <p:txBody>
          <a:bodyPr wrap="none" rtlCol="0">
            <a:spAutoFit/>
          </a:bodyPr>
          <a:lstStyle/>
          <a:p>
            <a:r>
              <a:rPr lang="en-US" dirty="0">
                <a:latin typeface="Corbel" panose="020B0503020204020204" pitchFamily="34" charset="0"/>
              </a:rPr>
              <a:t>Password:</a:t>
            </a:r>
          </a:p>
        </p:txBody>
      </p:sp>
      <p:sp>
        <p:nvSpPr>
          <p:cNvPr id="29" name="Rectangle 28">
            <a:extLst>
              <a:ext uri="{FF2B5EF4-FFF2-40B4-BE49-F238E27FC236}">
                <a16:creationId xmlns:a16="http://schemas.microsoft.com/office/drawing/2014/main" id="{C9584242-01A2-E976-9892-C9A9653D7CC5}"/>
              </a:ext>
            </a:extLst>
          </p:cNvPr>
          <p:cNvSpPr/>
          <p:nvPr/>
        </p:nvSpPr>
        <p:spPr>
          <a:xfrm>
            <a:off x="4398357" y="3162222"/>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3" name="TextBox 32">
            <a:extLst>
              <a:ext uri="{FF2B5EF4-FFF2-40B4-BE49-F238E27FC236}">
                <a16:creationId xmlns:a16="http://schemas.microsoft.com/office/drawing/2014/main" id="{812FEF6E-9EC4-CB32-3583-AE7D0C092784}"/>
              </a:ext>
            </a:extLst>
          </p:cNvPr>
          <p:cNvSpPr txBox="1"/>
          <p:nvPr/>
        </p:nvSpPr>
        <p:spPr>
          <a:xfrm>
            <a:off x="4454120" y="2641073"/>
            <a:ext cx="873957"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Alice</a:t>
            </a:r>
          </a:p>
        </p:txBody>
      </p:sp>
      <p:sp>
        <p:nvSpPr>
          <p:cNvPr id="34" name="TextBox 33">
            <a:extLst>
              <a:ext uri="{FF2B5EF4-FFF2-40B4-BE49-F238E27FC236}">
                <a16:creationId xmlns:a16="http://schemas.microsoft.com/office/drawing/2014/main" id="{BF70116C-1109-BEE0-6E33-F2D9D08177FF}"/>
              </a:ext>
            </a:extLst>
          </p:cNvPr>
          <p:cNvSpPr txBox="1"/>
          <p:nvPr/>
        </p:nvSpPr>
        <p:spPr>
          <a:xfrm>
            <a:off x="4432869" y="3162222"/>
            <a:ext cx="197682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2821103" y="4213487"/>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2901101" y="4298947"/>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2901100" y="4673171"/>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2901100" y="4995060"/>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cxnSp>
        <p:nvCxnSpPr>
          <p:cNvPr id="39" name="Straight Arrow Connector 38">
            <a:extLst>
              <a:ext uri="{FF2B5EF4-FFF2-40B4-BE49-F238E27FC236}">
                <a16:creationId xmlns:a16="http://schemas.microsoft.com/office/drawing/2014/main" id="{2C0284EA-17F1-C3BD-DABB-73E246F0E57E}"/>
              </a:ext>
            </a:extLst>
          </p:cNvPr>
          <p:cNvCxnSpPr>
            <a:cxnSpLocks/>
            <a:endCxn id="35" idx="0"/>
          </p:cNvCxnSpPr>
          <p:nvPr/>
        </p:nvCxnSpPr>
        <p:spPr>
          <a:xfrm>
            <a:off x="4772478" y="3729725"/>
            <a:ext cx="897" cy="483762"/>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4"/>
          <a:stretch>
            <a:fillRect/>
          </a:stretch>
        </p:blipFill>
        <p:spPr>
          <a:xfrm>
            <a:off x="8011629" y="2604001"/>
            <a:ext cx="930283" cy="992661"/>
          </a:xfrm>
          <a:prstGeom prst="rect">
            <a:avLst/>
          </a:prstGeom>
        </p:spPr>
      </p:pic>
      <p:sp>
        <p:nvSpPr>
          <p:cNvPr id="24" name="Rectangle: Rounded Corners 23">
            <a:extLst>
              <a:ext uri="{FF2B5EF4-FFF2-40B4-BE49-F238E27FC236}">
                <a16:creationId xmlns:a16="http://schemas.microsoft.com/office/drawing/2014/main" id="{78A25CBE-806B-970C-E2AD-BF1719292217}"/>
              </a:ext>
            </a:extLst>
          </p:cNvPr>
          <p:cNvSpPr/>
          <p:nvPr/>
        </p:nvSpPr>
        <p:spPr>
          <a:xfrm>
            <a:off x="2901099" y="5006522"/>
            <a:ext cx="372409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xtPassword">
            <a:extLst>
              <a:ext uri="{FF2B5EF4-FFF2-40B4-BE49-F238E27FC236}">
                <a16:creationId xmlns:a16="http://schemas.microsoft.com/office/drawing/2014/main" id="{DD7F452D-B50C-A95D-406E-CC984E4E396C}"/>
              </a:ext>
            </a:extLst>
          </p:cNvPr>
          <p:cNvSpPr txBox="1"/>
          <p:nvPr/>
        </p:nvSpPr>
        <p:spPr>
          <a:xfrm rot="18885082">
            <a:off x="6501327" y="3699656"/>
            <a:ext cx="1700530" cy="369332"/>
          </a:xfrm>
          <a:prstGeom prst="rect">
            <a:avLst/>
          </a:prstGeom>
          <a:noFill/>
        </p:spPr>
        <p:txBody>
          <a:bodyPr wrap="none" rtlCol="0">
            <a:spAutoFit/>
          </a:bodyPr>
          <a:lstStyle/>
          <a:p>
            <a:r>
              <a:rPr lang="en-US" dirty="0">
                <a:solidFill>
                  <a:srgbClr val="FD7D00"/>
                </a:solidFill>
                <a:latin typeface="Corbel" panose="020B0503020204020204" pitchFamily="34" charset="0"/>
              </a:rPr>
              <a:t>"</a:t>
            </a:r>
            <a:r>
              <a:rPr lang="en-US" dirty="0" err="1">
                <a:solidFill>
                  <a:srgbClr val="FD7D00"/>
                </a:solidFill>
                <a:latin typeface="Corbel" panose="020B0503020204020204" pitchFamily="34" charset="0"/>
              </a:rPr>
              <a:t>ThisTalkRocks</a:t>
            </a:r>
            <a:r>
              <a:rPr lang="en-US" dirty="0">
                <a:solidFill>
                  <a:srgbClr val="FD7D00"/>
                </a:solidFill>
                <a:latin typeface="Corbel" panose="020B0503020204020204" pitchFamily="34" charset="0"/>
              </a:rPr>
              <a:t>"</a:t>
            </a:r>
          </a:p>
        </p:txBody>
      </p:sp>
      <p:pic>
        <p:nvPicPr>
          <p:cNvPr id="30" name="Picture 2" descr="Hacker PNG Images Transparent Background | PNG Play">
            <a:extLst>
              <a:ext uri="{FF2B5EF4-FFF2-40B4-BE49-F238E27FC236}">
                <a16:creationId xmlns:a16="http://schemas.microsoft.com/office/drawing/2014/main" id="{7E6D9608-A9F6-E90C-5A66-988DA3376B2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332681" y="4298947"/>
            <a:ext cx="2443791" cy="2850210"/>
          </a:xfrm>
          <a:prstGeom prst="rect">
            <a:avLst/>
          </a:prstGeom>
          <a:noFill/>
          <a:extLst>
            <a:ext uri="{909E8E84-426E-40DD-AFC4-6F175D3DCCD1}">
              <a14:hiddenFill xmlns:a14="http://schemas.microsoft.com/office/drawing/2010/main">
                <a:solidFill>
                  <a:srgbClr val="FFFFFF"/>
                </a:solidFill>
              </a14:hiddenFill>
            </a:ext>
          </a:extLst>
        </p:spPr>
      </p:pic>
      <p:cxnSp>
        <p:nvCxnSpPr>
          <p:cNvPr id="5" name="!!Arrow 3">
            <a:extLst>
              <a:ext uri="{FF2B5EF4-FFF2-40B4-BE49-F238E27FC236}">
                <a16:creationId xmlns:a16="http://schemas.microsoft.com/office/drawing/2014/main" id="{D1D8DAF0-959B-EEF7-25E0-615F5FE427A1}"/>
              </a:ext>
            </a:extLst>
          </p:cNvPr>
          <p:cNvCxnSpPr>
            <a:cxnSpLocks/>
            <a:stCxn id="35" idx="3"/>
          </p:cNvCxnSpPr>
          <p:nvPr/>
        </p:nvCxnSpPr>
        <p:spPr>
          <a:xfrm flipV="1">
            <a:off x="6725646" y="3346888"/>
            <a:ext cx="1441595" cy="1495992"/>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6" name="!!TlsLock">
            <a:extLst>
              <a:ext uri="{FF2B5EF4-FFF2-40B4-BE49-F238E27FC236}">
                <a16:creationId xmlns:a16="http://schemas.microsoft.com/office/drawing/2014/main" id="{9A1AFB7D-193B-6CF8-4ECB-37290A0EEAF6}"/>
              </a:ext>
            </a:extLst>
          </p:cNvPr>
          <p:cNvPicPr>
            <a:picLocks noChangeAspect="1"/>
          </p:cNvPicPr>
          <p:nvPr/>
        </p:nvPicPr>
        <p:blipFill>
          <a:blip r:embed="rId6"/>
          <a:stretch>
            <a:fillRect/>
          </a:stretch>
        </p:blipFill>
        <p:spPr>
          <a:xfrm>
            <a:off x="3991514" y="5148477"/>
            <a:ext cx="1543265" cy="1543265"/>
          </a:xfrm>
          <a:prstGeom prst="rect">
            <a:avLst/>
          </a:prstGeom>
        </p:spPr>
      </p:pic>
    </p:spTree>
    <p:extLst>
      <p:ext uri="{BB962C8B-B14F-4D97-AF65-F5344CB8AC3E}">
        <p14:creationId xmlns:p14="http://schemas.microsoft.com/office/powerpoint/2010/main" val="3271584037"/>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grpSp>
        <p:nvGrpSpPr>
          <p:cNvPr id="2" name="Group 1">
            <a:extLst>
              <a:ext uri="{FF2B5EF4-FFF2-40B4-BE49-F238E27FC236}">
                <a16:creationId xmlns:a16="http://schemas.microsoft.com/office/drawing/2014/main" id="{D9A60EE4-2009-80FB-7858-A134097A8A11}"/>
              </a:ext>
            </a:extLst>
          </p:cNvPr>
          <p:cNvGrpSpPr/>
          <p:nvPr/>
        </p:nvGrpSpPr>
        <p:grpSpPr>
          <a:xfrm>
            <a:off x="335407" y="2367273"/>
            <a:ext cx="1014813" cy="1313715"/>
            <a:chOff x="9592919" y="3281030"/>
            <a:chExt cx="2412301" cy="3122817"/>
          </a:xfrm>
        </p:grpSpPr>
        <p:sp>
          <p:nvSpPr>
            <p:cNvPr id="12" name="Freeform 158">
              <a:extLst>
                <a:ext uri="{FF2B5EF4-FFF2-40B4-BE49-F238E27FC236}">
                  <a16:creationId xmlns:a16="http://schemas.microsoft.com/office/drawing/2014/main" id="{017B78DD-1E4C-CE4F-07AE-6108921883A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3D6CC44D-9F63-A5F3-71AF-34CE3B56A64A}"/>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86E6CD28-A6EC-0E10-DAA3-67BF4FAD2D08}"/>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FBC5A36E-B748-A4CA-78DA-E3D9719D7AB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D6312200-13B2-4EFB-7AAF-1610DA9AC699}"/>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522133EC-427C-268B-44AE-A516B058013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9D49FE3B-598E-B5A0-DA90-B809D198A474}"/>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8F7B9902-599A-CBE4-04A7-FE046104CEA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3376F224-2371-1653-37B4-78613F7D0B0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56076" y="2808266"/>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Rounded Corners 22">
            <a:extLst>
              <a:ext uri="{FF2B5EF4-FFF2-40B4-BE49-F238E27FC236}">
                <a16:creationId xmlns:a16="http://schemas.microsoft.com/office/drawing/2014/main" id="{04FB5FAD-4752-25DD-5A60-968E6CA6086C}"/>
              </a:ext>
            </a:extLst>
          </p:cNvPr>
          <p:cNvSpPr/>
          <p:nvPr/>
        </p:nvSpPr>
        <p:spPr>
          <a:xfrm>
            <a:off x="3014929" y="2470940"/>
            <a:ext cx="3515097" cy="1258785"/>
          </a:xfrm>
          <a:prstGeom prst="roundRect">
            <a:avLst>
              <a:gd name="adj" fmla="val 9608"/>
            </a:avLst>
          </a:prstGeom>
          <a:solidFill>
            <a:schemeClr val="bg1">
              <a:lumMod val="85000"/>
            </a:schemeClr>
          </a:solidFill>
          <a:ln>
            <a:solidFill>
              <a:srgbClr val="FD7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545ED595-EF48-F6D9-7FF7-E92D7D867D3D}"/>
              </a:ext>
            </a:extLst>
          </p:cNvPr>
          <p:cNvSpPr txBox="1"/>
          <p:nvPr/>
        </p:nvSpPr>
        <p:spPr>
          <a:xfrm>
            <a:off x="3141047" y="2641073"/>
            <a:ext cx="1228221" cy="369332"/>
          </a:xfrm>
          <a:prstGeom prst="rect">
            <a:avLst/>
          </a:prstGeom>
          <a:noFill/>
        </p:spPr>
        <p:txBody>
          <a:bodyPr wrap="none" rtlCol="0">
            <a:spAutoFit/>
          </a:bodyPr>
          <a:lstStyle/>
          <a:p>
            <a:r>
              <a:rPr lang="en-US" dirty="0">
                <a:latin typeface="Corbel" panose="020B0503020204020204" pitchFamily="34" charset="0"/>
              </a:rPr>
              <a:t>Username:</a:t>
            </a:r>
          </a:p>
        </p:txBody>
      </p:sp>
      <p:sp>
        <p:nvSpPr>
          <p:cNvPr id="26" name="Rectangle 25">
            <a:extLst>
              <a:ext uri="{FF2B5EF4-FFF2-40B4-BE49-F238E27FC236}">
                <a16:creationId xmlns:a16="http://schemas.microsoft.com/office/drawing/2014/main" id="{1AA3E8E2-F7EB-9E03-B6E5-5C134BD32F0F}"/>
              </a:ext>
            </a:extLst>
          </p:cNvPr>
          <p:cNvSpPr/>
          <p:nvPr/>
        </p:nvSpPr>
        <p:spPr>
          <a:xfrm>
            <a:off x="4398357" y="2641073"/>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95000"/>
                  <a:lumOff val="5000"/>
                </a:schemeClr>
              </a:solidFill>
              <a:latin typeface="Courier New" panose="02070309020205020404" pitchFamily="49" charset="0"/>
              <a:cs typeface="Courier New" panose="02070309020205020404" pitchFamily="49" charset="0"/>
            </a:endParaRPr>
          </a:p>
        </p:txBody>
      </p:sp>
      <p:sp>
        <p:nvSpPr>
          <p:cNvPr id="28" name="TextBox 27">
            <a:extLst>
              <a:ext uri="{FF2B5EF4-FFF2-40B4-BE49-F238E27FC236}">
                <a16:creationId xmlns:a16="http://schemas.microsoft.com/office/drawing/2014/main" id="{4F2DC69A-DFD3-3E19-0ACF-B83C2755709C}"/>
              </a:ext>
            </a:extLst>
          </p:cNvPr>
          <p:cNvSpPr txBox="1"/>
          <p:nvPr/>
        </p:nvSpPr>
        <p:spPr>
          <a:xfrm>
            <a:off x="3141047" y="3162222"/>
            <a:ext cx="1165704" cy="369332"/>
          </a:xfrm>
          <a:prstGeom prst="rect">
            <a:avLst/>
          </a:prstGeom>
          <a:noFill/>
        </p:spPr>
        <p:txBody>
          <a:bodyPr wrap="none" rtlCol="0">
            <a:spAutoFit/>
          </a:bodyPr>
          <a:lstStyle/>
          <a:p>
            <a:r>
              <a:rPr lang="en-US" dirty="0">
                <a:latin typeface="Corbel" panose="020B0503020204020204" pitchFamily="34" charset="0"/>
              </a:rPr>
              <a:t>Password:</a:t>
            </a:r>
          </a:p>
        </p:txBody>
      </p:sp>
      <p:sp>
        <p:nvSpPr>
          <p:cNvPr id="29" name="Rectangle 28">
            <a:extLst>
              <a:ext uri="{FF2B5EF4-FFF2-40B4-BE49-F238E27FC236}">
                <a16:creationId xmlns:a16="http://schemas.microsoft.com/office/drawing/2014/main" id="{C9584242-01A2-E976-9892-C9A9653D7CC5}"/>
              </a:ext>
            </a:extLst>
          </p:cNvPr>
          <p:cNvSpPr/>
          <p:nvPr/>
        </p:nvSpPr>
        <p:spPr>
          <a:xfrm>
            <a:off x="4398357" y="3162222"/>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3" name="TextBox 32">
            <a:extLst>
              <a:ext uri="{FF2B5EF4-FFF2-40B4-BE49-F238E27FC236}">
                <a16:creationId xmlns:a16="http://schemas.microsoft.com/office/drawing/2014/main" id="{812FEF6E-9EC4-CB32-3583-AE7D0C092784}"/>
              </a:ext>
            </a:extLst>
          </p:cNvPr>
          <p:cNvSpPr txBox="1"/>
          <p:nvPr/>
        </p:nvSpPr>
        <p:spPr>
          <a:xfrm>
            <a:off x="4454120" y="2641073"/>
            <a:ext cx="873957"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Alice</a:t>
            </a:r>
          </a:p>
        </p:txBody>
      </p:sp>
      <p:sp>
        <p:nvSpPr>
          <p:cNvPr id="34" name="TextBox 33">
            <a:extLst>
              <a:ext uri="{FF2B5EF4-FFF2-40B4-BE49-F238E27FC236}">
                <a16:creationId xmlns:a16="http://schemas.microsoft.com/office/drawing/2014/main" id="{BF70116C-1109-BEE0-6E33-F2D9D08177FF}"/>
              </a:ext>
            </a:extLst>
          </p:cNvPr>
          <p:cNvSpPr txBox="1"/>
          <p:nvPr/>
        </p:nvSpPr>
        <p:spPr>
          <a:xfrm>
            <a:off x="4432869" y="3162222"/>
            <a:ext cx="197682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2821103" y="4213487"/>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2901101" y="4298947"/>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2901100" y="4673171"/>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2901100" y="4995060"/>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cxnSp>
        <p:nvCxnSpPr>
          <p:cNvPr id="39" name="Straight Arrow Connector 38">
            <a:extLst>
              <a:ext uri="{FF2B5EF4-FFF2-40B4-BE49-F238E27FC236}">
                <a16:creationId xmlns:a16="http://schemas.microsoft.com/office/drawing/2014/main" id="{2C0284EA-17F1-C3BD-DABB-73E246F0E57E}"/>
              </a:ext>
            </a:extLst>
          </p:cNvPr>
          <p:cNvCxnSpPr>
            <a:cxnSpLocks/>
            <a:endCxn id="35" idx="0"/>
          </p:cNvCxnSpPr>
          <p:nvPr/>
        </p:nvCxnSpPr>
        <p:spPr>
          <a:xfrm>
            <a:off x="4772478" y="3729725"/>
            <a:ext cx="897" cy="483762"/>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4"/>
          <a:stretch>
            <a:fillRect/>
          </a:stretch>
        </p:blipFill>
        <p:spPr>
          <a:xfrm>
            <a:off x="8011629" y="2604001"/>
            <a:ext cx="930283" cy="992661"/>
          </a:xfrm>
          <a:prstGeom prst="rect">
            <a:avLst/>
          </a:prstGeom>
        </p:spPr>
      </p:pic>
      <p:sp>
        <p:nvSpPr>
          <p:cNvPr id="24" name="Rectangle: Rounded Corners 23">
            <a:extLst>
              <a:ext uri="{FF2B5EF4-FFF2-40B4-BE49-F238E27FC236}">
                <a16:creationId xmlns:a16="http://schemas.microsoft.com/office/drawing/2014/main" id="{78A25CBE-806B-970C-E2AD-BF1719292217}"/>
              </a:ext>
            </a:extLst>
          </p:cNvPr>
          <p:cNvSpPr/>
          <p:nvPr/>
        </p:nvSpPr>
        <p:spPr>
          <a:xfrm>
            <a:off x="2901099" y="5006522"/>
            <a:ext cx="372409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xtPassword">
            <a:extLst>
              <a:ext uri="{FF2B5EF4-FFF2-40B4-BE49-F238E27FC236}">
                <a16:creationId xmlns:a16="http://schemas.microsoft.com/office/drawing/2014/main" id="{DD7F452D-B50C-A95D-406E-CC984E4E396C}"/>
              </a:ext>
            </a:extLst>
          </p:cNvPr>
          <p:cNvSpPr txBox="1"/>
          <p:nvPr/>
        </p:nvSpPr>
        <p:spPr>
          <a:xfrm rot="18885082">
            <a:off x="6666147" y="3699656"/>
            <a:ext cx="1370888" cy="369332"/>
          </a:xfrm>
          <a:prstGeom prst="rect">
            <a:avLst/>
          </a:prstGeom>
          <a:noFill/>
        </p:spPr>
        <p:txBody>
          <a:bodyPr wrap="none" rtlCol="0">
            <a:spAutoFit/>
          </a:bodyPr>
          <a:lstStyle/>
          <a:p>
            <a:r>
              <a:rPr lang="en-US" dirty="0">
                <a:solidFill>
                  <a:srgbClr val="0070C0"/>
                </a:solidFill>
                <a:latin typeface="Corbel" panose="020B0503020204020204" pitchFamily="34" charset="0"/>
              </a:rPr>
              <a:t>"Rak5T#i)</a:t>
            </a:r>
            <a:r>
              <a:rPr lang="en-US" dirty="0" err="1">
                <a:solidFill>
                  <a:srgbClr val="0070C0"/>
                </a:solidFill>
                <a:latin typeface="Corbel" panose="020B0503020204020204" pitchFamily="34" charset="0"/>
              </a:rPr>
              <a:t>sl</a:t>
            </a:r>
            <a:r>
              <a:rPr lang="en-US" dirty="0">
                <a:solidFill>
                  <a:srgbClr val="0070C0"/>
                </a:solidFill>
                <a:latin typeface="Corbel" panose="020B0503020204020204" pitchFamily="34" charset="0"/>
              </a:rPr>
              <a:t>"</a:t>
            </a:r>
          </a:p>
        </p:txBody>
      </p:sp>
      <p:cxnSp>
        <p:nvCxnSpPr>
          <p:cNvPr id="5" name="!!Arrow 3">
            <a:extLst>
              <a:ext uri="{FF2B5EF4-FFF2-40B4-BE49-F238E27FC236}">
                <a16:creationId xmlns:a16="http://schemas.microsoft.com/office/drawing/2014/main" id="{D1D8DAF0-959B-EEF7-25E0-615F5FE427A1}"/>
              </a:ext>
            </a:extLst>
          </p:cNvPr>
          <p:cNvCxnSpPr>
            <a:cxnSpLocks/>
            <a:stCxn id="35" idx="3"/>
          </p:cNvCxnSpPr>
          <p:nvPr/>
        </p:nvCxnSpPr>
        <p:spPr>
          <a:xfrm flipV="1">
            <a:off x="6725646" y="3346888"/>
            <a:ext cx="1441595" cy="1495992"/>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6" name="!!TlsLock">
            <a:extLst>
              <a:ext uri="{FF2B5EF4-FFF2-40B4-BE49-F238E27FC236}">
                <a16:creationId xmlns:a16="http://schemas.microsoft.com/office/drawing/2014/main" id="{9A1AFB7D-193B-6CF8-4ECB-37290A0EEAF6}"/>
              </a:ext>
            </a:extLst>
          </p:cNvPr>
          <p:cNvPicPr>
            <a:picLocks noChangeAspect="1"/>
          </p:cNvPicPr>
          <p:nvPr/>
        </p:nvPicPr>
        <p:blipFill>
          <a:blip r:embed="rId5"/>
          <a:stretch>
            <a:fillRect/>
          </a:stretch>
        </p:blipFill>
        <p:spPr>
          <a:xfrm>
            <a:off x="6597706" y="3190428"/>
            <a:ext cx="783479" cy="783479"/>
          </a:xfrm>
          <a:prstGeom prst="rect">
            <a:avLst/>
          </a:prstGeom>
        </p:spPr>
      </p:pic>
      <p:pic>
        <p:nvPicPr>
          <p:cNvPr id="8" name="Picture 2">
            <a:extLst>
              <a:ext uri="{FF2B5EF4-FFF2-40B4-BE49-F238E27FC236}">
                <a16:creationId xmlns:a16="http://schemas.microsoft.com/office/drawing/2014/main" id="{39CC4516-8458-53EF-5EED-40C06D8C714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7333493" y="4298947"/>
            <a:ext cx="2442167" cy="2850210"/>
          </a:xfrm>
          <a:prstGeom prst="rect">
            <a:avLst/>
          </a:prstGeom>
          <a:noFill/>
          <a:extLst>
            <a:ext uri="{909E8E84-426E-40DD-AFC4-6F175D3DCCD1}">
              <a14:hiddenFill xmlns:a14="http://schemas.microsoft.com/office/drawing/2010/main">
                <a:solidFill>
                  <a:srgbClr val="FFFFFF"/>
                </a:solidFill>
              </a14:hiddenFill>
            </a:ext>
          </a:extLst>
        </p:spPr>
      </p:pic>
      <p:sp>
        <p:nvSpPr>
          <p:cNvPr id="9" name="Thought Bubble: Cloud 8">
            <a:extLst>
              <a:ext uri="{FF2B5EF4-FFF2-40B4-BE49-F238E27FC236}">
                <a16:creationId xmlns:a16="http://schemas.microsoft.com/office/drawing/2014/main" id="{3DCFB50F-4BAB-897B-F645-EA1B18F41C04}"/>
              </a:ext>
            </a:extLst>
          </p:cNvPr>
          <p:cNvSpPr/>
          <p:nvPr/>
        </p:nvSpPr>
        <p:spPr>
          <a:xfrm>
            <a:off x="9079130" y="3375795"/>
            <a:ext cx="2162772" cy="965762"/>
          </a:xfrm>
          <a:prstGeom prst="cloudCallout">
            <a:avLst>
              <a:gd name="adj1" fmla="val -49489"/>
              <a:gd name="adj2" fmla="val 74098"/>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E64A495D-410B-558C-D139-153D881E4DC0}"/>
              </a:ext>
            </a:extLst>
          </p:cNvPr>
          <p:cNvSpPr txBox="1"/>
          <p:nvPr/>
        </p:nvSpPr>
        <p:spPr>
          <a:xfrm>
            <a:off x="9510185" y="3627843"/>
            <a:ext cx="2024329"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Curses!</a:t>
            </a:r>
            <a:endParaRPr lang="en-US" dirty="0">
              <a:solidFill>
                <a:schemeClr val="bg1">
                  <a:lumMod val="50000"/>
                </a:schemeClr>
              </a:solidFill>
              <a:latin typeface="Segoe Print" panose="02000600000000000000" pitchFamily="2" charset="0"/>
            </a:endParaRPr>
          </a:p>
        </p:txBody>
      </p:sp>
    </p:spTree>
    <p:extLst>
      <p:ext uri="{BB962C8B-B14F-4D97-AF65-F5344CB8AC3E}">
        <p14:creationId xmlns:p14="http://schemas.microsoft.com/office/powerpoint/2010/main" val="33948375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grpSp>
        <p:nvGrpSpPr>
          <p:cNvPr id="2" name="Group 1">
            <a:extLst>
              <a:ext uri="{FF2B5EF4-FFF2-40B4-BE49-F238E27FC236}">
                <a16:creationId xmlns:a16="http://schemas.microsoft.com/office/drawing/2014/main" id="{D9A60EE4-2009-80FB-7858-A134097A8A11}"/>
              </a:ext>
            </a:extLst>
          </p:cNvPr>
          <p:cNvGrpSpPr/>
          <p:nvPr/>
        </p:nvGrpSpPr>
        <p:grpSpPr>
          <a:xfrm>
            <a:off x="335407" y="2367273"/>
            <a:ext cx="1014813" cy="1313715"/>
            <a:chOff x="9592919" y="3281030"/>
            <a:chExt cx="2412301" cy="3122817"/>
          </a:xfrm>
        </p:grpSpPr>
        <p:sp>
          <p:nvSpPr>
            <p:cNvPr id="12" name="Freeform 158">
              <a:extLst>
                <a:ext uri="{FF2B5EF4-FFF2-40B4-BE49-F238E27FC236}">
                  <a16:creationId xmlns:a16="http://schemas.microsoft.com/office/drawing/2014/main" id="{017B78DD-1E4C-CE4F-07AE-6108921883A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3D6CC44D-9F63-A5F3-71AF-34CE3B56A64A}"/>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86E6CD28-A6EC-0E10-DAA3-67BF4FAD2D08}"/>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FBC5A36E-B748-A4CA-78DA-E3D9719D7AB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D6312200-13B2-4EFB-7AAF-1610DA9AC699}"/>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522133EC-427C-268B-44AE-A516B058013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9D49FE3B-598E-B5A0-DA90-B809D198A474}"/>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8F7B9902-599A-CBE4-04A7-FE046104CEA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3376F224-2371-1653-37B4-78613F7D0B0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56076" y="2808266"/>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Rounded Corners 22">
            <a:extLst>
              <a:ext uri="{FF2B5EF4-FFF2-40B4-BE49-F238E27FC236}">
                <a16:creationId xmlns:a16="http://schemas.microsoft.com/office/drawing/2014/main" id="{04FB5FAD-4752-25DD-5A60-968E6CA6086C}"/>
              </a:ext>
            </a:extLst>
          </p:cNvPr>
          <p:cNvSpPr/>
          <p:nvPr/>
        </p:nvSpPr>
        <p:spPr>
          <a:xfrm>
            <a:off x="3014929" y="2470940"/>
            <a:ext cx="3515097" cy="1258785"/>
          </a:xfrm>
          <a:prstGeom prst="roundRect">
            <a:avLst>
              <a:gd name="adj" fmla="val 9608"/>
            </a:avLst>
          </a:prstGeom>
          <a:solidFill>
            <a:schemeClr val="bg1">
              <a:lumMod val="85000"/>
            </a:schemeClr>
          </a:solidFill>
          <a:ln>
            <a:solidFill>
              <a:srgbClr val="FD7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545ED595-EF48-F6D9-7FF7-E92D7D867D3D}"/>
              </a:ext>
            </a:extLst>
          </p:cNvPr>
          <p:cNvSpPr txBox="1"/>
          <p:nvPr/>
        </p:nvSpPr>
        <p:spPr>
          <a:xfrm>
            <a:off x="3141047" y="2641073"/>
            <a:ext cx="1228221" cy="369332"/>
          </a:xfrm>
          <a:prstGeom prst="rect">
            <a:avLst/>
          </a:prstGeom>
          <a:noFill/>
        </p:spPr>
        <p:txBody>
          <a:bodyPr wrap="none" rtlCol="0">
            <a:spAutoFit/>
          </a:bodyPr>
          <a:lstStyle/>
          <a:p>
            <a:r>
              <a:rPr lang="en-US" dirty="0">
                <a:latin typeface="Corbel" panose="020B0503020204020204" pitchFamily="34" charset="0"/>
              </a:rPr>
              <a:t>Username:</a:t>
            </a:r>
          </a:p>
        </p:txBody>
      </p:sp>
      <p:sp>
        <p:nvSpPr>
          <p:cNvPr id="26" name="Rectangle 25">
            <a:extLst>
              <a:ext uri="{FF2B5EF4-FFF2-40B4-BE49-F238E27FC236}">
                <a16:creationId xmlns:a16="http://schemas.microsoft.com/office/drawing/2014/main" id="{1AA3E8E2-F7EB-9E03-B6E5-5C134BD32F0F}"/>
              </a:ext>
            </a:extLst>
          </p:cNvPr>
          <p:cNvSpPr/>
          <p:nvPr/>
        </p:nvSpPr>
        <p:spPr>
          <a:xfrm>
            <a:off x="4398357" y="2641073"/>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95000"/>
                  <a:lumOff val="5000"/>
                </a:schemeClr>
              </a:solidFill>
              <a:latin typeface="Courier New" panose="02070309020205020404" pitchFamily="49" charset="0"/>
              <a:cs typeface="Courier New" panose="02070309020205020404" pitchFamily="49" charset="0"/>
            </a:endParaRPr>
          </a:p>
        </p:txBody>
      </p:sp>
      <p:sp>
        <p:nvSpPr>
          <p:cNvPr id="28" name="TextBox 27">
            <a:extLst>
              <a:ext uri="{FF2B5EF4-FFF2-40B4-BE49-F238E27FC236}">
                <a16:creationId xmlns:a16="http://schemas.microsoft.com/office/drawing/2014/main" id="{4F2DC69A-DFD3-3E19-0ACF-B83C2755709C}"/>
              </a:ext>
            </a:extLst>
          </p:cNvPr>
          <p:cNvSpPr txBox="1"/>
          <p:nvPr/>
        </p:nvSpPr>
        <p:spPr>
          <a:xfrm>
            <a:off x="3141047" y="3162222"/>
            <a:ext cx="1165704" cy="369332"/>
          </a:xfrm>
          <a:prstGeom prst="rect">
            <a:avLst/>
          </a:prstGeom>
          <a:noFill/>
        </p:spPr>
        <p:txBody>
          <a:bodyPr wrap="none" rtlCol="0">
            <a:spAutoFit/>
          </a:bodyPr>
          <a:lstStyle/>
          <a:p>
            <a:r>
              <a:rPr lang="en-US" dirty="0">
                <a:latin typeface="Corbel" panose="020B0503020204020204" pitchFamily="34" charset="0"/>
              </a:rPr>
              <a:t>Password:</a:t>
            </a:r>
          </a:p>
        </p:txBody>
      </p:sp>
      <p:sp>
        <p:nvSpPr>
          <p:cNvPr id="29" name="Rectangle 28">
            <a:extLst>
              <a:ext uri="{FF2B5EF4-FFF2-40B4-BE49-F238E27FC236}">
                <a16:creationId xmlns:a16="http://schemas.microsoft.com/office/drawing/2014/main" id="{C9584242-01A2-E976-9892-C9A9653D7CC5}"/>
              </a:ext>
            </a:extLst>
          </p:cNvPr>
          <p:cNvSpPr/>
          <p:nvPr/>
        </p:nvSpPr>
        <p:spPr>
          <a:xfrm>
            <a:off x="4398357" y="3162222"/>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3" name="TextBox 32">
            <a:extLst>
              <a:ext uri="{FF2B5EF4-FFF2-40B4-BE49-F238E27FC236}">
                <a16:creationId xmlns:a16="http://schemas.microsoft.com/office/drawing/2014/main" id="{812FEF6E-9EC4-CB32-3583-AE7D0C092784}"/>
              </a:ext>
            </a:extLst>
          </p:cNvPr>
          <p:cNvSpPr txBox="1"/>
          <p:nvPr/>
        </p:nvSpPr>
        <p:spPr>
          <a:xfrm>
            <a:off x="4454120" y="2641073"/>
            <a:ext cx="873957"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Alice</a:t>
            </a:r>
          </a:p>
        </p:txBody>
      </p:sp>
      <p:sp>
        <p:nvSpPr>
          <p:cNvPr id="34" name="TextBox 33">
            <a:extLst>
              <a:ext uri="{FF2B5EF4-FFF2-40B4-BE49-F238E27FC236}">
                <a16:creationId xmlns:a16="http://schemas.microsoft.com/office/drawing/2014/main" id="{BF70116C-1109-BEE0-6E33-F2D9D08177FF}"/>
              </a:ext>
            </a:extLst>
          </p:cNvPr>
          <p:cNvSpPr txBox="1"/>
          <p:nvPr/>
        </p:nvSpPr>
        <p:spPr>
          <a:xfrm>
            <a:off x="4432869" y="3162222"/>
            <a:ext cx="197682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2821103" y="4213487"/>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2901101" y="4298947"/>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2901100" y="4673171"/>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2901100" y="4995060"/>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cxnSp>
        <p:nvCxnSpPr>
          <p:cNvPr id="39" name="Straight Arrow Connector 38">
            <a:extLst>
              <a:ext uri="{FF2B5EF4-FFF2-40B4-BE49-F238E27FC236}">
                <a16:creationId xmlns:a16="http://schemas.microsoft.com/office/drawing/2014/main" id="{2C0284EA-17F1-C3BD-DABB-73E246F0E57E}"/>
              </a:ext>
            </a:extLst>
          </p:cNvPr>
          <p:cNvCxnSpPr>
            <a:cxnSpLocks/>
            <a:endCxn id="35" idx="0"/>
          </p:cNvCxnSpPr>
          <p:nvPr/>
        </p:nvCxnSpPr>
        <p:spPr>
          <a:xfrm>
            <a:off x="4772478" y="3729725"/>
            <a:ext cx="897" cy="483762"/>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4"/>
          <a:stretch>
            <a:fillRect/>
          </a:stretch>
        </p:blipFill>
        <p:spPr>
          <a:xfrm>
            <a:off x="8011629" y="2604001"/>
            <a:ext cx="930283" cy="992661"/>
          </a:xfrm>
          <a:prstGeom prst="rect">
            <a:avLst/>
          </a:prstGeom>
        </p:spPr>
      </p:pic>
      <p:sp>
        <p:nvSpPr>
          <p:cNvPr id="24" name="Rectangle: Rounded Corners 23">
            <a:extLst>
              <a:ext uri="{FF2B5EF4-FFF2-40B4-BE49-F238E27FC236}">
                <a16:creationId xmlns:a16="http://schemas.microsoft.com/office/drawing/2014/main" id="{78A25CBE-806B-970C-E2AD-BF1719292217}"/>
              </a:ext>
            </a:extLst>
          </p:cNvPr>
          <p:cNvSpPr/>
          <p:nvPr/>
        </p:nvSpPr>
        <p:spPr>
          <a:xfrm>
            <a:off x="2901099" y="5006522"/>
            <a:ext cx="372409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xtPassword">
            <a:extLst>
              <a:ext uri="{FF2B5EF4-FFF2-40B4-BE49-F238E27FC236}">
                <a16:creationId xmlns:a16="http://schemas.microsoft.com/office/drawing/2014/main" id="{DD7F452D-B50C-A95D-406E-CC984E4E396C}"/>
              </a:ext>
            </a:extLst>
          </p:cNvPr>
          <p:cNvSpPr txBox="1"/>
          <p:nvPr/>
        </p:nvSpPr>
        <p:spPr>
          <a:xfrm>
            <a:off x="7610596" y="2229992"/>
            <a:ext cx="1700530" cy="369332"/>
          </a:xfrm>
          <a:prstGeom prst="rect">
            <a:avLst/>
          </a:prstGeom>
          <a:noFill/>
        </p:spPr>
        <p:txBody>
          <a:bodyPr wrap="none" rtlCol="0">
            <a:spAutoFit/>
          </a:bodyPr>
          <a:lstStyle/>
          <a:p>
            <a:r>
              <a:rPr lang="en-US" dirty="0">
                <a:solidFill>
                  <a:srgbClr val="FD7D00"/>
                </a:solidFill>
                <a:latin typeface="Corbel" panose="020B0503020204020204" pitchFamily="34" charset="0"/>
              </a:rPr>
              <a:t>"</a:t>
            </a:r>
            <a:r>
              <a:rPr lang="en-US" dirty="0" err="1">
                <a:solidFill>
                  <a:srgbClr val="FD7D00"/>
                </a:solidFill>
                <a:latin typeface="Corbel" panose="020B0503020204020204" pitchFamily="34" charset="0"/>
              </a:rPr>
              <a:t>ThisTalkRocks</a:t>
            </a:r>
            <a:r>
              <a:rPr lang="en-US" dirty="0">
                <a:solidFill>
                  <a:srgbClr val="FD7D00"/>
                </a:solidFill>
                <a:latin typeface="Corbel" panose="020B0503020204020204" pitchFamily="34" charset="0"/>
              </a:rPr>
              <a:t>"</a:t>
            </a:r>
          </a:p>
        </p:txBody>
      </p:sp>
      <p:cxnSp>
        <p:nvCxnSpPr>
          <p:cNvPr id="5" name="!!Arrow 3">
            <a:extLst>
              <a:ext uri="{FF2B5EF4-FFF2-40B4-BE49-F238E27FC236}">
                <a16:creationId xmlns:a16="http://schemas.microsoft.com/office/drawing/2014/main" id="{D1D8DAF0-959B-EEF7-25E0-615F5FE427A1}"/>
              </a:ext>
            </a:extLst>
          </p:cNvPr>
          <p:cNvCxnSpPr>
            <a:cxnSpLocks/>
            <a:stCxn id="35" idx="3"/>
          </p:cNvCxnSpPr>
          <p:nvPr/>
        </p:nvCxnSpPr>
        <p:spPr>
          <a:xfrm flipV="1">
            <a:off x="6725646" y="3346888"/>
            <a:ext cx="1441595" cy="1495992"/>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8" name="Picture 2">
            <a:extLst>
              <a:ext uri="{FF2B5EF4-FFF2-40B4-BE49-F238E27FC236}">
                <a16:creationId xmlns:a16="http://schemas.microsoft.com/office/drawing/2014/main" id="{39CC4516-8458-53EF-5EED-40C06D8C714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7333493" y="7010611"/>
            <a:ext cx="2442167" cy="2850210"/>
          </a:xfrm>
          <a:prstGeom prst="rect">
            <a:avLst/>
          </a:prstGeom>
          <a:noFill/>
          <a:extLst>
            <a:ext uri="{909E8E84-426E-40DD-AFC4-6F175D3DCCD1}">
              <a14:hiddenFill xmlns:a14="http://schemas.microsoft.com/office/drawing/2010/main">
                <a:solidFill>
                  <a:srgbClr val="FFFFFF"/>
                </a:solidFill>
              </a14:hiddenFill>
            </a:ext>
          </a:extLst>
        </p:spPr>
      </p:pic>
      <p:sp>
        <p:nvSpPr>
          <p:cNvPr id="22" name="Thought Bubble: Cloud 21">
            <a:extLst>
              <a:ext uri="{FF2B5EF4-FFF2-40B4-BE49-F238E27FC236}">
                <a16:creationId xmlns:a16="http://schemas.microsoft.com/office/drawing/2014/main" id="{B9C8C68B-A034-789D-006F-B60F8DEFCF4A}"/>
              </a:ext>
            </a:extLst>
          </p:cNvPr>
          <p:cNvSpPr/>
          <p:nvPr/>
        </p:nvSpPr>
        <p:spPr>
          <a:xfrm>
            <a:off x="12400389" y="3375795"/>
            <a:ext cx="2162772" cy="965762"/>
          </a:xfrm>
          <a:prstGeom prst="cloudCallout">
            <a:avLst>
              <a:gd name="adj1" fmla="val -49489"/>
              <a:gd name="adj2" fmla="val 74098"/>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03A22966-C3C1-831A-34E4-6ADF0491239E}"/>
              </a:ext>
            </a:extLst>
          </p:cNvPr>
          <p:cNvSpPr txBox="1"/>
          <p:nvPr/>
        </p:nvSpPr>
        <p:spPr>
          <a:xfrm>
            <a:off x="12831444" y="3627843"/>
            <a:ext cx="2024329"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Curses!</a:t>
            </a:r>
            <a:endParaRPr lang="en-US" dirty="0">
              <a:solidFill>
                <a:schemeClr val="bg1">
                  <a:lumMod val="50000"/>
                </a:schemeClr>
              </a:solidFill>
              <a:latin typeface="Segoe Print" panose="02000600000000000000" pitchFamily="2" charset="0"/>
            </a:endParaRPr>
          </a:p>
        </p:txBody>
      </p:sp>
      <p:pic>
        <p:nvPicPr>
          <p:cNvPr id="9" name="!!TlsLock">
            <a:extLst>
              <a:ext uri="{FF2B5EF4-FFF2-40B4-BE49-F238E27FC236}">
                <a16:creationId xmlns:a16="http://schemas.microsoft.com/office/drawing/2014/main" id="{950BD310-F48D-298B-50FE-EC158541816D}"/>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8069121" y="1522793"/>
            <a:ext cx="783479" cy="783479"/>
          </a:xfrm>
          <a:prstGeom prst="rect">
            <a:avLst/>
          </a:prstGeom>
        </p:spPr>
      </p:pic>
    </p:spTree>
    <p:extLst>
      <p:ext uri="{BB962C8B-B14F-4D97-AF65-F5344CB8AC3E}">
        <p14:creationId xmlns:p14="http://schemas.microsoft.com/office/powerpoint/2010/main" val="3907191987"/>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3439172" y="2486279"/>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3519170" y="2571739"/>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3519169" y="2945963"/>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3519169" y="3267852"/>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3"/>
          <a:stretch>
            <a:fillRect/>
          </a:stretch>
        </p:blipFill>
        <p:spPr>
          <a:xfrm>
            <a:off x="7478231" y="2604001"/>
            <a:ext cx="930283" cy="992661"/>
          </a:xfrm>
          <a:prstGeom prst="rect">
            <a:avLst/>
          </a:prstGeom>
        </p:spPr>
      </p:pic>
      <p:pic>
        <p:nvPicPr>
          <p:cNvPr id="2" name="Picture 1">
            <a:extLst>
              <a:ext uri="{FF2B5EF4-FFF2-40B4-BE49-F238E27FC236}">
                <a16:creationId xmlns:a16="http://schemas.microsoft.com/office/drawing/2014/main" id="{1D9DA1DC-C03A-DBFD-5D35-DD0DA552567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2291770" y="2604001"/>
            <a:ext cx="1007647" cy="1016935"/>
          </a:xfrm>
          <a:prstGeom prst="rect">
            <a:avLst/>
          </a:prstGeom>
        </p:spPr>
      </p:pic>
      <p:grpSp>
        <p:nvGrpSpPr>
          <p:cNvPr id="8" name="Group 7">
            <a:extLst>
              <a:ext uri="{FF2B5EF4-FFF2-40B4-BE49-F238E27FC236}">
                <a16:creationId xmlns:a16="http://schemas.microsoft.com/office/drawing/2014/main" id="{0B851409-6982-91C6-9E07-CB59635FE65C}"/>
              </a:ext>
            </a:extLst>
          </p:cNvPr>
          <p:cNvGrpSpPr/>
          <p:nvPr/>
        </p:nvGrpSpPr>
        <p:grpSpPr>
          <a:xfrm>
            <a:off x="13460695" y="2569088"/>
            <a:ext cx="3301324" cy="1051848"/>
            <a:chOff x="491743" y="3568700"/>
            <a:chExt cx="3301324" cy="1051848"/>
          </a:xfrm>
        </p:grpSpPr>
        <p:sp>
          <p:nvSpPr>
            <p:cNvPr id="10" name="Rectangle: Rounded Corners 9">
              <a:extLst>
                <a:ext uri="{FF2B5EF4-FFF2-40B4-BE49-F238E27FC236}">
                  <a16:creationId xmlns:a16="http://schemas.microsoft.com/office/drawing/2014/main" id="{62ADC1C8-C951-E3AF-2EC3-DEBE71D6BA9F}"/>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 name="Group 11">
              <a:extLst>
                <a:ext uri="{FF2B5EF4-FFF2-40B4-BE49-F238E27FC236}">
                  <a16:creationId xmlns:a16="http://schemas.microsoft.com/office/drawing/2014/main" id="{B49DDC50-641A-636B-6070-1F8FD291A33B}"/>
                </a:ext>
              </a:extLst>
            </p:cNvPr>
            <p:cNvGrpSpPr/>
            <p:nvPr/>
          </p:nvGrpSpPr>
          <p:grpSpPr>
            <a:xfrm>
              <a:off x="627883" y="3743690"/>
              <a:ext cx="528269" cy="683865"/>
              <a:chOff x="9592919" y="3281030"/>
              <a:chExt cx="2412301" cy="3122817"/>
            </a:xfrm>
          </p:grpSpPr>
          <p:sp>
            <p:nvSpPr>
              <p:cNvPr id="13" name="Freeform 158">
                <a:extLst>
                  <a:ext uri="{FF2B5EF4-FFF2-40B4-BE49-F238E27FC236}">
                    <a16:creationId xmlns:a16="http://schemas.microsoft.com/office/drawing/2014/main" id="{491AF68F-5738-9A43-84C7-D04000CDA4E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4" name="Group 13">
                <a:extLst>
                  <a:ext uri="{FF2B5EF4-FFF2-40B4-BE49-F238E27FC236}">
                    <a16:creationId xmlns:a16="http://schemas.microsoft.com/office/drawing/2014/main" id="{FAD35E20-40CD-D3D1-06AD-86D0B9792A4F}"/>
                  </a:ext>
                </a:extLst>
              </p:cNvPr>
              <p:cNvGrpSpPr/>
              <p:nvPr/>
            </p:nvGrpSpPr>
            <p:grpSpPr>
              <a:xfrm>
                <a:off x="10528695" y="4589748"/>
                <a:ext cx="560994" cy="1088627"/>
                <a:chOff x="6048941" y="4798352"/>
                <a:chExt cx="549031" cy="1349261"/>
              </a:xfrm>
            </p:grpSpPr>
            <p:grpSp>
              <p:nvGrpSpPr>
                <p:cNvPr id="17" name="Group 16">
                  <a:extLst>
                    <a:ext uri="{FF2B5EF4-FFF2-40B4-BE49-F238E27FC236}">
                      <a16:creationId xmlns:a16="http://schemas.microsoft.com/office/drawing/2014/main" id="{F866050F-5F92-33B8-606D-FFB76D338D02}"/>
                    </a:ext>
                  </a:extLst>
                </p:cNvPr>
                <p:cNvGrpSpPr/>
                <p:nvPr/>
              </p:nvGrpSpPr>
              <p:grpSpPr>
                <a:xfrm>
                  <a:off x="6048941" y="4798352"/>
                  <a:ext cx="542456" cy="1088197"/>
                  <a:chOff x="6048941" y="4798352"/>
                  <a:chExt cx="542456" cy="1088197"/>
                </a:xfrm>
              </p:grpSpPr>
              <p:sp>
                <p:nvSpPr>
                  <p:cNvPr id="19" name="Freeform 159">
                    <a:extLst>
                      <a:ext uri="{FF2B5EF4-FFF2-40B4-BE49-F238E27FC236}">
                        <a16:creationId xmlns:a16="http://schemas.microsoft.com/office/drawing/2014/main" id="{9D91E56B-5273-D287-3F70-1D6C488D1076}"/>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0">
                    <a:extLst>
                      <a:ext uri="{FF2B5EF4-FFF2-40B4-BE49-F238E27FC236}">
                        <a16:creationId xmlns:a16="http://schemas.microsoft.com/office/drawing/2014/main" id="{291E8197-BC9C-FAD1-204F-4D99C89742A8}"/>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8" name="Freeform 165">
                  <a:extLst>
                    <a:ext uri="{FF2B5EF4-FFF2-40B4-BE49-F238E27FC236}">
                      <a16:creationId xmlns:a16="http://schemas.microsoft.com/office/drawing/2014/main" id="{2B36AEA2-9652-C3B3-E210-D92CE020619C}"/>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5" name="Freeform 161">
                <a:extLst>
                  <a:ext uri="{FF2B5EF4-FFF2-40B4-BE49-F238E27FC236}">
                    <a16:creationId xmlns:a16="http://schemas.microsoft.com/office/drawing/2014/main" id="{B5659841-E374-F6A6-8904-A9AE532FDEE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6" name="Freeform 11">
                <a:extLst>
                  <a:ext uri="{FF2B5EF4-FFF2-40B4-BE49-F238E27FC236}">
                    <a16:creationId xmlns:a16="http://schemas.microsoft.com/office/drawing/2014/main" id="{3D01AC92-046C-B0B1-40F5-B529CB51D06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3" name="TextBox 22">
            <a:extLst>
              <a:ext uri="{FF2B5EF4-FFF2-40B4-BE49-F238E27FC236}">
                <a16:creationId xmlns:a16="http://schemas.microsoft.com/office/drawing/2014/main" id="{DFAAD218-7FC8-F6B2-99EE-2CFA2F98F7E0}"/>
              </a:ext>
            </a:extLst>
          </p:cNvPr>
          <p:cNvSpPr txBox="1"/>
          <p:nvPr/>
        </p:nvSpPr>
        <p:spPr>
          <a:xfrm>
            <a:off x="14168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4" name="TextBox 23">
            <a:extLst>
              <a:ext uri="{FF2B5EF4-FFF2-40B4-BE49-F238E27FC236}">
                <a16:creationId xmlns:a16="http://schemas.microsoft.com/office/drawing/2014/main" id="{99A4233D-4705-7F2B-D7F8-CA1AF50EA887}"/>
              </a:ext>
            </a:extLst>
          </p:cNvPr>
          <p:cNvSpPr txBox="1"/>
          <p:nvPr/>
        </p:nvSpPr>
        <p:spPr>
          <a:xfrm>
            <a:off x="14168811" y="3061724"/>
            <a:ext cx="218521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743578117"/>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676922" y="2486279"/>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756920" y="2571739"/>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756919" y="2945963"/>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756919" y="3267852"/>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3"/>
          <a:stretch>
            <a:fillRect/>
          </a:stretch>
        </p:blipFill>
        <p:spPr>
          <a:xfrm>
            <a:off x="4715981" y="2604001"/>
            <a:ext cx="930283" cy="992661"/>
          </a:xfrm>
          <a:prstGeom prst="rect">
            <a:avLst/>
          </a:prstGeom>
        </p:spPr>
      </p:pic>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7745695" y="256908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8453811" y="3061724"/>
            <a:ext cx="218521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sp>
        <p:nvSpPr>
          <p:cNvPr id="31" name="Rectangle: Rounded Corners 30">
            <a:extLst>
              <a:ext uri="{FF2B5EF4-FFF2-40B4-BE49-F238E27FC236}">
                <a16:creationId xmlns:a16="http://schemas.microsoft.com/office/drawing/2014/main" id="{B8565E3C-D586-B85F-DEA9-2C6AC9A66C57}"/>
              </a:ext>
            </a:extLst>
          </p:cNvPr>
          <p:cNvSpPr/>
          <p:nvPr/>
        </p:nvSpPr>
        <p:spPr>
          <a:xfrm>
            <a:off x="1043592" y="4066953"/>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3" name="TextBox 32">
            <a:extLst>
              <a:ext uri="{FF2B5EF4-FFF2-40B4-BE49-F238E27FC236}">
                <a16:creationId xmlns:a16="http://schemas.microsoft.com/office/drawing/2014/main" id="{6DB67D74-BEB8-F771-C7C8-82367E1420F6}"/>
              </a:ext>
            </a:extLst>
          </p:cNvPr>
          <p:cNvSpPr txBox="1"/>
          <p:nvPr/>
        </p:nvSpPr>
        <p:spPr>
          <a:xfrm>
            <a:off x="1123590" y="4152413"/>
            <a:ext cx="4031873"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SELECT * FROM USERS</a:t>
            </a:r>
          </a:p>
          <a:p>
            <a:r>
              <a:rPr lang="en-US" sz="2000" dirty="0">
                <a:latin typeface="Courier New" panose="02070309020205020404" pitchFamily="49" charset="0"/>
                <a:cs typeface="Courier New" panose="02070309020205020404" pitchFamily="49" charset="0"/>
              </a:rPr>
              <a:t>WHERE UN = 'Alice'</a:t>
            </a:r>
          </a:p>
          <a:p>
            <a:r>
              <a:rPr lang="en-US" sz="2000" dirty="0">
                <a:latin typeface="Courier New" panose="02070309020205020404" pitchFamily="49" charset="0"/>
                <a:cs typeface="Courier New" panose="02070309020205020404" pitchFamily="49" charset="0"/>
              </a:rPr>
              <a:t>AND PW = '</a:t>
            </a:r>
            <a:r>
              <a:rPr lang="en-US" sz="2000" dirty="0" err="1">
                <a:latin typeface="Courier New" panose="02070309020205020404" pitchFamily="49" charset="0"/>
                <a:cs typeface="Courier New" panose="02070309020205020404" pitchFamily="49" charset="0"/>
              </a:rPr>
              <a:t>ThisTalkRocks</a:t>
            </a:r>
            <a:r>
              <a:rPr lang="en-US" sz="2000" dirty="0">
                <a:latin typeface="Courier New" panose="02070309020205020404" pitchFamily="49" charset="0"/>
                <a:cs typeface="Courier New" panose="02070309020205020404" pitchFamily="49" charset="0"/>
              </a:rPr>
              <a:t>'</a:t>
            </a:r>
          </a:p>
        </p:txBody>
      </p:sp>
      <p:cxnSp>
        <p:nvCxnSpPr>
          <p:cNvPr id="34" name="Straight Arrow Connector 33">
            <a:extLst>
              <a:ext uri="{FF2B5EF4-FFF2-40B4-BE49-F238E27FC236}">
                <a16:creationId xmlns:a16="http://schemas.microsoft.com/office/drawing/2014/main" id="{5D172D78-228C-DFBE-CE83-46C29B23AF0A}"/>
              </a:ext>
            </a:extLst>
          </p:cNvPr>
          <p:cNvCxnSpPr>
            <a:cxnSpLocks/>
          </p:cNvCxnSpPr>
          <p:nvPr/>
        </p:nvCxnSpPr>
        <p:spPr>
          <a:xfrm>
            <a:off x="2800803" y="3664128"/>
            <a:ext cx="0" cy="376939"/>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A80B79A8-96E7-906A-CB3F-02AE55FC8AB9}"/>
              </a:ext>
            </a:extLst>
          </p:cNvPr>
          <p:cNvCxnSpPr>
            <a:cxnSpLocks/>
          </p:cNvCxnSpPr>
          <p:nvPr/>
        </p:nvCxnSpPr>
        <p:spPr>
          <a:xfrm flipV="1">
            <a:off x="5029653" y="3461834"/>
            <a:ext cx="3437507" cy="119841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pic>
        <p:nvPicPr>
          <p:cNvPr id="43" name="Picture 2" descr="Hacker PNG Images Transparent Background | PNG Play">
            <a:extLst>
              <a:ext uri="{FF2B5EF4-FFF2-40B4-BE49-F238E27FC236}">
                <a16:creationId xmlns:a16="http://schemas.microsoft.com/office/drawing/2014/main" id="{87F38054-6390-80EE-9FD0-E8900BFB47F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924234" y="4260300"/>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44" name="Thought Bubble: Cloud 43">
            <a:extLst>
              <a:ext uri="{FF2B5EF4-FFF2-40B4-BE49-F238E27FC236}">
                <a16:creationId xmlns:a16="http://schemas.microsoft.com/office/drawing/2014/main" id="{FD30BE93-22AC-0FCA-2A77-246B823DD69E}"/>
              </a:ext>
            </a:extLst>
          </p:cNvPr>
          <p:cNvSpPr/>
          <p:nvPr/>
        </p:nvSpPr>
        <p:spPr>
          <a:xfrm>
            <a:off x="5857875" y="5151254"/>
            <a:ext cx="2359166" cy="965762"/>
          </a:xfrm>
          <a:prstGeom prst="cloudCallout">
            <a:avLst>
              <a:gd name="adj1" fmla="val 58905"/>
              <a:gd name="adj2" fmla="val -68911"/>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a:extLst>
              <a:ext uri="{FF2B5EF4-FFF2-40B4-BE49-F238E27FC236}">
                <a16:creationId xmlns:a16="http://schemas.microsoft.com/office/drawing/2014/main" id="{A6BD989D-FBF9-67B1-76E8-956F63461E03}"/>
              </a:ext>
            </a:extLst>
          </p:cNvPr>
          <p:cNvSpPr txBox="1"/>
          <p:nvPr/>
        </p:nvSpPr>
        <p:spPr>
          <a:xfrm>
            <a:off x="6172199" y="5399026"/>
            <a:ext cx="1973769" cy="461665"/>
          </a:xfrm>
          <a:prstGeom prst="rect">
            <a:avLst/>
          </a:prstGeom>
          <a:noFill/>
        </p:spPr>
        <p:txBody>
          <a:bodyPr wrap="square" rtlCol="0">
            <a:spAutoFit/>
          </a:bodyPr>
          <a:lstStyle/>
          <a:p>
            <a:r>
              <a:rPr lang="en-US" sz="2400" dirty="0" err="1">
                <a:solidFill>
                  <a:schemeClr val="bg1"/>
                </a:solidFill>
                <a:latin typeface="Segoe Print" panose="02000600000000000000" pitchFamily="2" charset="0"/>
              </a:rPr>
              <a:t>Mwuahaha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sp>
        <p:nvSpPr>
          <p:cNvPr id="48" name="Rectangle: Rounded Corners 47">
            <a:extLst>
              <a:ext uri="{FF2B5EF4-FFF2-40B4-BE49-F238E27FC236}">
                <a16:creationId xmlns:a16="http://schemas.microsoft.com/office/drawing/2014/main" id="{CF8B9CF6-8034-166D-E3CC-CE31C09136F2}"/>
              </a:ext>
            </a:extLst>
          </p:cNvPr>
          <p:cNvSpPr/>
          <p:nvPr/>
        </p:nvSpPr>
        <p:spPr>
          <a:xfrm>
            <a:off x="2552951" y="4815053"/>
            <a:ext cx="2319150"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Box1">
            <a:extLst>
              <a:ext uri="{FF2B5EF4-FFF2-40B4-BE49-F238E27FC236}">
                <a16:creationId xmlns:a16="http://schemas.microsoft.com/office/drawing/2014/main" id="{99D39EFE-91A1-8072-5BBF-BDE3442CC8F7}"/>
              </a:ext>
            </a:extLst>
          </p:cNvPr>
          <p:cNvSpPr/>
          <p:nvPr/>
        </p:nvSpPr>
        <p:spPr>
          <a:xfrm>
            <a:off x="8467160" y="3112055"/>
            <a:ext cx="2319150"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1F4AA85E-9080-404F-B0C6-225E7DCA68F7}"/>
              </a:ext>
            </a:extLst>
          </p:cNvPr>
          <p:cNvCxnSpPr>
            <a:cxnSpLocks/>
            <a:stCxn id="43" idx="0"/>
          </p:cNvCxnSpPr>
          <p:nvPr/>
        </p:nvCxnSpPr>
        <p:spPr>
          <a:xfrm flipV="1">
            <a:off x="9146130" y="3664128"/>
            <a:ext cx="0" cy="596172"/>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2488490016"/>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500"/>
                                        <p:tgtEl>
                                          <p:spTgt spid="4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4"/>
                                        </p:tgtEl>
                                        <p:attrNameLst>
                                          <p:attrName>style.visibility</p:attrName>
                                        </p:attrNameLst>
                                      </p:cBhvr>
                                      <p:to>
                                        <p:strVal val="visible"/>
                                      </p:to>
                                    </p:set>
                                    <p:animEffect transition="in" filter="fade">
                                      <p:cBhvr>
                                        <p:cTn id="12" dur="500"/>
                                        <p:tgtEl>
                                          <p:spTgt spid="3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3"/>
                                        </p:tgtEl>
                                        <p:attrNameLst>
                                          <p:attrName>style.visibility</p:attrName>
                                        </p:attrNameLst>
                                      </p:cBhvr>
                                      <p:to>
                                        <p:strVal val="visible"/>
                                      </p:to>
                                    </p:set>
                                    <p:animEffect transition="in" filter="fade">
                                      <p:cBhvr>
                                        <p:cTn id="15" dur="500"/>
                                        <p:tgtEl>
                                          <p:spTgt spid="3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1"/>
                                        </p:tgtEl>
                                        <p:attrNameLst>
                                          <p:attrName>style.visibility</p:attrName>
                                        </p:attrNameLst>
                                      </p:cBhvr>
                                      <p:to>
                                        <p:strVal val="visible"/>
                                      </p:to>
                                    </p:set>
                                    <p:animEffect transition="in" filter="fade">
                                      <p:cBhvr>
                                        <p:cTn id="18" dur="500"/>
                                        <p:tgtEl>
                                          <p:spTgt spid="31"/>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48"/>
                                        </p:tgtEl>
                                        <p:attrNameLst>
                                          <p:attrName>style.visibility</p:attrName>
                                        </p:attrNameLst>
                                      </p:cBhvr>
                                      <p:to>
                                        <p:strVal val="visible"/>
                                      </p:to>
                                    </p:set>
                                    <p:animEffect transition="in" filter="fade">
                                      <p:cBhvr>
                                        <p:cTn id="21" dur="500"/>
                                        <p:tgtEl>
                                          <p:spTgt spid="48"/>
                                        </p:tgtEl>
                                      </p:cBhvr>
                                    </p:animEffect>
                                  </p:childTnLst>
                                </p:cTn>
                              </p:par>
                            </p:childTnLst>
                          </p:cTn>
                        </p:par>
                        <p:par>
                          <p:cTn id="22" fill="hold">
                            <p:stCondLst>
                              <p:cond delay="500"/>
                            </p:stCondLst>
                            <p:childTnLst>
                              <p:par>
                                <p:cTn id="23" presetID="22" presetClass="entr" presetSubtype="4" fill="hold" nodeType="after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wipe(down)">
                                      <p:cBhvr>
                                        <p:cTn id="25" dur="500"/>
                                        <p:tgtEl>
                                          <p:spTgt spid="40"/>
                                        </p:tgtEl>
                                      </p:cBhvr>
                                    </p:animEffect>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nodeType="clickEffect">
                                  <p:stCondLst>
                                    <p:cond delay="0"/>
                                  </p:stCondLst>
                                  <p:childTnLst>
                                    <p:set>
                                      <p:cBhvr>
                                        <p:cTn id="29" dur="1" fill="hold">
                                          <p:stCondLst>
                                            <p:cond delay="0"/>
                                          </p:stCondLst>
                                        </p:cTn>
                                        <p:tgtEl>
                                          <p:spTgt spid="43"/>
                                        </p:tgtEl>
                                        <p:attrNameLst>
                                          <p:attrName>style.visibility</p:attrName>
                                        </p:attrNameLst>
                                      </p:cBhvr>
                                      <p:to>
                                        <p:strVal val="visible"/>
                                      </p:to>
                                    </p:set>
                                    <p:anim calcmode="lin" valueType="num">
                                      <p:cBhvr additive="base">
                                        <p:cTn id="30" dur="500" fill="hold"/>
                                        <p:tgtEl>
                                          <p:spTgt spid="43"/>
                                        </p:tgtEl>
                                        <p:attrNameLst>
                                          <p:attrName>ppt_x</p:attrName>
                                        </p:attrNameLst>
                                      </p:cBhvr>
                                      <p:tavLst>
                                        <p:tav tm="0">
                                          <p:val>
                                            <p:strVal val="#ppt_x"/>
                                          </p:val>
                                        </p:tav>
                                        <p:tav tm="100000">
                                          <p:val>
                                            <p:strVal val="#ppt_x"/>
                                          </p:val>
                                        </p:tav>
                                      </p:tavLst>
                                    </p:anim>
                                    <p:anim calcmode="lin" valueType="num">
                                      <p:cBhvr additive="base">
                                        <p:cTn id="31" dur="500" fill="hold"/>
                                        <p:tgtEl>
                                          <p:spTgt spid="43"/>
                                        </p:tgtEl>
                                        <p:attrNameLst>
                                          <p:attrName>ppt_y</p:attrName>
                                        </p:attrNameLst>
                                      </p:cBhvr>
                                      <p:tavLst>
                                        <p:tav tm="0">
                                          <p:val>
                                            <p:strVal val="1+#ppt_h/2"/>
                                          </p:val>
                                        </p:tav>
                                        <p:tav tm="100000">
                                          <p:val>
                                            <p:strVal val="#ppt_y"/>
                                          </p:val>
                                        </p:tav>
                                      </p:tavLst>
                                    </p:anim>
                                  </p:childTnLst>
                                </p:cTn>
                              </p:par>
                            </p:childTnLst>
                          </p:cTn>
                        </p:par>
                        <p:par>
                          <p:cTn id="32" fill="hold">
                            <p:stCondLst>
                              <p:cond delay="500"/>
                            </p:stCondLst>
                            <p:childTnLst>
                              <p:par>
                                <p:cTn id="33" presetID="10" presetClass="entr" presetSubtype="0" fill="hold" nodeType="after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fade">
                                      <p:cBhvr>
                                        <p:cTn id="35" dur="500"/>
                                        <p:tgtEl>
                                          <p:spTgt spid="11"/>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45"/>
                                        </p:tgtEl>
                                        <p:attrNameLst>
                                          <p:attrName>style.visibility</p:attrName>
                                        </p:attrNameLst>
                                      </p:cBhvr>
                                      <p:to>
                                        <p:strVal val="visible"/>
                                      </p:to>
                                    </p:set>
                                    <p:animEffect transition="in" filter="fade">
                                      <p:cBhvr>
                                        <p:cTn id="38" dur="500"/>
                                        <p:tgtEl>
                                          <p:spTgt spid="45"/>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44"/>
                                        </p:tgtEl>
                                        <p:attrNameLst>
                                          <p:attrName>style.visibility</p:attrName>
                                        </p:attrNameLst>
                                      </p:cBhvr>
                                      <p:to>
                                        <p:strVal val="visible"/>
                                      </p:to>
                                    </p:set>
                                    <p:animEffect transition="in" filter="fade">
                                      <p:cBhvr>
                                        <p:cTn id="41"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3" grpId="0"/>
      <p:bldP spid="44" grpId="0" animBg="1"/>
      <p:bldP spid="45" grpId="0"/>
      <p:bldP spid="48" grpId="0" animBg="1"/>
      <p:bldP spid="49"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676922" y="2486279"/>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756920" y="2571739"/>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756919" y="2945963"/>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756919" y="3267852"/>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3"/>
          <a:stretch>
            <a:fillRect/>
          </a:stretch>
        </p:blipFill>
        <p:spPr>
          <a:xfrm>
            <a:off x="4715981" y="2604001"/>
            <a:ext cx="930283" cy="992661"/>
          </a:xfrm>
          <a:prstGeom prst="rect">
            <a:avLst/>
          </a:prstGeom>
        </p:spPr>
      </p:pic>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7745695" y="256908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8453811" y="3061724"/>
            <a:ext cx="172354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Rak5T#i)</a:t>
            </a:r>
            <a:r>
              <a:rPr lang="en-US" sz="2000" dirty="0" err="1">
                <a:latin typeface="Courier New" panose="02070309020205020404" pitchFamily="49" charset="0"/>
                <a:cs typeface="Courier New" panose="02070309020205020404" pitchFamily="49" charset="0"/>
              </a:rPr>
              <a:t>sl</a:t>
            </a:r>
            <a:endParaRPr lang="en-US" sz="2000" dirty="0">
              <a:latin typeface="Courier New" panose="02070309020205020404" pitchFamily="49" charset="0"/>
              <a:cs typeface="Courier New" panose="02070309020205020404" pitchFamily="49" charset="0"/>
            </a:endParaRPr>
          </a:p>
        </p:txBody>
      </p:sp>
      <p:sp>
        <p:nvSpPr>
          <p:cNvPr id="49" name="!!Box1">
            <a:extLst>
              <a:ext uri="{FF2B5EF4-FFF2-40B4-BE49-F238E27FC236}">
                <a16:creationId xmlns:a16="http://schemas.microsoft.com/office/drawing/2014/main" id="{99D39EFE-91A1-8072-5BBF-BDE3442CC8F7}"/>
              </a:ext>
            </a:extLst>
          </p:cNvPr>
          <p:cNvSpPr/>
          <p:nvPr/>
        </p:nvSpPr>
        <p:spPr>
          <a:xfrm>
            <a:off x="8467160" y="3112055"/>
            <a:ext cx="1791480"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5" name="!!Rectangle: Rounded Corners 4">
            <a:extLst>
              <a:ext uri="{FF2B5EF4-FFF2-40B4-BE49-F238E27FC236}">
                <a16:creationId xmlns:a16="http://schemas.microsoft.com/office/drawing/2014/main" id="{770F710D-AC09-C91D-B4F7-121D120A17C6}"/>
              </a:ext>
            </a:extLst>
          </p:cNvPr>
          <p:cNvSpPr/>
          <p:nvPr/>
        </p:nvSpPr>
        <p:spPr>
          <a:xfrm>
            <a:off x="7665697" y="1021586"/>
            <a:ext cx="4182551"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6" name="!!TextBox 5">
            <a:extLst>
              <a:ext uri="{FF2B5EF4-FFF2-40B4-BE49-F238E27FC236}">
                <a16:creationId xmlns:a16="http://schemas.microsoft.com/office/drawing/2014/main" id="{3DBE7E32-398D-9295-3394-0C1EA5D83F47}"/>
              </a:ext>
            </a:extLst>
          </p:cNvPr>
          <p:cNvSpPr txBox="1"/>
          <p:nvPr/>
        </p:nvSpPr>
        <p:spPr>
          <a:xfrm>
            <a:off x="7745695" y="1107045"/>
            <a:ext cx="4182555"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ENCRYPT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ThisTalkRocks</a:t>
            </a:r>
            <a:r>
              <a:rPr lang="en-US" dirty="0">
                <a:latin typeface="Courier New" panose="02070309020205020404" pitchFamily="49" charset="0"/>
                <a:cs typeface="Courier New" panose="02070309020205020404" pitchFamily="49" charset="0"/>
              </a:rPr>
              <a:t>", key)</a:t>
            </a:r>
          </a:p>
          <a:p>
            <a:r>
              <a:rPr lang="en-US" dirty="0">
                <a:latin typeface="Courier New" panose="02070309020205020404" pitchFamily="49" charset="0"/>
                <a:cs typeface="Courier New" panose="02070309020205020404" pitchFamily="49" charset="0"/>
                <a:sym typeface="Wingdings" panose="05000000000000000000" pitchFamily="2" charset="2"/>
              </a:rPr>
              <a:t> Rak5T#i)</a:t>
            </a:r>
            <a:r>
              <a:rPr lang="en-US" dirty="0" err="1">
                <a:latin typeface="Courier New" panose="02070309020205020404" pitchFamily="49" charset="0"/>
                <a:cs typeface="Courier New" panose="02070309020205020404" pitchFamily="49" charset="0"/>
                <a:sym typeface="Wingdings" panose="05000000000000000000" pitchFamily="2" charset="2"/>
              </a:rPr>
              <a:t>sl</a:t>
            </a:r>
            <a:endParaRPr lang="en-US" dirty="0">
              <a:latin typeface="Courier New" panose="02070309020205020404" pitchFamily="49" charset="0"/>
              <a:cs typeface="Courier New" panose="02070309020205020404" pitchFamily="49" charset="0"/>
            </a:endParaRPr>
          </a:p>
        </p:txBody>
      </p:sp>
      <p:cxnSp>
        <p:nvCxnSpPr>
          <p:cNvPr id="8" name="!!Arrow 2">
            <a:extLst>
              <a:ext uri="{FF2B5EF4-FFF2-40B4-BE49-F238E27FC236}">
                <a16:creationId xmlns:a16="http://schemas.microsoft.com/office/drawing/2014/main" id="{A0B4D148-CBA1-4FF6-B9DF-608A73522537}"/>
              </a:ext>
            </a:extLst>
          </p:cNvPr>
          <p:cNvCxnSpPr>
            <a:cxnSpLocks/>
          </p:cNvCxnSpPr>
          <p:nvPr/>
        </p:nvCxnSpPr>
        <p:spPr>
          <a:xfrm>
            <a:off x="9396357" y="1955800"/>
            <a:ext cx="11561" cy="1105924"/>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9" name="Rectangle: Rounded Corners 8">
            <a:extLst>
              <a:ext uri="{FF2B5EF4-FFF2-40B4-BE49-F238E27FC236}">
                <a16:creationId xmlns:a16="http://schemas.microsoft.com/office/drawing/2014/main" id="{BA605954-43EB-39E3-6FDA-4B70CCE20E2E}"/>
              </a:ext>
            </a:extLst>
          </p:cNvPr>
          <p:cNvSpPr/>
          <p:nvPr/>
        </p:nvSpPr>
        <p:spPr>
          <a:xfrm>
            <a:off x="8169873" y="1428934"/>
            <a:ext cx="1621828" cy="300464"/>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4">
            <a:extLst>
              <a:ext uri="{FF2B5EF4-FFF2-40B4-BE49-F238E27FC236}">
                <a16:creationId xmlns:a16="http://schemas.microsoft.com/office/drawing/2014/main" id="{B7253143-521C-495C-369D-9D755AB31CE6}"/>
              </a:ext>
            </a:extLst>
          </p:cNvPr>
          <p:cNvSpPr/>
          <p:nvPr/>
        </p:nvSpPr>
        <p:spPr>
          <a:xfrm>
            <a:off x="638822" y="4176145"/>
            <a:ext cx="4182551"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1" name="!!TextBox 5">
            <a:extLst>
              <a:ext uri="{FF2B5EF4-FFF2-40B4-BE49-F238E27FC236}">
                <a16:creationId xmlns:a16="http://schemas.microsoft.com/office/drawing/2014/main" id="{458A2E54-C8E2-9D85-9B31-FF2D18E8BE44}"/>
              </a:ext>
            </a:extLst>
          </p:cNvPr>
          <p:cNvSpPr txBox="1"/>
          <p:nvPr/>
        </p:nvSpPr>
        <p:spPr>
          <a:xfrm>
            <a:off x="718820" y="4261604"/>
            <a:ext cx="4182555"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ENCRYPT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ThisTalkRocks</a:t>
            </a:r>
            <a:r>
              <a:rPr lang="en-US" dirty="0">
                <a:latin typeface="Courier New" panose="02070309020205020404" pitchFamily="49" charset="0"/>
                <a:cs typeface="Courier New" panose="02070309020205020404" pitchFamily="49" charset="0"/>
              </a:rPr>
              <a:t>", key)</a:t>
            </a:r>
          </a:p>
          <a:p>
            <a:r>
              <a:rPr lang="en-US" dirty="0">
                <a:latin typeface="Courier New" panose="02070309020205020404" pitchFamily="49" charset="0"/>
                <a:cs typeface="Courier New" panose="02070309020205020404" pitchFamily="49" charset="0"/>
                <a:sym typeface="Wingdings" panose="05000000000000000000" pitchFamily="2" charset="2"/>
              </a:rPr>
              <a:t> Rak5T#i)</a:t>
            </a:r>
            <a:r>
              <a:rPr lang="en-US" dirty="0" err="1">
                <a:latin typeface="Courier New" panose="02070309020205020404" pitchFamily="49" charset="0"/>
                <a:cs typeface="Courier New" panose="02070309020205020404" pitchFamily="49" charset="0"/>
                <a:sym typeface="Wingdings" panose="05000000000000000000" pitchFamily="2" charset="2"/>
              </a:rPr>
              <a:t>sl</a:t>
            </a:r>
            <a:endParaRPr lang="en-US" dirty="0">
              <a:latin typeface="Courier New" panose="02070309020205020404" pitchFamily="49" charset="0"/>
              <a:cs typeface="Courier New" panose="02070309020205020404" pitchFamily="49" charset="0"/>
            </a:endParaRPr>
          </a:p>
        </p:txBody>
      </p:sp>
      <p:cxnSp>
        <p:nvCxnSpPr>
          <p:cNvPr id="13" name="Straight Arrow Connector 12">
            <a:extLst>
              <a:ext uri="{FF2B5EF4-FFF2-40B4-BE49-F238E27FC236}">
                <a16:creationId xmlns:a16="http://schemas.microsoft.com/office/drawing/2014/main" id="{A542FC40-DED0-7696-2713-D9AFC2D40FA8}"/>
              </a:ext>
            </a:extLst>
          </p:cNvPr>
          <p:cNvCxnSpPr>
            <a:cxnSpLocks/>
          </p:cNvCxnSpPr>
          <p:nvPr/>
        </p:nvCxnSpPr>
        <p:spPr>
          <a:xfrm>
            <a:off x="2661103" y="3745064"/>
            <a:ext cx="0" cy="376939"/>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4" name="Rectangle: Rounded Corners 13">
            <a:extLst>
              <a:ext uri="{FF2B5EF4-FFF2-40B4-BE49-F238E27FC236}">
                <a16:creationId xmlns:a16="http://schemas.microsoft.com/office/drawing/2014/main" id="{D1DAD43A-AE5F-8A0D-FF2D-7247455D6869}"/>
              </a:ext>
            </a:extLst>
          </p:cNvPr>
          <p:cNvSpPr/>
          <p:nvPr/>
        </p:nvSpPr>
        <p:spPr>
          <a:xfrm>
            <a:off x="854223" y="5323099"/>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5" name="TextBox 14">
            <a:extLst>
              <a:ext uri="{FF2B5EF4-FFF2-40B4-BE49-F238E27FC236}">
                <a16:creationId xmlns:a16="http://schemas.microsoft.com/office/drawing/2014/main" id="{B34EA9DD-4743-20C4-0459-9531396E1648}"/>
              </a:ext>
            </a:extLst>
          </p:cNvPr>
          <p:cNvSpPr txBox="1"/>
          <p:nvPr/>
        </p:nvSpPr>
        <p:spPr>
          <a:xfrm>
            <a:off x="934221" y="5408559"/>
            <a:ext cx="3416320"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SELECT * FROM USERS</a:t>
            </a:r>
          </a:p>
          <a:p>
            <a:r>
              <a:rPr lang="en-US" sz="2000" dirty="0">
                <a:latin typeface="Courier New" panose="02070309020205020404" pitchFamily="49" charset="0"/>
                <a:cs typeface="Courier New" panose="02070309020205020404" pitchFamily="49" charset="0"/>
              </a:rPr>
              <a:t>WHERE UN = 'Alice'</a:t>
            </a:r>
          </a:p>
          <a:p>
            <a:r>
              <a:rPr lang="en-US" sz="2000" dirty="0">
                <a:latin typeface="Courier New" panose="02070309020205020404" pitchFamily="49" charset="0"/>
                <a:cs typeface="Courier New" panose="02070309020205020404" pitchFamily="49" charset="0"/>
              </a:rPr>
              <a:t>AND PW = 'Rak5T#i)</a:t>
            </a:r>
            <a:r>
              <a:rPr lang="en-US" sz="2000" dirty="0" err="1">
                <a:latin typeface="Courier New" panose="02070309020205020404" pitchFamily="49" charset="0"/>
                <a:cs typeface="Courier New" panose="02070309020205020404" pitchFamily="49" charset="0"/>
              </a:rPr>
              <a:t>sl</a:t>
            </a:r>
            <a:r>
              <a:rPr lang="en-US" sz="2000" dirty="0">
                <a:latin typeface="Courier New" panose="02070309020205020404" pitchFamily="49" charset="0"/>
                <a:cs typeface="Courier New" panose="02070309020205020404" pitchFamily="49" charset="0"/>
              </a:rPr>
              <a:t>'</a:t>
            </a:r>
          </a:p>
        </p:txBody>
      </p:sp>
      <p:cxnSp>
        <p:nvCxnSpPr>
          <p:cNvPr id="16" name="Straight Arrow Connector 15">
            <a:extLst>
              <a:ext uri="{FF2B5EF4-FFF2-40B4-BE49-F238E27FC236}">
                <a16:creationId xmlns:a16="http://schemas.microsoft.com/office/drawing/2014/main" id="{914A924C-C2AD-01C7-59EA-86E4F6436ECF}"/>
              </a:ext>
            </a:extLst>
          </p:cNvPr>
          <p:cNvCxnSpPr>
            <a:cxnSpLocks/>
          </p:cNvCxnSpPr>
          <p:nvPr/>
        </p:nvCxnSpPr>
        <p:spPr>
          <a:xfrm flipV="1">
            <a:off x="4840284" y="3506057"/>
            <a:ext cx="3732216" cy="2410333"/>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63733D04-17CA-370A-F6CA-47FD45D60616}"/>
              </a:ext>
            </a:extLst>
          </p:cNvPr>
          <p:cNvCxnSpPr>
            <a:cxnSpLocks/>
          </p:cNvCxnSpPr>
          <p:nvPr/>
        </p:nvCxnSpPr>
        <p:spPr>
          <a:xfrm>
            <a:off x="2661103" y="5028181"/>
            <a:ext cx="0" cy="376939"/>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3" name="Rectangle: Rounded Corners 32">
            <a:extLst>
              <a:ext uri="{FF2B5EF4-FFF2-40B4-BE49-F238E27FC236}">
                <a16:creationId xmlns:a16="http://schemas.microsoft.com/office/drawing/2014/main" id="{10271755-F5AF-CC2A-BE28-904F2F1B6AB6}"/>
              </a:ext>
            </a:extLst>
          </p:cNvPr>
          <p:cNvSpPr/>
          <p:nvPr/>
        </p:nvSpPr>
        <p:spPr>
          <a:xfrm>
            <a:off x="2354169" y="6061704"/>
            <a:ext cx="1996372"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 name="Picture 2" descr="Hacker PNG Images Transparent Background | PNG Play">
            <a:extLst>
              <a:ext uri="{FF2B5EF4-FFF2-40B4-BE49-F238E27FC236}">
                <a16:creationId xmlns:a16="http://schemas.microsoft.com/office/drawing/2014/main" id="{5D7948E6-2A98-E2FD-A6A8-5B92EAC27F5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778434" y="6927300"/>
            <a:ext cx="2443791" cy="28502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0213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22" presetClass="entr" presetSubtype="1"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up)">
                                      <p:cBhvr>
                                        <p:cTn id="10" dur="500"/>
                                        <p:tgtEl>
                                          <p:spTgt spid="8"/>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49"/>
                                        </p:tgtEl>
                                        <p:attrNameLst>
                                          <p:attrName>style.visibility</p:attrName>
                                        </p:attrNameLst>
                                      </p:cBhvr>
                                      <p:to>
                                        <p:strVal val="visible"/>
                                      </p:to>
                                    </p:set>
                                    <p:animEffect transition="in" filter="fade">
                                      <p:cBhvr>
                                        <p:cTn id="14" dur="500"/>
                                        <p:tgtEl>
                                          <p:spTgt spid="49"/>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par>
                                <p:cTn id="23" presetID="10" presetClass="entr" presetSubtype="0"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1"/>
                                        </p:tgtEl>
                                        <p:attrNameLst>
                                          <p:attrName>style.visibility</p:attrName>
                                        </p:attrNameLst>
                                      </p:cBhvr>
                                      <p:to>
                                        <p:strVal val="visible"/>
                                      </p:to>
                                    </p:set>
                                    <p:animEffect transition="in" filter="fade">
                                      <p:cBhvr>
                                        <p:cTn id="30" dur="500"/>
                                        <p:tgtEl>
                                          <p:spTgt spid="31"/>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fade">
                                      <p:cBhvr>
                                        <p:cTn id="33" dur="500"/>
                                        <p:tgtEl>
                                          <p:spTgt spid="15"/>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500"/>
                                        <p:tgtEl>
                                          <p:spTgt spid="14"/>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3"/>
                                        </p:tgtEl>
                                        <p:attrNameLst>
                                          <p:attrName>style.visibility</p:attrName>
                                        </p:attrNameLst>
                                      </p:cBhvr>
                                      <p:to>
                                        <p:strVal val="visible"/>
                                      </p:to>
                                    </p:set>
                                    <p:animEffect transition="in" filter="fade">
                                      <p:cBhvr>
                                        <p:cTn id="39" dur="500"/>
                                        <p:tgtEl>
                                          <p:spTgt spid="33"/>
                                        </p:tgtEl>
                                      </p:cBhvr>
                                    </p:animEffect>
                                  </p:childTnLst>
                                </p:cTn>
                              </p:par>
                            </p:childTnLst>
                          </p:cTn>
                        </p:par>
                        <p:par>
                          <p:cTn id="40" fill="hold">
                            <p:stCondLst>
                              <p:cond delay="500"/>
                            </p:stCondLst>
                            <p:childTnLst>
                              <p:par>
                                <p:cTn id="41" presetID="22" presetClass="entr" presetSubtype="4" fill="hold" nodeType="after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wipe(down)">
                                      <p:cBhvr>
                                        <p:cTn id="4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9" grpId="0" animBg="1"/>
      <p:bldP spid="10" grpId="0" animBg="1"/>
      <p:bldP spid="11" grpId="0"/>
      <p:bldP spid="14" grpId="0" animBg="1"/>
      <p:bldP spid="15" grpId="0"/>
      <p:bldP spid="33"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3"/>
          <a:stretch>
            <a:fillRect/>
          </a:stretch>
        </p:blipFill>
        <p:spPr>
          <a:xfrm>
            <a:off x="4715981" y="2604001"/>
            <a:ext cx="930283" cy="992661"/>
          </a:xfrm>
          <a:prstGeom prst="rect">
            <a:avLst/>
          </a:prstGeom>
        </p:spPr>
      </p:pic>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7745695" y="256908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8453811" y="3061724"/>
            <a:ext cx="172354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Rak5T#i)</a:t>
            </a:r>
            <a:r>
              <a:rPr lang="en-US" sz="2000" dirty="0" err="1">
                <a:latin typeface="Courier New" panose="02070309020205020404" pitchFamily="49" charset="0"/>
                <a:cs typeface="Courier New" panose="02070309020205020404" pitchFamily="49" charset="0"/>
              </a:rPr>
              <a:t>sl</a:t>
            </a:r>
            <a:endParaRPr lang="en-US" sz="2000" dirty="0">
              <a:latin typeface="Courier New" panose="02070309020205020404" pitchFamily="49" charset="0"/>
              <a:cs typeface="Courier New" panose="02070309020205020404" pitchFamily="49"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10" name="!!Rectangle: Rounded Corners 4">
            <a:extLst>
              <a:ext uri="{FF2B5EF4-FFF2-40B4-BE49-F238E27FC236}">
                <a16:creationId xmlns:a16="http://schemas.microsoft.com/office/drawing/2014/main" id="{B7253143-521C-495C-369D-9D755AB31CE6}"/>
              </a:ext>
            </a:extLst>
          </p:cNvPr>
          <p:cNvSpPr/>
          <p:nvPr/>
        </p:nvSpPr>
        <p:spPr>
          <a:xfrm>
            <a:off x="473722" y="2690245"/>
            <a:ext cx="4182551"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1" name="!!TextBox 5">
            <a:extLst>
              <a:ext uri="{FF2B5EF4-FFF2-40B4-BE49-F238E27FC236}">
                <a16:creationId xmlns:a16="http://schemas.microsoft.com/office/drawing/2014/main" id="{458A2E54-C8E2-9D85-9B31-FF2D18E8BE44}"/>
              </a:ext>
            </a:extLst>
          </p:cNvPr>
          <p:cNvSpPr txBox="1"/>
          <p:nvPr/>
        </p:nvSpPr>
        <p:spPr>
          <a:xfrm>
            <a:off x="553720" y="2775704"/>
            <a:ext cx="3768980"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DECRYPT</a:t>
            </a:r>
            <a:r>
              <a:rPr lang="en-US" dirty="0">
                <a:latin typeface="Courier New" panose="02070309020205020404" pitchFamily="49" charset="0"/>
                <a:cs typeface="Courier New" panose="02070309020205020404" pitchFamily="49" charset="0"/>
              </a:rPr>
              <a:t>("</a:t>
            </a:r>
            <a:r>
              <a:rPr lang="en-US" dirty="0">
                <a:latin typeface="Courier New" panose="02070309020205020404" pitchFamily="49" charset="0"/>
                <a:cs typeface="Courier New" panose="02070309020205020404" pitchFamily="49" charset="0"/>
                <a:sym typeface="Wingdings" panose="05000000000000000000" pitchFamily="2" charset="2"/>
              </a:rPr>
              <a:t>Rak5T#i)</a:t>
            </a:r>
            <a:r>
              <a:rPr lang="en-US" dirty="0" err="1">
                <a:latin typeface="Courier New" panose="02070309020205020404" pitchFamily="49" charset="0"/>
                <a:cs typeface="Courier New" panose="02070309020205020404" pitchFamily="49" charset="0"/>
                <a:sym typeface="Wingdings" panose="05000000000000000000" pitchFamily="2" charset="2"/>
              </a:rPr>
              <a:t>sl</a:t>
            </a:r>
            <a:r>
              <a:rPr lang="en-US" dirty="0">
                <a:latin typeface="Courier New" panose="02070309020205020404" pitchFamily="49" charset="0"/>
                <a:cs typeface="Courier New" panose="02070309020205020404" pitchFamily="49" charset="0"/>
              </a:rPr>
              <a:t>", key)</a:t>
            </a:r>
          </a:p>
          <a:p>
            <a:r>
              <a:rPr lang="en-US" dirty="0">
                <a:latin typeface="Courier New" panose="02070309020205020404" pitchFamily="49" charset="0"/>
                <a:cs typeface="Courier New" panose="02070309020205020404" pitchFamily="49" charset="0"/>
                <a:sym typeface="Wingdings" panose="05000000000000000000" pitchFamily="2" charset="2"/>
              </a:rPr>
              <a:t> </a:t>
            </a:r>
            <a:r>
              <a:rPr lang="en-US" dirty="0" err="1">
                <a:latin typeface="Courier New" panose="02070309020205020404" pitchFamily="49" charset="0"/>
                <a:cs typeface="Courier New" panose="02070309020205020404" pitchFamily="49" charset="0"/>
                <a:sym typeface="Wingdings" panose="05000000000000000000" pitchFamily="2" charset="2"/>
              </a:rPr>
              <a:t>ThisTalkRocks</a:t>
            </a:r>
            <a:endParaRPr lang="en-US" dirty="0">
              <a:latin typeface="Courier New" panose="02070309020205020404" pitchFamily="49" charset="0"/>
              <a:cs typeface="Courier New" panose="02070309020205020404" pitchFamily="49" charset="0"/>
            </a:endParaRPr>
          </a:p>
        </p:txBody>
      </p:sp>
      <p:sp>
        <p:nvSpPr>
          <p:cNvPr id="49" name="!!Box1">
            <a:extLst>
              <a:ext uri="{FF2B5EF4-FFF2-40B4-BE49-F238E27FC236}">
                <a16:creationId xmlns:a16="http://schemas.microsoft.com/office/drawing/2014/main" id="{99D39EFE-91A1-8072-5BBF-BDE3442CC8F7}"/>
              </a:ext>
            </a:extLst>
          </p:cNvPr>
          <p:cNvSpPr/>
          <p:nvPr/>
        </p:nvSpPr>
        <p:spPr>
          <a:xfrm>
            <a:off x="961460" y="3112055"/>
            <a:ext cx="1959540"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2" descr="Hacker PNG Images Transparent Background | PNG Play">
            <a:extLst>
              <a:ext uri="{FF2B5EF4-FFF2-40B4-BE49-F238E27FC236}">
                <a16:creationId xmlns:a16="http://schemas.microsoft.com/office/drawing/2014/main" id="{82170A6C-30AC-EE2E-BDAB-9692073888EC}"/>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7283" y="4302596"/>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40" name="Thought Bubble: Cloud 39">
            <a:extLst>
              <a:ext uri="{FF2B5EF4-FFF2-40B4-BE49-F238E27FC236}">
                <a16:creationId xmlns:a16="http://schemas.microsoft.com/office/drawing/2014/main" id="{3044E73E-16E3-6A25-7073-2027ACFBB250}"/>
              </a:ext>
            </a:extLst>
          </p:cNvPr>
          <p:cNvSpPr/>
          <p:nvPr/>
        </p:nvSpPr>
        <p:spPr>
          <a:xfrm>
            <a:off x="2640838" y="4470513"/>
            <a:ext cx="3340241" cy="1718887"/>
          </a:xfrm>
          <a:prstGeom prst="cloudCallout">
            <a:avLst>
              <a:gd name="adj1" fmla="val -74550"/>
              <a:gd name="adj2" fmla="val -13497"/>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480F4BBD-E149-0B9E-4E48-667080B0D435}"/>
              </a:ext>
            </a:extLst>
          </p:cNvPr>
          <p:cNvSpPr txBox="1"/>
          <p:nvPr/>
        </p:nvSpPr>
        <p:spPr>
          <a:xfrm>
            <a:off x="3024175" y="4746853"/>
            <a:ext cx="2980860" cy="1200329"/>
          </a:xfrm>
          <a:prstGeom prst="rect">
            <a:avLst/>
          </a:prstGeom>
          <a:noFill/>
        </p:spPr>
        <p:txBody>
          <a:bodyPr wrap="square" rtlCol="0">
            <a:spAutoFit/>
          </a:bodyPr>
          <a:lstStyle/>
          <a:p>
            <a:r>
              <a:rPr lang="en-US" sz="2400" dirty="0">
                <a:solidFill>
                  <a:schemeClr val="bg1"/>
                </a:solidFill>
                <a:latin typeface="Segoe Print" panose="02000600000000000000" pitchFamily="2" charset="0"/>
              </a:rPr>
              <a:t>That wasn't easy, but still… </a:t>
            </a:r>
            <a:br>
              <a:rPr lang="en-US" sz="2400" dirty="0">
                <a:solidFill>
                  <a:schemeClr val="bg1"/>
                </a:solidFill>
                <a:latin typeface="Segoe Print" panose="02000600000000000000" pitchFamily="2" charset="0"/>
              </a:rPr>
            </a:br>
            <a:r>
              <a:rPr lang="en-US" sz="2400" dirty="0" err="1">
                <a:solidFill>
                  <a:schemeClr val="bg1"/>
                </a:solidFill>
                <a:latin typeface="Segoe Print" panose="02000600000000000000" pitchFamily="2" charset="0"/>
              </a:rPr>
              <a:t>Mwuahaha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sp>
        <p:nvSpPr>
          <p:cNvPr id="42" name="!!rectHash">
            <a:extLst>
              <a:ext uri="{FF2B5EF4-FFF2-40B4-BE49-F238E27FC236}">
                <a16:creationId xmlns:a16="http://schemas.microsoft.com/office/drawing/2014/main" id="{D827416F-A4B2-FD7B-5CEA-A9B27BA187B9}"/>
              </a:ext>
            </a:extLst>
          </p:cNvPr>
          <p:cNvSpPr/>
          <p:nvPr/>
        </p:nvSpPr>
        <p:spPr>
          <a:xfrm>
            <a:off x="-5571477" y="2021407"/>
            <a:ext cx="3412478"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43" name="!!txtHash">
            <a:extLst>
              <a:ext uri="{FF2B5EF4-FFF2-40B4-BE49-F238E27FC236}">
                <a16:creationId xmlns:a16="http://schemas.microsoft.com/office/drawing/2014/main" id="{AE220F0F-7F80-FA80-3701-B89F60395A78}"/>
              </a:ext>
            </a:extLst>
          </p:cNvPr>
          <p:cNvSpPr txBox="1"/>
          <p:nvPr/>
        </p:nvSpPr>
        <p:spPr>
          <a:xfrm>
            <a:off x="-5491480" y="2106866"/>
            <a:ext cx="3079689"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HASH</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sym typeface="Wingdings" panose="05000000000000000000" pitchFamily="2" charset="2"/>
              </a:rPr>
              <a:t>ThisTalkRocks</a:t>
            </a:r>
            <a:r>
              <a:rPr lang="en-US"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2531171187"/>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500" fill="hold"/>
                                        <p:tgtEl>
                                          <p:spTgt spid="34"/>
                                        </p:tgtEl>
                                        <p:attrNameLst>
                                          <p:attrName>ppt_x</p:attrName>
                                        </p:attrNameLst>
                                      </p:cBhvr>
                                      <p:tavLst>
                                        <p:tav tm="0">
                                          <p:val>
                                            <p:strVal val="#ppt_x"/>
                                          </p:val>
                                        </p:tav>
                                        <p:tav tm="100000">
                                          <p:val>
                                            <p:strVal val="#ppt_x"/>
                                          </p:val>
                                        </p:tav>
                                      </p:tavLst>
                                    </p:anim>
                                    <p:anim calcmode="lin" valueType="num">
                                      <p:cBhvr additive="base">
                                        <p:cTn id="8" dur="500" fill="hold"/>
                                        <p:tgtEl>
                                          <p:spTgt spid="34"/>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41"/>
                                        </p:tgtEl>
                                        <p:attrNameLst>
                                          <p:attrName>style.visibility</p:attrName>
                                        </p:attrNameLst>
                                      </p:cBhvr>
                                      <p:to>
                                        <p:strVal val="visible"/>
                                      </p:to>
                                    </p:set>
                                    <p:animEffect transition="in" filter="fade">
                                      <p:cBhvr>
                                        <p:cTn id="12" dur="500"/>
                                        <p:tgtEl>
                                          <p:spTgt spid="41"/>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0"/>
                                        </p:tgtEl>
                                        <p:attrNameLst>
                                          <p:attrName>style.visibility</p:attrName>
                                        </p:attrNameLst>
                                      </p:cBhvr>
                                      <p:to>
                                        <p:strVal val="visible"/>
                                      </p:to>
                                    </p:set>
                                    <p:animEffect transition="in" filter="fade">
                                      <p:cBhvr>
                                        <p:cTn id="15"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1" grpId="0"/>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7745695" y="256908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8453811" y="3061724"/>
            <a:ext cx="172354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Rak5T#i)</a:t>
            </a:r>
            <a:r>
              <a:rPr lang="en-US" sz="2000" dirty="0" err="1">
                <a:latin typeface="Courier New" panose="02070309020205020404" pitchFamily="49" charset="0"/>
                <a:cs typeface="Courier New" panose="02070309020205020404" pitchFamily="49" charset="0"/>
              </a:rPr>
              <a:t>sl</a:t>
            </a:r>
            <a:endParaRPr lang="en-US" sz="2000" dirty="0">
              <a:latin typeface="Courier New" panose="02070309020205020404" pitchFamily="49" charset="0"/>
              <a:cs typeface="Courier New" panose="02070309020205020404" pitchFamily="49"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10" name="!!Rectangle: Rounded Corners 4">
            <a:extLst>
              <a:ext uri="{FF2B5EF4-FFF2-40B4-BE49-F238E27FC236}">
                <a16:creationId xmlns:a16="http://schemas.microsoft.com/office/drawing/2014/main" id="{B7253143-521C-495C-369D-9D755AB31CE6}"/>
              </a:ext>
            </a:extLst>
          </p:cNvPr>
          <p:cNvSpPr/>
          <p:nvPr/>
        </p:nvSpPr>
        <p:spPr>
          <a:xfrm>
            <a:off x="473722" y="3490345"/>
            <a:ext cx="4182551"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1" name="!!TextBox 5">
            <a:extLst>
              <a:ext uri="{FF2B5EF4-FFF2-40B4-BE49-F238E27FC236}">
                <a16:creationId xmlns:a16="http://schemas.microsoft.com/office/drawing/2014/main" id="{458A2E54-C8E2-9D85-9B31-FF2D18E8BE44}"/>
              </a:ext>
            </a:extLst>
          </p:cNvPr>
          <p:cNvSpPr txBox="1"/>
          <p:nvPr/>
        </p:nvSpPr>
        <p:spPr>
          <a:xfrm>
            <a:off x="553720" y="3575804"/>
            <a:ext cx="4182555"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ENCRYPT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sym typeface="Wingdings" panose="05000000000000000000" pitchFamily="2" charset="2"/>
              </a:rPr>
              <a:t>ThisTalkRocks</a:t>
            </a:r>
            <a:r>
              <a:rPr lang="en-US" dirty="0">
                <a:latin typeface="Courier New" panose="02070309020205020404" pitchFamily="49" charset="0"/>
                <a:cs typeface="Courier New" panose="02070309020205020404" pitchFamily="49" charset="0"/>
              </a:rPr>
              <a:t>", key)</a:t>
            </a:r>
          </a:p>
        </p:txBody>
      </p:sp>
      <p:sp>
        <p:nvSpPr>
          <p:cNvPr id="49" name="!!Box1">
            <a:extLst>
              <a:ext uri="{FF2B5EF4-FFF2-40B4-BE49-F238E27FC236}">
                <a16:creationId xmlns:a16="http://schemas.microsoft.com/office/drawing/2014/main" id="{99D39EFE-91A1-8072-5BBF-BDE3442CC8F7}"/>
              </a:ext>
            </a:extLst>
          </p:cNvPr>
          <p:cNvSpPr/>
          <p:nvPr/>
        </p:nvSpPr>
        <p:spPr>
          <a:xfrm>
            <a:off x="553719" y="3562768"/>
            <a:ext cx="4026581"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2" descr="Hacker PNG Images Transparent Background | PNG Play">
            <a:extLst>
              <a:ext uri="{FF2B5EF4-FFF2-40B4-BE49-F238E27FC236}">
                <a16:creationId xmlns:a16="http://schemas.microsoft.com/office/drawing/2014/main" id="{82170A6C-30AC-EE2E-BDAB-9692073888E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7283" y="6931496"/>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5" name="!!rectHash">
            <a:extLst>
              <a:ext uri="{FF2B5EF4-FFF2-40B4-BE49-F238E27FC236}">
                <a16:creationId xmlns:a16="http://schemas.microsoft.com/office/drawing/2014/main" id="{969478CA-E955-28CD-9342-37EE12A1F540}"/>
              </a:ext>
            </a:extLst>
          </p:cNvPr>
          <p:cNvSpPr/>
          <p:nvPr/>
        </p:nvSpPr>
        <p:spPr>
          <a:xfrm>
            <a:off x="473723" y="2021407"/>
            <a:ext cx="3412478"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6" name="!!txtHash">
            <a:extLst>
              <a:ext uri="{FF2B5EF4-FFF2-40B4-BE49-F238E27FC236}">
                <a16:creationId xmlns:a16="http://schemas.microsoft.com/office/drawing/2014/main" id="{EF29CF44-CCF0-E5AD-ED48-E2BBB72C2347}"/>
              </a:ext>
            </a:extLst>
          </p:cNvPr>
          <p:cNvSpPr txBox="1"/>
          <p:nvPr/>
        </p:nvSpPr>
        <p:spPr>
          <a:xfrm>
            <a:off x="553720" y="2106866"/>
            <a:ext cx="3079689"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HASH</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sym typeface="Wingdings" panose="05000000000000000000" pitchFamily="2" charset="2"/>
              </a:rPr>
              <a:t>ThisTalkRocks</a:t>
            </a:r>
            <a:r>
              <a:rPr lang="en-US" dirty="0">
                <a:latin typeface="Courier New" panose="02070309020205020404" pitchFamily="49" charset="0"/>
                <a:cs typeface="Courier New" panose="02070309020205020404" pitchFamily="49" charset="0"/>
              </a:rPr>
              <a:t>")</a:t>
            </a:r>
          </a:p>
        </p:txBody>
      </p:sp>
      <p:sp>
        <p:nvSpPr>
          <p:cNvPr id="9" name="!!txtBox2">
            <a:extLst>
              <a:ext uri="{FF2B5EF4-FFF2-40B4-BE49-F238E27FC236}">
                <a16:creationId xmlns:a16="http://schemas.microsoft.com/office/drawing/2014/main" id="{1A49F34A-8AED-1E64-CC3C-9D4652C3A5F2}"/>
              </a:ext>
            </a:extLst>
          </p:cNvPr>
          <p:cNvSpPr/>
          <p:nvPr/>
        </p:nvSpPr>
        <p:spPr>
          <a:xfrm>
            <a:off x="553719" y="2093570"/>
            <a:ext cx="315968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14076651"/>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9"/>
                                        </p:tgtEl>
                                        <p:attrNameLst>
                                          <p:attrName>style.visibility</p:attrName>
                                        </p:attrNameLst>
                                      </p:cBhvr>
                                      <p:to>
                                        <p:strVal val="visible"/>
                                      </p:to>
                                    </p:set>
                                    <p:animEffect transition="in" filter="fade">
                                      <p:cBhvr>
                                        <p:cTn id="10"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9"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1095375"/>
            <a:ext cx="10515600" cy="1325563"/>
          </a:xfrm>
        </p:spPr>
        <p:txBody>
          <a:bodyPr>
            <a:normAutofit/>
          </a:bodyPr>
          <a:lstStyle/>
          <a:p>
            <a:pPr algn="ctr"/>
            <a:r>
              <a:rPr lang="en-US" sz="4800" dirty="0"/>
              <a:t>My rookie mistake</a:t>
            </a:r>
          </a:p>
        </p:txBody>
      </p:sp>
      <p:pic>
        <p:nvPicPr>
          <p:cNvPr id="4" name="Content Placeholder 3"/>
          <p:cNvPicPr>
            <a:picLocks noGrp="1" noChangeAspect="1"/>
          </p:cNvPicPr>
          <p:nvPr>
            <p:ph idx="1"/>
          </p:nvPr>
        </p:nvPicPr>
        <p:blipFill>
          <a:blip r:embed="rId3"/>
          <a:stretch>
            <a:fillRect/>
          </a:stretch>
        </p:blipFill>
        <p:spPr>
          <a:xfrm>
            <a:off x="2183323" y="343843"/>
            <a:ext cx="7825353" cy="5053657"/>
          </a:xfrm>
          <a:prstGeom prst="rect">
            <a:avLst/>
          </a:prstGeom>
        </p:spPr>
      </p:pic>
      <p:sp>
        <p:nvSpPr>
          <p:cNvPr id="3" name="!!Title 2">
            <a:extLst>
              <a:ext uri="{FF2B5EF4-FFF2-40B4-BE49-F238E27FC236}">
                <a16:creationId xmlns:a16="http://schemas.microsoft.com/office/drawing/2014/main" id="{AC2FE1E2-8BAE-744D-91F9-BA45E865F935}"/>
              </a:ext>
            </a:extLst>
          </p:cNvPr>
          <p:cNvSpPr txBox="1">
            <a:spLocks/>
          </p:cNvSpPr>
          <p:nvPr/>
        </p:nvSpPr>
        <p:spPr>
          <a:xfrm>
            <a:off x="905934" y="5481168"/>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baseline="0">
                <a:solidFill>
                  <a:srgbClr val="FD7D00"/>
                </a:solidFill>
                <a:latin typeface="Corbel" panose="020B0503020204020204" pitchFamily="34" charset="0"/>
                <a:ea typeface="+mj-ea"/>
                <a:cs typeface="+mj-cs"/>
              </a:defRPr>
            </a:lvl1pPr>
          </a:lstStyle>
          <a:p>
            <a:pPr algn="ctr"/>
            <a:r>
              <a:rPr lang="en-US" sz="4800" dirty="0"/>
              <a:t>Today’s goal: No more rookie mistakes!</a:t>
            </a:r>
          </a:p>
        </p:txBody>
      </p:sp>
    </p:spTree>
    <p:extLst>
      <p:ext uri="{BB962C8B-B14F-4D97-AF65-F5344CB8AC3E}">
        <p14:creationId xmlns:p14="http://schemas.microsoft.com/office/powerpoint/2010/main" val="347502062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7745695" y="256908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8453811" y="3061724"/>
            <a:ext cx="172354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Rak5T#i)</a:t>
            </a:r>
            <a:r>
              <a:rPr lang="en-US" sz="2000" dirty="0" err="1">
                <a:latin typeface="Courier New" panose="02070309020205020404" pitchFamily="49" charset="0"/>
                <a:cs typeface="Courier New" panose="02070309020205020404" pitchFamily="49" charset="0"/>
              </a:rPr>
              <a:t>sl</a:t>
            </a:r>
            <a:endParaRPr lang="en-US" sz="2000" dirty="0">
              <a:latin typeface="Courier New" panose="02070309020205020404" pitchFamily="49" charset="0"/>
              <a:cs typeface="Courier New" panose="02070309020205020404" pitchFamily="49"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10" name="!!Rectangle: Rounded Corners 4">
            <a:extLst>
              <a:ext uri="{FF2B5EF4-FFF2-40B4-BE49-F238E27FC236}">
                <a16:creationId xmlns:a16="http://schemas.microsoft.com/office/drawing/2014/main" id="{B7253143-521C-495C-369D-9D755AB31CE6}"/>
              </a:ext>
            </a:extLst>
          </p:cNvPr>
          <p:cNvSpPr/>
          <p:nvPr/>
        </p:nvSpPr>
        <p:spPr>
          <a:xfrm>
            <a:off x="473722" y="3490345"/>
            <a:ext cx="4182551"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1" name="!!TextBox 5">
            <a:extLst>
              <a:ext uri="{FF2B5EF4-FFF2-40B4-BE49-F238E27FC236}">
                <a16:creationId xmlns:a16="http://schemas.microsoft.com/office/drawing/2014/main" id="{458A2E54-C8E2-9D85-9B31-FF2D18E8BE44}"/>
              </a:ext>
            </a:extLst>
          </p:cNvPr>
          <p:cNvSpPr txBox="1"/>
          <p:nvPr/>
        </p:nvSpPr>
        <p:spPr>
          <a:xfrm>
            <a:off x="553720" y="3575804"/>
            <a:ext cx="4182555"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ENCRYPT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sym typeface="Wingdings" panose="05000000000000000000" pitchFamily="2" charset="2"/>
              </a:rPr>
              <a:t>ThisTalkRocks</a:t>
            </a:r>
            <a:r>
              <a:rPr lang="en-US" dirty="0">
                <a:latin typeface="Courier New" panose="02070309020205020404" pitchFamily="49" charset="0"/>
                <a:cs typeface="Courier New" panose="02070309020205020404" pitchFamily="49" charset="0"/>
              </a:rPr>
              <a:t>", key)</a:t>
            </a:r>
          </a:p>
          <a:p>
            <a:r>
              <a:rPr lang="en-US" dirty="0">
                <a:latin typeface="Courier New" panose="02070309020205020404" pitchFamily="49" charset="0"/>
                <a:cs typeface="Courier New" panose="02070309020205020404" pitchFamily="49" charset="0"/>
                <a:sym typeface="Wingdings" panose="05000000000000000000" pitchFamily="2" charset="2"/>
              </a:rPr>
              <a:t> Rak5T#i)</a:t>
            </a:r>
            <a:r>
              <a:rPr lang="en-US" dirty="0" err="1">
                <a:latin typeface="Courier New" panose="02070309020205020404" pitchFamily="49" charset="0"/>
                <a:cs typeface="Courier New" panose="02070309020205020404" pitchFamily="49" charset="0"/>
                <a:sym typeface="Wingdings" panose="05000000000000000000" pitchFamily="2" charset="2"/>
              </a:rPr>
              <a:t>sl</a:t>
            </a:r>
            <a:endParaRPr lang="en-US" dirty="0">
              <a:latin typeface="Courier New" panose="02070309020205020404" pitchFamily="49" charset="0"/>
              <a:cs typeface="Courier New" panose="02070309020205020404" pitchFamily="49" charset="0"/>
            </a:endParaRPr>
          </a:p>
        </p:txBody>
      </p:sp>
      <p:sp>
        <p:nvSpPr>
          <p:cNvPr id="49" name="!!Box1">
            <a:extLst>
              <a:ext uri="{FF2B5EF4-FFF2-40B4-BE49-F238E27FC236}">
                <a16:creationId xmlns:a16="http://schemas.microsoft.com/office/drawing/2014/main" id="{99D39EFE-91A1-8072-5BBF-BDE3442CC8F7}"/>
              </a:ext>
            </a:extLst>
          </p:cNvPr>
          <p:cNvSpPr/>
          <p:nvPr/>
        </p:nvSpPr>
        <p:spPr>
          <a:xfrm>
            <a:off x="553719" y="3867568"/>
            <a:ext cx="4026581"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2" descr="Hacker PNG Images Transparent Background | PNG Play">
            <a:extLst>
              <a:ext uri="{FF2B5EF4-FFF2-40B4-BE49-F238E27FC236}">
                <a16:creationId xmlns:a16="http://schemas.microsoft.com/office/drawing/2014/main" id="{82170A6C-30AC-EE2E-BDAB-9692073888E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7283" y="6931496"/>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5" name="!!rectHash">
            <a:extLst>
              <a:ext uri="{FF2B5EF4-FFF2-40B4-BE49-F238E27FC236}">
                <a16:creationId xmlns:a16="http://schemas.microsoft.com/office/drawing/2014/main" id="{969478CA-E955-28CD-9342-37EE12A1F540}"/>
              </a:ext>
            </a:extLst>
          </p:cNvPr>
          <p:cNvSpPr/>
          <p:nvPr/>
        </p:nvSpPr>
        <p:spPr>
          <a:xfrm>
            <a:off x="473723" y="2021407"/>
            <a:ext cx="3393262"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6" name="!!txtHash">
            <a:extLst>
              <a:ext uri="{FF2B5EF4-FFF2-40B4-BE49-F238E27FC236}">
                <a16:creationId xmlns:a16="http://schemas.microsoft.com/office/drawing/2014/main" id="{EF29CF44-CCF0-E5AD-ED48-E2BBB72C2347}"/>
              </a:ext>
            </a:extLst>
          </p:cNvPr>
          <p:cNvSpPr txBox="1"/>
          <p:nvPr/>
        </p:nvSpPr>
        <p:spPr>
          <a:xfrm>
            <a:off x="553720" y="2106866"/>
            <a:ext cx="3079689"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HASH</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sym typeface="Wingdings" panose="05000000000000000000" pitchFamily="2" charset="2"/>
              </a:rPr>
              <a:t>ThisTalkRocks</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sym typeface="Wingdings" panose="05000000000000000000" pitchFamily="2" charset="2"/>
              </a:rPr>
              <a:t> HiD1254An7…</a:t>
            </a:r>
            <a:endParaRPr lang="en-US" dirty="0">
              <a:latin typeface="Courier New" panose="02070309020205020404" pitchFamily="49" charset="0"/>
              <a:cs typeface="Courier New" panose="02070309020205020404" pitchFamily="49" charset="0"/>
            </a:endParaRPr>
          </a:p>
        </p:txBody>
      </p:sp>
      <p:sp>
        <p:nvSpPr>
          <p:cNvPr id="9" name="!!txtBox2">
            <a:extLst>
              <a:ext uri="{FF2B5EF4-FFF2-40B4-BE49-F238E27FC236}">
                <a16:creationId xmlns:a16="http://schemas.microsoft.com/office/drawing/2014/main" id="{1A49F34A-8AED-1E64-CC3C-9D4652C3A5F2}"/>
              </a:ext>
            </a:extLst>
          </p:cNvPr>
          <p:cNvSpPr/>
          <p:nvPr/>
        </p:nvSpPr>
        <p:spPr>
          <a:xfrm>
            <a:off x="553719" y="2411070"/>
            <a:ext cx="315968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7CA30C6C-AA84-3888-8132-B1ADE2E848F9}"/>
              </a:ext>
            </a:extLst>
          </p:cNvPr>
          <p:cNvSpPr txBox="1"/>
          <p:nvPr/>
        </p:nvSpPr>
        <p:spPr>
          <a:xfrm>
            <a:off x="684496" y="4319382"/>
            <a:ext cx="3393262"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Reversible</a:t>
            </a:r>
          </a:p>
        </p:txBody>
      </p:sp>
      <p:sp>
        <p:nvSpPr>
          <p:cNvPr id="8" name="TextBox 7">
            <a:extLst>
              <a:ext uri="{FF2B5EF4-FFF2-40B4-BE49-F238E27FC236}">
                <a16:creationId xmlns:a16="http://schemas.microsoft.com/office/drawing/2014/main" id="{8172E753-8929-F12F-0E26-CC2D930A8E14}"/>
              </a:ext>
            </a:extLst>
          </p:cNvPr>
          <p:cNvSpPr txBox="1"/>
          <p:nvPr/>
        </p:nvSpPr>
        <p:spPr>
          <a:xfrm>
            <a:off x="684496" y="1496574"/>
            <a:ext cx="3393262"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One-way</a:t>
            </a:r>
          </a:p>
        </p:txBody>
      </p:sp>
    </p:spTree>
    <p:extLst>
      <p:ext uri="{BB962C8B-B14F-4D97-AF65-F5344CB8AC3E}">
        <p14:creationId xmlns:p14="http://schemas.microsoft.com/office/powerpoint/2010/main" val="2132255141"/>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7745695" y="256908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8453811" y="3061724"/>
            <a:ext cx="172354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Rak5T#i)</a:t>
            </a:r>
            <a:r>
              <a:rPr lang="en-US" sz="2000" dirty="0" err="1">
                <a:latin typeface="Courier New" panose="02070309020205020404" pitchFamily="49" charset="0"/>
                <a:cs typeface="Courier New" panose="02070309020205020404" pitchFamily="49" charset="0"/>
              </a:rPr>
              <a:t>sl</a:t>
            </a:r>
            <a:endParaRPr lang="en-US" sz="2000" dirty="0">
              <a:latin typeface="Courier New" panose="02070309020205020404" pitchFamily="49" charset="0"/>
              <a:cs typeface="Courier New" panose="02070309020205020404" pitchFamily="49"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10" name="!!Rectangle: Rounded Corners 4">
            <a:extLst>
              <a:ext uri="{FF2B5EF4-FFF2-40B4-BE49-F238E27FC236}">
                <a16:creationId xmlns:a16="http://schemas.microsoft.com/office/drawing/2014/main" id="{B7253143-521C-495C-369D-9D755AB31CE6}"/>
              </a:ext>
            </a:extLst>
          </p:cNvPr>
          <p:cNvSpPr/>
          <p:nvPr/>
        </p:nvSpPr>
        <p:spPr>
          <a:xfrm>
            <a:off x="473722" y="3490345"/>
            <a:ext cx="4182551"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1" name="!!TextBox 5">
            <a:extLst>
              <a:ext uri="{FF2B5EF4-FFF2-40B4-BE49-F238E27FC236}">
                <a16:creationId xmlns:a16="http://schemas.microsoft.com/office/drawing/2014/main" id="{458A2E54-C8E2-9D85-9B31-FF2D18E8BE44}"/>
              </a:ext>
            </a:extLst>
          </p:cNvPr>
          <p:cNvSpPr txBox="1"/>
          <p:nvPr/>
        </p:nvSpPr>
        <p:spPr>
          <a:xfrm>
            <a:off x="553720" y="3575804"/>
            <a:ext cx="4182555"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ENCRYPT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sym typeface="Wingdings" panose="05000000000000000000" pitchFamily="2" charset="2"/>
              </a:rPr>
              <a:t>ThisTalkRocks</a:t>
            </a:r>
            <a:r>
              <a:rPr lang="en-US" dirty="0">
                <a:latin typeface="Courier New" panose="02070309020205020404" pitchFamily="49" charset="0"/>
                <a:cs typeface="Courier New" panose="02070309020205020404" pitchFamily="49" charset="0"/>
              </a:rPr>
              <a:t>", key)</a:t>
            </a:r>
          </a:p>
          <a:p>
            <a:r>
              <a:rPr lang="en-US" dirty="0">
                <a:latin typeface="Courier New" panose="02070309020205020404" pitchFamily="49" charset="0"/>
                <a:cs typeface="Courier New" panose="02070309020205020404" pitchFamily="49" charset="0"/>
                <a:sym typeface="Wingdings" panose="05000000000000000000" pitchFamily="2" charset="2"/>
              </a:rPr>
              <a:t> Rak5T#i)</a:t>
            </a:r>
            <a:r>
              <a:rPr lang="en-US" dirty="0" err="1">
                <a:latin typeface="Courier New" panose="02070309020205020404" pitchFamily="49" charset="0"/>
                <a:cs typeface="Courier New" panose="02070309020205020404" pitchFamily="49" charset="0"/>
                <a:sym typeface="Wingdings" panose="05000000000000000000" pitchFamily="2" charset="2"/>
              </a:rPr>
              <a:t>sl</a:t>
            </a:r>
            <a:endParaRPr lang="en-US" dirty="0">
              <a:latin typeface="Courier New" panose="02070309020205020404" pitchFamily="49" charset="0"/>
              <a:cs typeface="Courier New" panose="02070309020205020404" pitchFamily="49" charset="0"/>
            </a:endParaRPr>
          </a:p>
        </p:txBody>
      </p:sp>
      <p:sp>
        <p:nvSpPr>
          <p:cNvPr id="49" name="!!Box1">
            <a:extLst>
              <a:ext uri="{FF2B5EF4-FFF2-40B4-BE49-F238E27FC236}">
                <a16:creationId xmlns:a16="http://schemas.microsoft.com/office/drawing/2014/main" id="{99D39EFE-91A1-8072-5BBF-BDE3442CC8F7}"/>
              </a:ext>
            </a:extLst>
          </p:cNvPr>
          <p:cNvSpPr/>
          <p:nvPr/>
        </p:nvSpPr>
        <p:spPr>
          <a:xfrm>
            <a:off x="553719" y="3867568"/>
            <a:ext cx="4026581"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Hash">
            <a:extLst>
              <a:ext uri="{FF2B5EF4-FFF2-40B4-BE49-F238E27FC236}">
                <a16:creationId xmlns:a16="http://schemas.microsoft.com/office/drawing/2014/main" id="{969478CA-E955-28CD-9342-37EE12A1F540}"/>
              </a:ext>
            </a:extLst>
          </p:cNvPr>
          <p:cNvSpPr/>
          <p:nvPr/>
        </p:nvSpPr>
        <p:spPr>
          <a:xfrm>
            <a:off x="473723" y="2021407"/>
            <a:ext cx="3393262"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6" name="!!txtHash">
            <a:extLst>
              <a:ext uri="{FF2B5EF4-FFF2-40B4-BE49-F238E27FC236}">
                <a16:creationId xmlns:a16="http://schemas.microsoft.com/office/drawing/2014/main" id="{EF29CF44-CCF0-E5AD-ED48-E2BBB72C2347}"/>
              </a:ext>
            </a:extLst>
          </p:cNvPr>
          <p:cNvSpPr txBox="1"/>
          <p:nvPr/>
        </p:nvSpPr>
        <p:spPr>
          <a:xfrm>
            <a:off x="553720" y="2106866"/>
            <a:ext cx="3079689"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HASH</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sym typeface="Wingdings" panose="05000000000000000000" pitchFamily="2" charset="2"/>
              </a:rPr>
              <a:t>ThisTalkRocks</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sym typeface="Wingdings" panose="05000000000000000000" pitchFamily="2" charset="2"/>
              </a:rPr>
              <a:t> HiD1254An7…</a:t>
            </a:r>
            <a:endParaRPr lang="en-US" dirty="0">
              <a:latin typeface="Courier New" panose="02070309020205020404" pitchFamily="49" charset="0"/>
              <a:cs typeface="Courier New" panose="02070309020205020404" pitchFamily="49" charset="0"/>
            </a:endParaRPr>
          </a:p>
        </p:txBody>
      </p:sp>
      <p:sp>
        <p:nvSpPr>
          <p:cNvPr id="9" name="!!txtBox2">
            <a:extLst>
              <a:ext uri="{FF2B5EF4-FFF2-40B4-BE49-F238E27FC236}">
                <a16:creationId xmlns:a16="http://schemas.microsoft.com/office/drawing/2014/main" id="{1A49F34A-8AED-1E64-CC3C-9D4652C3A5F2}"/>
              </a:ext>
            </a:extLst>
          </p:cNvPr>
          <p:cNvSpPr/>
          <p:nvPr/>
        </p:nvSpPr>
        <p:spPr>
          <a:xfrm>
            <a:off x="553719" y="2411070"/>
            <a:ext cx="315968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7CA30C6C-AA84-3888-8132-B1ADE2E848F9}"/>
              </a:ext>
            </a:extLst>
          </p:cNvPr>
          <p:cNvSpPr txBox="1"/>
          <p:nvPr/>
        </p:nvSpPr>
        <p:spPr>
          <a:xfrm>
            <a:off x="684496" y="4319382"/>
            <a:ext cx="3393262"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Reversible</a:t>
            </a:r>
          </a:p>
        </p:txBody>
      </p:sp>
      <p:sp>
        <p:nvSpPr>
          <p:cNvPr id="8" name="TextBox 7">
            <a:extLst>
              <a:ext uri="{FF2B5EF4-FFF2-40B4-BE49-F238E27FC236}">
                <a16:creationId xmlns:a16="http://schemas.microsoft.com/office/drawing/2014/main" id="{8172E753-8929-F12F-0E26-CC2D930A8E14}"/>
              </a:ext>
            </a:extLst>
          </p:cNvPr>
          <p:cNvSpPr txBox="1"/>
          <p:nvPr/>
        </p:nvSpPr>
        <p:spPr>
          <a:xfrm>
            <a:off x="368300" y="1496574"/>
            <a:ext cx="5600700"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One-way, unique in =&gt; unique out</a:t>
            </a:r>
          </a:p>
        </p:txBody>
      </p:sp>
    </p:spTree>
    <p:extLst>
      <p:ext uri="{BB962C8B-B14F-4D97-AF65-F5344CB8AC3E}">
        <p14:creationId xmlns:p14="http://schemas.microsoft.com/office/powerpoint/2010/main" val="3497886728"/>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7745695" y="256908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8453811" y="3061724"/>
            <a:ext cx="187743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HiD1254An7…</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10" name="!!Rectangle: Rounded Corners 4">
            <a:extLst>
              <a:ext uri="{FF2B5EF4-FFF2-40B4-BE49-F238E27FC236}">
                <a16:creationId xmlns:a16="http://schemas.microsoft.com/office/drawing/2014/main" id="{B7253143-521C-495C-369D-9D755AB31CE6}"/>
              </a:ext>
            </a:extLst>
          </p:cNvPr>
          <p:cNvSpPr/>
          <p:nvPr/>
        </p:nvSpPr>
        <p:spPr>
          <a:xfrm>
            <a:off x="-3738278" y="6988288"/>
            <a:ext cx="4182551"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1" name="!!TextBox 5">
            <a:extLst>
              <a:ext uri="{FF2B5EF4-FFF2-40B4-BE49-F238E27FC236}">
                <a16:creationId xmlns:a16="http://schemas.microsoft.com/office/drawing/2014/main" id="{458A2E54-C8E2-9D85-9B31-FF2D18E8BE44}"/>
              </a:ext>
            </a:extLst>
          </p:cNvPr>
          <p:cNvSpPr txBox="1"/>
          <p:nvPr/>
        </p:nvSpPr>
        <p:spPr>
          <a:xfrm>
            <a:off x="-3658280" y="7073747"/>
            <a:ext cx="4182555"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ENCRYPT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sym typeface="Wingdings" panose="05000000000000000000" pitchFamily="2" charset="2"/>
              </a:rPr>
              <a:t>ThisTalkRocks</a:t>
            </a:r>
            <a:r>
              <a:rPr lang="en-US" dirty="0">
                <a:latin typeface="Courier New" panose="02070309020205020404" pitchFamily="49" charset="0"/>
                <a:cs typeface="Courier New" panose="02070309020205020404" pitchFamily="49" charset="0"/>
              </a:rPr>
              <a:t>", key)</a:t>
            </a:r>
          </a:p>
          <a:p>
            <a:r>
              <a:rPr lang="en-US" dirty="0">
                <a:latin typeface="Courier New" panose="02070309020205020404" pitchFamily="49" charset="0"/>
                <a:cs typeface="Courier New" panose="02070309020205020404" pitchFamily="49" charset="0"/>
                <a:sym typeface="Wingdings" panose="05000000000000000000" pitchFamily="2" charset="2"/>
              </a:rPr>
              <a:t> Rak5T#i)</a:t>
            </a:r>
            <a:r>
              <a:rPr lang="en-US" dirty="0" err="1">
                <a:latin typeface="Courier New" panose="02070309020205020404" pitchFamily="49" charset="0"/>
                <a:cs typeface="Courier New" panose="02070309020205020404" pitchFamily="49" charset="0"/>
                <a:sym typeface="Wingdings" panose="05000000000000000000" pitchFamily="2" charset="2"/>
              </a:rPr>
              <a:t>sl</a:t>
            </a:r>
            <a:endParaRPr lang="en-US" dirty="0">
              <a:latin typeface="Courier New" panose="02070309020205020404" pitchFamily="49" charset="0"/>
              <a:cs typeface="Courier New" panose="02070309020205020404" pitchFamily="49" charset="0"/>
            </a:endParaRPr>
          </a:p>
        </p:txBody>
      </p:sp>
      <p:sp>
        <p:nvSpPr>
          <p:cNvPr id="49" name="!!Box1">
            <a:extLst>
              <a:ext uri="{FF2B5EF4-FFF2-40B4-BE49-F238E27FC236}">
                <a16:creationId xmlns:a16="http://schemas.microsoft.com/office/drawing/2014/main" id="{99D39EFE-91A1-8072-5BBF-BDE3442CC8F7}"/>
              </a:ext>
            </a:extLst>
          </p:cNvPr>
          <p:cNvSpPr/>
          <p:nvPr/>
        </p:nvSpPr>
        <p:spPr>
          <a:xfrm>
            <a:off x="-3658281" y="7365511"/>
            <a:ext cx="4026581"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Hash">
            <a:extLst>
              <a:ext uri="{FF2B5EF4-FFF2-40B4-BE49-F238E27FC236}">
                <a16:creationId xmlns:a16="http://schemas.microsoft.com/office/drawing/2014/main" id="{969478CA-E955-28CD-9342-37EE12A1F540}"/>
              </a:ext>
            </a:extLst>
          </p:cNvPr>
          <p:cNvSpPr/>
          <p:nvPr/>
        </p:nvSpPr>
        <p:spPr>
          <a:xfrm>
            <a:off x="7665698" y="1323785"/>
            <a:ext cx="3393262"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6" name="!!txtHash">
            <a:extLst>
              <a:ext uri="{FF2B5EF4-FFF2-40B4-BE49-F238E27FC236}">
                <a16:creationId xmlns:a16="http://schemas.microsoft.com/office/drawing/2014/main" id="{EF29CF44-CCF0-E5AD-ED48-E2BBB72C2347}"/>
              </a:ext>
            </a:extLst>
          </p:cNvPr>
          <p:cNvSpPr txBox="1"/>
          <p:nvPr/>
        </p:nvSpPr>
        <p:spPr>
          <a:xfrm>
            <a:off x="7745695" y="1409244"/>
            <a:ext cx="3079689"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HASH</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sym typeface="Wingdings" panose="05000000000000000000" pitchFamily="2" charset="2"/>
              </a:rPr>
              <a:t>ThisTalkRocks</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sym typeface="Wingdings" panose="05000000000000000000" pitchFamily="2" charset="2"/>
              </a:rPr>
              <a:t> HiD1254An7…</a:t>
            </a:r>
            <a:endParaRPr lang="en-US" dirty="0">
              <a:latin typeface="Courier New" panose="02070309020205020404" pitchFamily="49" charset="0"/>
              <a:cs typeface="Courier New" panose="02070309020205020404" pitchFamily="49" charset="0"/>
            </a:endParaRPr>
          </a:p>
        </p:txBody>
      </p:sp>
      <p:sp>
        <p:nvSpPr>
          <p:cNvPr id="9" name="!!txtBox2">
            <a:extLst>
              <a:ext uri="{FF2B5EF4-FFF2-40B4-BE49-F238E27FC236}">
                <a16:creationId xmlns:a16="http://schemas.microsoft.com/office/drawing/2014/main" id="{1A49F34A-8AED-1E64-CC3C-9D4652C3A5F2}"/>
              </a:ext>
            </a:extLst>
          </p:cNvPr>
          <p:cNvSpPr/>
          <p:nvPr/>
        </p:nvSpPr>
        <p:spPr>
          <a:xfrm>
            <a:off x="7745694" y="1713448"/>
            <a:ext cx="315968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7CA30C6C-AA84-3888-8132-B1ADE2E848F9}"/>
              </a:ext>
            </a:extLst>
          </p:cNvPr>
          <p:cNvSpPr txBox="1"/>
          <p:nvPr/>
        </p:nvSpPr>
        <p:spPr>
          <a:xfrm>
            <a:off x="-3527504" y="7817325"/>
            <a:ext cx="3393262"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Reversible</a:t>
            </a:r>
          </a:p>
        </p:txBody>
      </p:sp>
      <p:sp>
        <p:nvSpPr>
          <p:cNvPr id="12" name="!!txtBox4">
            <a:extLst>
              <a:ext uri="{FF2B5EF4-FFF2-40B4-BE49-F238E27FC236}">
                <a16:creationId xmlns:a16="http://schemas.microsoft.com/office/drawing/2014/main" id="{FD0C4542-F487-F1DE-DFC2-68FD8320693D}"/>
              </a:ext>
            </a:extLst>
          </p:cNvPr>
          <p:cNvSpPr/>
          <p:nvPr/>
        </p:nvSpPr>
        <p:spPr>
          <a:xfrm>
            <a:off x="8502460" y="3098996"/>
            <a:ext cx="1865565"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Arrow 2">
            <a:extLst>
              <a:ext uri="{FF2B5EF4-FFF2-40B4-BE49-F238E27FC236}">
                <a16:creationId xmlns:a16="http://schemas.microsoft.com/office/drawing/2014/main" id="{AE19D45F-9E96-E876-6E13-38C32E2ED3C6}"/>
              </a:ext>
            </a:extLst>
          </p:cNvPr>
          <p:cNvCxnSpPr>
            <a:cxnSpLocks/>
          </p:cNvCxnSpPr>
          <p:nvPr/>
        </p:nvCxnSpPr>
        <p:spPr>
          <a:xfrm>
            <a:off x="9407918" y="2049649"/>
            <a:ext cx="0" cy="1012075"/>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5" name="Rectangle: Rounded Corners 14">
            <a:extLst>
              <a:ext uri="{FF2B5EF4-FFF2-40B4-BE49-F238E27FC236}">
                <a16:creationId xmlns:a16="http://schemas.microsoft.com/office/drawing/2014/main" id="{AFBAA4EA-C03D-1066-6553-C6F780349485}"/>
              </a:ext>
            </a:extLst>
          </p:cNvPr>
          <p:cNvSpPr/>
          <p:nvPr/>
        </p:nvSpPr>
        <p:spPr>
          <a:xfrm>
            <a:off x="-5063478" y="2486279"/>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6" name="TextBox 15">
            <a:extLst>
              <a:ext uri="{FF2B5EF4-FFF2-40B4-BE49-F238E27FC236}">
                <a16:creationId xmlns:a16="http://schemas.microsoft.com/office/drawing/2014/main" id="{DAB89E16-98C9-4A17-ACF8-52BE304EE084}"/>
              </a:ext>
            </a:extLst>
          </p:cNvPr>
          <p:cNvSpPr txBox="1"/>
          <p:nvPr/>
        </p:nvSpPr>
        <p:spPr>
          <a:xfrm>
            <a:off x="-4983480" y="2571739"/>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17" name="TextBox 16">
            <a:extLst>
              <a:ext uri="{FF2B5EF4-FFF2-40B4-BE49-F238E27FC236}">
                <a16:creationId xmlns:a16="http://schemas.microsoft.com/office/drawing/2014/main" id="{3005DF01-2A39-3A3E-D868-F611CD0B5191}"/>
              </a:ext>
            </a:extLst>
          </p:cNvPr>
          <p:cNvSpPr txBox="1"/>
          <p:nvPr/>
        </p:nvSpPr>
        <p:spPr>
          <a:xfrm>
            <a:off x="-4983481" y="2945963"/>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1" name="TextBox 30">
            <a:extLst>
              <a:ext uri="{FF2B5EF4-FFF2-40B4-BE49-F238E27FC236}">
                <a16:creationId xmlns:a16="http://schemas.microsoft.com/office/drawing/2014/main" id="{2EF70F03-9803-FB07-AE40-E7A4838196EE}"/>
              </a:ext>
            </a:extLst>
          </p:cNvPr>
          <p:cNvSpPr txBox="1"/>
          <p:nvPr/>
        </p:nvSpPr>
        <p:spPr>
          <a:xfrm>
            <a:off x="-4983481" y="3267852"/>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33" name="Picture 32">
            <a:extLst>
              <a:ext uri="{FF2B5EF4-FFF2-40B4-BE49-F238E27FC236}">
                <a16:creationId xmlns:a16="http://schemas.microsoft.com/office/drawing/2014/main" id="{5ABB11D1-09CB-22A3-4820-09561EE8C158}"/>
              </a:ext>
            </a:extLst>
          </p:cNvPr>
          <p:cNvPicPr>
            <a:picLocks noChangeAspect="1"/>
          </p:cNvPicPr>
          <p:nvPr/>
        </p:nvPicPr>
        <p:blipFill>
          <a:blip r:embed="rId4"/>
          <a:stretch>
            <a:fillRect/>
          </a:stretch>
        </p:blipFill>
        <p:spPr>
          <a:xfrm>
            <a:off x="-1024419" y="2604001"/>
            <a:ext cx="930283" cy="992661"/>
          </a:xfrm>
          <a:prstGeom prst="rect">
            <a:avLst/>
          </a:prstGeom>
        </p:spPr>
      </p:pic>
    </p:spTree>
    <p:extLst>
      <p:ext uri="{BB962C8B-B14F-4D97-AF65-F5344CB8AC3E}">
        <p14:creationId xmlns:p14="http://schemas.microsoft.com/office/powerpoint/2010/main" val="2946601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500"/>
                                        <p:tgtEl>
                                          <p:spTgt spid="1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7745695" y="256908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8453811" y="3061724"/>
            <a:ext cx="187743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HiD1254An7…</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5" name="!!rectHash">
            <a:extLst>
              <a:ext uri="{FF2B5EF4-FFF2-40B4-BE49-F238E27FC236}">
                <a16:creationId xmlns:a16="http://schemas.microsoft.com/office/drawing/2014/main" id="{969478CA-E955-28CD-9342-37EE12A1F540}"/>
              </a:ext>
            </a:extLst>
          </p:cNvPr>
          <p:cNvSpPr/>
          <p:nvPr/>
        </p:nvSpPr>
        <p:spPr>
          <a:xfrm>
            <a:off x="7665698" y="1323785"/>
            <a:ext cx="3393262"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6" name="!!txtHash">
            <a:extLst>
              <a:ext uri="{FF2B5EF4-FFF2-40B4-BE49-F238E27FC236}">
                <a16:creationId xmlns:a16="http://schemas.microsoft.com/office/drawing/2014/main" id="{EF29CF44-CCF0-E5AD-ED48-E2BBB72C2347}"/>
              </a:ext>
            </a:extLst>
          </p:cNvPr>
          <p:cNvSpPr txBox="1"/>
          <p:nvPr/>
        </p:nvSpPr>
        <p:spPr>
          <a:xfrm>
            <a:off x="7745695" y="1409244"/>
            <a:ext cx="3079689"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HASH</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sym typeface="Wingdings" panose="05000000000000000000" pitchFamily="2" charset="2"/>
              </a:rPr>
              <a:t>ThisTalkRocks</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sym typeface="Wingdings" panose="05000000000000000000" pitchFamily="2" charset="2"/>
              </a:rPr>
              <a:t> HiD1254An7…</a:t>
            </a:r>
            <a:endParaRPr lang="en-US" dirty="0">
              <a:latin typeface="Courier New" panose="02070309020205020404" pitchFamily="49" charset="0"/>
              <a:cs typeface="Courier New" panose="02070309020205020404" pitchFamily="49" charset="0"/>
            </a:endParaRPr>
          </a:p>
        </p:txBody>
      </p:sp>
      <p:sp>
        <p:nvSpPr>
          <p:cNvPr id="9" name="!!txtBox2">
            <a:extLst>
              <a:ext uri="{FF2B5EF4-FFF2-40B4-BE49-F238E27FC236}">
                <a16:creationId xmlns:a16="http://schemas.microsoft.com/office/drawing/2014/main" id="{1A49F34A-8AED-1E64-CC3C-9D4652C3A5F2}"/>
              </a:ext>
            </a:extLst>
          </p:cNvPr>
          <p:cNvSpPr/>
          <p:nvPr/>
        </p:nvSpPr>
        <p:spPr>
          <a:xfrm>
            <a:off x="7745694" y="1713448"/>
            <a:ext cx="315968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xtBox4">
            <a:extLst>
              <a:ext uri="{FF2B5EF4-FFF2-40B4-BE49-F238E27FC236}">
                <a16:creationId xmlns:a16="http://schemas.microsoft.com/office/drawing/2014/main" id="{FD0C4542-F487-F1DE-DFC2-68FD8320693D}"/>
              </a:ext>
            </a:extLst>
          </p:cNvPr>
          <p:cNvSpPr/>
          <p:nvPr/>
        </p:nvSpPr>
        <p:spPr>
          <a:xfrm>
            <a:off x="8502460" y="3098996"/>
            <a:ext cx="1865565"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Arrow 2">
            <a:extLst>
              <a:ext uri="{FF2B5EF4-FFF2-40B4-BE49-F238E27FC236}">
                <a16:creationId xmlns:a16="http://schemas.microsoft.com/office/drawing/2014/main" id="{AE19D45F-9E96-E876-6E13-38C32E2ED3C6}"/>
              </a:ext>
            </a:extLst>
          </p:cNvPr>
          <p:cNvCxnSpPr>
            <a:cxnSpLocks/>
          </p:cNvCxnSpPr>
          <p:nvPr/>
        </p:nvCxnSpPr>
        <p:spPr>
          <a:xfrm>
            <a:off x="9407918" y="2049649"/>
            <a:ext cx="0" cy="1012075"/>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8" name="Rectangle: Rounded Corners 7">
            <a:extLst>
              <a:ext uri="{FF2B5EF4-FFF2-40B4-BE49-F238E27FC236}">
                <a16:creationId xmlns:a16="http://schemas.microsoft.com/office/drawing/2014/main" id="{C2856F77-9217-6C15-E86A-586B657052BB}"/>
              </a:ext>
            </a:extLst>
          </p:cNvPr>
          <p:cNvSpPr/>
          <p:nvPr/>
        </p:nvSpPr>
        <p:spPr>
          <a:xfrm>
            <a:off x="676922" y="2486279"/>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4" name="TextBox 13">
            <a:extLst>
              <a:ext uri="{FF2B5EF4-FFF2-40B4-BE49-F238E27FC236}">
                <a16:creationId xmlns:a16="http://schemas.microsoft.com/office/drawing/2014/main" id="{89905239-9F55-461B-3975-88EF78D393E5}"/>
              </a:ext>
            </a:extLst>
          </p:cNvPr>
          <p:cNvSpPr txBox="1"/>
          <p:nvPr/>
        </p:nvSpPr>
        <p:spPr>
          <a:xfrm>
            <a:off x="756920" y="2571739"/>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15" name="TextBox 14">
            <a:extLst>
              <a:ext uri="{FF2B5EF4-FFF2-40B4-BE49-F238E27FC236}">
                <a16:creationId xmlns:a16="http://schemas.microsoft.com/office/drawing/2014/main" id="{8C649695-5D9E-BA4D-D36A-F721E35507FD}"/>
              </a:ext>
            </a:extLst>
          </p:cNvPr>
          <p:cNvSpPr txBox="1"/>
          <p:nvPr/>
        </p:nvSpPr>
        <p:spPr>
          <a:xfrm>
            <a:off x="756919" y="2945963"/>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16" name="TextBox 15">
            <a:extLst>
              <a:ext uri="{FF2B5EF4-FFF2-40B4-BE49-F238E27FC236}">
                <a16:creationId xmlns:a16="http://schemas.microsoft.com/office/drawing/2014/main" id="{3545EBDB-7E4D-32FB-3EC2-D44B3A6DA4A8}"/>
              </a:ext>
            </a:extLst>
          </p:cNvPr>
          <p:cNvSpPr txBox="1"/>
          <p:nvPr/>
        </p:nvSpPr>
        <p:spPr>
          <a:xfrm>
            <a:off x="756919" y="3267852"/>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17" name="Picture 16">
            <a:extLst>
              <a:ext uri="{FF2B5EF4-FFF2-40B4-BE49-F238E27FC236}">
                <a16:creationId xmlns:a16="http://schemas.microsoft.com/office/drawing/2014/main" id="{E240ACF5-F58E-EC48-1E28-5703AB3968A3}"/>
              </a:ext>
            </a:extLst>
          </p:cNvPr>
          <p:cNvPicPr>
            <a:picLocks noChangeAspect="1"/>
          </p:cNvPicPr>
          <p:nvPr/>
        </p:nvPicPr>
        <p:blipFill>
          <a:blip r:embed="rId4"/>
          <a:stretch>
            <a:fillRect/>
          </a:stretch>
        </p:blipFill>
        <p:spPr>
          <a:xfrm>
            <a:off x="4715981" y="2604001"/>
            <a:ext cx="930283" cy="992661"/>
          </a:xfrm>
          <a:prstGeom prst="rect">
            <a:avLst/>
          </a:prstGeom>
        </p:spPr>
      </p:pic>
      <p:sp>
        <p:nvSpPr>
          <p:cNvPr id="31" name="!!Rectangle: Rounded Corners 4">
            <a:extLst>
              <a:ext uri="{FF2B5EF4-FFF2-40B4-BE49-F238E27FC236}">
                <a16:creationId xmlns:a16="http://schemas.microsoft.com/office/drawing/2014/main" id="{05FF81B4-57B0-01B0-CAED-39E9768A2F7C}"/>
              </a:ext>
            </a:extLst>
          </p:cNvPr>
          <p:cNvSpPr/>
          <p:nvPr/>
        </p:nvSpPr>
        <p:spPr>
          <a:xfrm>
            <a:off x="638823" y="4176145"/>
            <a:ext cx="3159686"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3" name="!!TextBox 5">
            <a:extLst>
              <a:ext uri="{FF2B5EF4-FFF2-40B4-BE49-F238E27FC236}">
                <a16:creationId xmlns:a16="http://schemas.microsoft.com/office/drawing/2014/main" id="{C5E8F936-5F6E-ABA2-FC0F-DF83419B33E8}"/>
              </a:ext>
            </a:extLst>
          </p:cNvPr>
          <p:cNvSpPr txBox="1"/>
          <p:nvPr/>
        </p:nvSpPr>
        <p:spPr>
          <a:xfrm>
            <a:off x="718820" y="4261604"/>
            <a:ext cx="3079689"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HASH</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ThisTalkRocks</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sym typeface="Wingdings" panose="05000000000000000000" pitchFamily="2" charset="2"/>
              </a:rPr>
              <a:t> HiD1254An7…</a:t>
            </a:r>
            <a:endParaRPr lang="en-US" dirty="0">
              <a:latin typeface="Courier New" panose="02070309020205020404" pitchFamily="49" charset="0"/>
              <a:cs typeface="Courier New" panose="02070309020205020404" pitchFamily="49" charset="0"/>
            </a:endParaRPr>
          </a:p>
        </p:txBody>
      </p:sp>
      <p:cxnSp>
        <p:nvCxnSpPr>
          <p:cNvPr id="34" name="Straight Arrow Connector 33">
            <a:extLst>
              <a:ext uri="{FF2B5EF4-FFF2-40B4-BE49-F238E27FC236}">
                <a16:creationId xmlns:a16="http://schemas.microsoft.com/office/drawing/2014/main" id="{7F16C895-D16F-544D-FAE3-6483548D77CD}"/>
              </a:ext>
            </a:extLst>
          </p:cNvPr>
          <p:cNvCxnSpPr>
            <a:cxnSpLocks/>
          </p:cNvCxnSpPr>
          <p:nvPr/>
        </p:nvCxnSpPr>
        <p:spPr>
          <a:xfrm>
            <a:off x="2661103" y="3745064"/>
            <a:ext cx="0" cy="376939"/>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5" name="Rectangle: Rounded Corners 34">
            <a:extLst>
              <a:ext uri="{FF2B5EF4-FFF2-40B4-BE49-F238E27FC236}">
                <a16:creationId xmlns:a16="http://schemas.microsoft.com/office/drawing/2014/main" id="{22DEA901-E816-40F4-F5D5-C94FEDFBE60B}"/>
              </a:ext>
            </a:extLst>
          </p:cNvPr>
          <p:cNvSpPr/>
          <p:nvPr/>
        </p:nvSpPr>
        <p:spPr>
          <a:xfrm>
            <a:off x="854223" y="5323099"/>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19D7C35E-A327-A8C8-BBA7-B29BBDEFFD0F}"/>
              </a:ext>
            </a:extLst>
          </p:cNvPr>
          <p:cNvSpPr txBox="1"/>
          <p:nvPr/>
        </p:nvSpPr>
        <p:spPr>
          <a:xfrm>
            <a:off x="934221" y="5408559"/>
            <a:ext cx="3570208"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SELECT * FROM USERS</a:t>
            </a:r>
          </a:p>
          <a:p>
            <a:r>
              <a:rPr lang="en-US" sz="2000" dirty="0">
                <a:latin typeface="Courier New" panose="02070309020205020404" pitchFamily="49" charset="0"/>
                <a:cs typeface="Courier New" panose="02070309020205020404" pitchFamily="49" charset="0"/>
              </a:rPr>
              <a:t>WHERE UN = 'Alice'</a:t>
            </a:r>
          </a:p>
          <a:p>
            <a:r>
              <a:rPr lang="en-US" sz="2000" dirty="0">
                <a:latin typeface="Courier New" panose="02070309020205020404" pitchFamily="49" charset="0"/>
                <a:cs typeface="Courier New" panose="02070309020205020404" pitchFamily="49" charset="0"/>
              </a:rPr>
              <a:t>AND PW = 'HiD1254An7…'</a:t>
            </a:r>
          </a:p>
        </p:txBody>
      </p:sp>
      <p:cxnSp>
        <p:nvCxnSpPr>
          <p:cNvPr id="37" name="Straight Arrow Connector 36">
            <a:extLst>
              <a:ext uri="{FF2B5EF4-FFF2-40B4-BE49-F238E27FC236}">
                <a16:creationId xmlns:a16="http://schemas.microsoft.com/office/drawing/2014/main" id="{F12BC686-6D10-E015-D7FC-5446B7DF3995}"/>
              </a:ext>
            </a:extLst>
          </p:cNvPr>
          <p:cNvCxnSpPr>
            <a:cxnSpLocks/>
          </p:cNvCxnSpPr>
          <p:nvPr/>
        </p:nvCxnSpPr>
        <p:spPr>
          <a:xfrm flipV="1">
            <a:off x="4840284" y="3506057"/>
            <a:ext cx="3732216" cy="2410333"/>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1FB7FC47-3E0E-4B15-06B6-4192A8D53B79}"/>
              </a:ext>
            </a:extLst>
          </p:cNvPr>
          <p:cNvCxnSpPr>
            <a:cxnSpLocks/>
          </p:cNvCxnSpPr>
          <p:nvPr/>
        </p:nvCxnSpPr>
        <p:spPr>
          <a:xfrm>
            <a:off x="2661103" y="5028181"/>
            <a:ext cx="0" cy="376939"/>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9" name="Rectangle: Rounded Corners 38">
            <a:extLst>
              <a:ext uri="{FF2B5EF4-FFF2-40B4-BE49-F238E27FC236}">
                <a16:creationId xmlns:a16="http://schemas.microsoft.com/office/drawing/2014/main" id="{908B897A-215E-0A76-5015-1D801630BD90}"/>
              </a:ext>
            </a:extLst>
          </p:cNvPr>
          <p:cNvSpPr/>
          <p:nvPr/>
        </p:nvSpPr>
        <p:spPr>
          <a:xfrm>
            <a:off x="2354169" y="6061704"/>
            <a:ext cx="1996372"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 name="Picture 2">
            <a:extLst>
              <a:ext uri="{FF2B5EF4-FFF2-40B4-BE49-F238E27FC236}">
                <a16:creationId xmlns:a16="http://schemas.microsoft.com/office/drawing/2014/main" id="{F4316A45-2511-D944-91C2-A960073DFF7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7665698" y="4261604"/>
            <a:ext cx="2442167" cy="2850210"/>
          </a:xfrm>
          <a:prstGeom prst="rect">
            <a:avLst/>
          </a:prstGeom>
          <a:noFill/>
          <a:extLst>
            <a:ext uri="{909E8E84-426E-40DD-AFC4-6F175D3DCCD1}">
              <a14:hiddenFill xmlns:a14="http://schemas.microsoft.com/office/drawing/2010/main">
                <a:solidFill>
                  <a:srgbClr val="FFFFFF"/>
                </a:solidFill>
              </a14:hiddenFill>
            </a:ext>
          </a:extLst>
        </p:spPr>
      </p:pic>
      <p:sp>
        <p:nvSpPr>
          <p:cNvPr id="41" name="!!Cloud curse you">
            <a:extLst>
              <a:ext uri="{FF2B5EF4-FFF2-40B4-BE49-F238E27FC236}">
                <a16:creationId xmlns:a16="http://schemas.microsoft.com/office/drawing/2014/main" id="{DFBC8AF0-13C0-9693-8752-BA74CDBA8A8C}"/>
              </a:ext>
            </a:extLst>
          </p:cNvPr>
          <p:cNvSpPr/>
          <p:nvPr/>
        </p:nvSpPr>
        <p:spPr>
          <a:xfrm>
            <a:off x="9638611" y="3942281"/>
            <a:ext cx="2443792" cy="965762"/>
          </a:xfrm>
          <a:prstGeom prst="cloudCallout">
            <a:avLst>
              <a:gd name="adj1" fmla="val -51048"/>
              <a:gd name="adj2" fmla="val 50427"/>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HackerText 2">
            <a:extLst>
              <a:ext uri="{FF2B5EF4-FFF2-40B4-BE49-F238E27FC236}">
                <a16:creationId xmlns:a16="http://schemas.microsoft.com/office/drawing/2014/main" id="{2B4714D3-7F0B-BA0B-9781-E22A9B6B6971}"/>
              </a:ext>
            </a:extLst>
          </p:cNvPr>
          <p:cNvSpPr txBox="1"/>
          <p:nvPr/>
        </p:nvSpPr>
        <p:spPr>
          <a:xfrm>
            <a:off x="9779004" y="4182839"/>
            <a:ext cx="2301774"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Foiled again!</a:t>
            </a:r>
            <a:endParaRPr lang="en-US" dirty="0">
              <a:solidFill>
                <a:schemeClr val="bg1">
                  <a:lumMod val="50000"/>
                </a:schemeClr>
              </a:solidFill>
              <a:latin typeface="Segoe Print" panose="02000600000000000000" pitchFamily="2" charset="0"/>
            </a:endParaRPr>
          </a:p>
        </p:txBody>
      </p:sp>
    </p:spTree>
    <p:extLst>
      <p:ext uri="{BB962C8B-B14F-4D97-AF65-F5344CB8AC3E}">
        <p14:creationId xmlns:p14="http://schemas.microsoft.com/office/powerpoint/2010/main" val="1070087940"/>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fade">
                                      <p:cBhvr>
                                        <p:cTn id="10" dur="500"/>
                                        <p:tgtEl>
                                          <p:spTgt spid="33"/>
                                        </p:tgtEl>
                                      </p:cBhvr>
                                    </p:animEffect>
                                  </p:childTnLst>
                                </p:cTn>
                              </p:par>
                              <p:par>
                                <p:cTn id="11" presetID="10" presetClass="entr" presetSubtype="0" fill="hold" nodeType="withEffect">
                                  <p:stCondLst>
                                    <p:cond delay="0"/>
                                  </p:stCondLst>
                                  <p:childTnLst>
                                    <p:set>
                                      <p:cBhvr>
                                        <p:cTn id="12" dur="1" fill="hold">
                                          <p:stCondLst>
                                            <p:cond delay="0"/>
                                          </p:stCondLst>
                                        </p:cTn>
                                        <p:tgtEl>
                                          <p:spTgt spid="34"/>
                                        </p:tgtEl>
                                        <p:attrNameLst>
                                          <p:attrName>style.visibility</p:attrName>
                                        </p:attrNameLst>
                                      </p:cBhvr>
                                      <p:to>
                                        <p:strVal val="visible"/>
                                      </p:to>
                                    </p:set>
                                    <p:animEffect transition="in" filter="fade">
                                      <p:cBhvr>
                                        <p:cTn id="13" dur="500"/>
                                        <p:tgtEl>
                                          <p:spTgt spid="3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8"/>
                                        </p:tgtEl>
                                        <p:attrNameLst>
                                          <p:attrName>style.visibility</p:attrName>
                                        </p:attrNameLst>
                                      </p:cBhvr>
                                      <p:to>
                                        <p:strVal val="visible"/>
                                      </p:to>
                                    </p:set>
                                    <p:animEffect transition="in" filter="fade">
                                      <p:cBhvr>
                                        <p:cTn id="18" dur="500"/>
                                        <p:tgtEl>
                                          <p:spTgt spid="38"/>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6"/>
                                        </p:tgtEl>
                                        <p:attrNameLst>
                                          <p:attrName>style.visibility</p:attrName>
                                        </p:attrNameLst>
                                      </p:cBhvr>
                                      <p:to>
                                        <p:strVal val="visible"/>
                                      </p:to>
                                    </p:set>
                                    <p:animEffect transition="in" filter="fade">
                                      <p:cBhvr>
                                        <p:cTn id="21" dur="500"/>
                                        <p:tgtEl>
                                          <p:spTgt spid="3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5"/>
                                        </p:tgtEl>
                                        <p:attrNameLst>
                                          <p:attrName>style.visibility</p:attrName>
                                        </p:attrNameLst>
                                      </p:cBhvr>
                                      <p:to>
                                        <p:strVal val="visible"/>
                                      </p:to>
                                    </p:set>
                                    <p:animEffect transition="in" filter="fade">
                                      <p:cBhvr>
                                        <p:cTn id="24" dur="500"/>
                                        <p:tgtEl>
                                          <p:spTgt spid="35"/>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9"/>
                                        </p:tgtEl>
                                        <p:attrNameLst>
                                          <p:attrName>style.visibility</p:attrName>
                                        </p:attrNameLst>
                                      </p:cBhvr>
                                      <p:to>
                                        <p:strVal val="visible"/>
                                      </p:to>
                                    </p:set>
                                    <p:animEffect transition="in" filter="fade">
                                      <p:cBhvr>
                                        <p:cTn id="27" dur="500"/>
                                        <p:tgtEl>
                                          <p:spTgt spid="39"/>
                                        </p:tgtEl>
                                      </p:cBhvr>
                                    </p:animEffect>
                                  </p:childTnLst>
                                </p:cTn>
                              </p:par>
                            </p:childTnLst>
                          </p:cTn>
                        </p:par>
                        <p:par>
                          <p:cTn id="28" fill="hold">
                            <p:stCondLst>
                              <p:cond delay="500"/>
                            </p:stCondLst>
                            <p:childTnLst>
                              <p:par>
                                <p:cTn id="29" presetID="22" presetClass="entr" presetSubtype="4" fill="hold" nodeType="afterEffect">
                                  <p:stCondLst>
                                    <p:cond delay="0"/>
                                  </p:stCondLst>
                                  <p:childTnLst>
                                    <p:set>
                                      <p:cBhvr>
                                        <p:cTn id="30" dur="1" fill="hold">
                                          <p:stCondLst>
                                            <p:cond delay="0"/>
                                          </p:stCondLst>
                                        </p:cTn>
                                        <p:tgtEl>
                                          <p:spTgt spid="37"/>
                                        </p:tgtEl>
                                        <p:attrNameLst>
                                          <p:attrName>style.visibility</p:attrName>
                                        </p:attrNameLst>
                                      </p:cBhvr>
                                      <p:to>
                                        <p:strVal val="visible"/>
                                      </p:to>
                                    </p:set>
                                    <p:animEffect transition="in" filter="wipe(down)">
                                      <p:cBhvr>
                                        <p:cTn id="31" dur="500"/>
                                        <p:tgtEl>
                                          <p:spTgt spid="37"/>
                                        </p:tgtEl>
                                      </p:cBhvr>
                                    </p:animEffect>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nodeType="clickEffect">
                                  <p:stCondLst>
                                    <p:cond delay="0"/>
                                  </p:stCondLst>
                                  <p:childTnLst>
                                    <p:set>
                                      <p:cBhvr>
                                        <p:cTn id="35" dur="1" fill="hold">
                                          <p:stCondLst>
                                            <p:cond delay="0"/>
                                          </p:stCondLst>
                                        </p:cTn>
                                        <p:tgtEl>
                                          <p:spTgt spid="40"/>
                                        </p:tgtEl>
                                        <p:attrNameLst>
                                          <p:attrName>style.visibility</p:attrName>
                                        </p:attrNameLst>
                                      </p:cBhvr>
                                      <p:to>
                                        <p:strVal val="visible"/>
                                      </p:to>
                                    </p:set>
                                    <p:anim calcmode="lin" valueType="num">
                                      <p:cBhvr additive="base">
                                        <p:cTn id="36" dur="500" fill="hold"/>
                                        <p:tgtEl>
                                          <p:spTgt spid="40"/>
                                        </p:tgtEl>
                                        <p:attrNameLst>
                                          <p:attrName>ppt_x</p:attrName>
                                        </p:attrNameLst>
                                      </p:cBhvr>
                                      <p:tavLst>
                                        <p:tav tm="0">
                                          <p:val>
                                            <p:strVal val="#ppt_x"/>
                                          </p:val>
                                        </p:tav>
                                        <p:tav tm="100000">
                                          <p:val>
                                            <p:strVal val="#ppt_x"/>
                                          </p:val>
                                        </p:tav>
                                      </p:tavLst>
                                    </p:anim>
                                    <p:anim calcmode="lin" valueType="num">
                                      <p:cBhvr additive="base">
                                        <p:cTn id="37" dur="500" fill="hold"/>
                                        <p:tgtEl>
                                          <p:spTgt spid="40"/>
                                        </p:tgtEl>
                                        <p:attrNameLst>
                                          <p:attrName>ppt_y</p:attrName>
                                        </p:attrNameLst>
                                      </p:cBhvr>
                                      <p:tavLst>
                                        <p:tav tm="0">
                                          <p:val>
                                            <p:strVal val="1+#ppt_h/2"/>
                                          </p:val>
                                        </p:tav>
                                        <p:tav tm="100000">
                                          <p:val>
                                            <p:strVal val="#ppt_y"/>
                                          </p:val>
                                        </p:tav>
                                      </p:tavLst>
                                    </p:anim>
                                  </p:childTnLst>
                                </p:cTn>
                              </p:par>
                            </p:childTnLst>
                          </p:cTn>
                        </p:par>
                        <p:par>
                          <p:cTn id="38" fill="hold">
                            <p:stCondLst>
                              <p:cond delay="500"/>
                            </p:stCondLst>
                            <p:childTnLst>
                              <p:par>
                                <p:cTn id="39" presetID="10" presetClass="entr" presetSubtype="0" fill="hold" grpId="0" nodeType="afterEffect">
                                  <p:stCondLst>
                                    <p:cond delay="0"/>
                                  </p:stCondLst>
                                  <p:childTnLst>
                                    <p:set>
                                      <p:cBhvr>
                                        <p:cTn id="40" dur="1" fill="hold">
                                          <p:stCondLst>
                                            <p:cond delay="0"/>
                                          </p:stCondLst>
                                        </p:cTn>
                                        <p:tgtEl>
                                          <p:spTgt spid="41"/>
                                        </p:tgtEl>
                                        <p:attrNameLst>
                                          <p:attrName>style.visibility</p:attrName>
                                        </p:attrNameLst>
                                      </p:cBhvr>
                                      <p:to>
                                        <p:strVal val="visible"/>
                                      </p:to>
                                    </p:set>
                                    <p:animEffect transition="in" filter="fade">
                                      <p:cBhvr>
                                        <p:cTn id="41" dur="500"/>
                                        <p:tgtEl>
                                          <p:spTgt spid="41"/>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42"/>
                                        </p:tgtEl>
                                        <p:attrNameLst>
                                          <p:attrName>style.visibility</p:attrName>
                                        </p:attrNameLst>
                                      </p:cBhvr>
                                      <p:to>
                                        <p:strVal val="visible"/>
                                      </p:to>
                                    </p:set>
                                    <p:animEffect transition="in" filter="fade">
                                      <p:cBhvr>
                                        <p:cTn id="44"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3" grpId="0"/>
      <p:bldP spid="35" grpId="0" animBg="1"/>
      <p:bldP spid="36" grpId="0"/>
      <p:bldP spid="39" grpId="0" animBg="1"/>
      <p:bldP spid="41" grpId="0" animBg="1"/>
      <p:bldP spid="42" grpId="0"/>
    </p:bld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66775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678991"/>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3"/>
          <a:stretch>
            <a:fillRect/>
          </a:stretch>
        </p:blipFill>
        <p:spPr>
          <a:xfrm>
            <a:off x="9244436" y="2864351"/>
            <a:ext cx="930283" cy="992661"/>
          </a:xfrm>
          <a:prstGeom prst="rect">
            <a:avLst/>
          </a:prstGeom>
        </p:spPr>
      </p:pic>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2556658" y="286435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13725583" y="282943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14433699" y="300018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14433699" y="3322074"/>
            <a:ext cx="187743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HiD1254An7…</a:t>
            </a:r>
            <a:endParaRPr lang="en-US" sz="2000" dirty="0">
              <a:latin typeface="Courier New" panose="02070309020205020404" pitchFamily="49" charset="0"/>
              <a:cs typeface="Courier New" panose="02070309020205020404" pitchFamily="49" charset="0"/>
            </a:endParaRPr>
          </a:p>
        </p:txBody>
      </p:sp>
      <p:sp>
        <p:nvSpPr>
          <p:cNvPr id="49" name="Rectangle: Rounded Corners 48">
            <a:extLst>
              <a:ext uri="{FF2B5EF4-FFF2-40B4-BE49-F238E27FC236}">
                <a16:creationId xmlns:a16="http://schemas.microsoft.com/office/drawing/2014/main" id="{99D39EFE-91A1-8072-5BBF-BDE3442CC8F7}"/>
              </a:ext>
            </a:extLst>
          </p:cNvPr>
          <p:cNvSpPr/>
          <p:nvPr/>
        </p:nvSpPr>
        <p:spPr>
          <a:xfrm>
            <a:off x="14447048" y="3372405"/>
            <a:ext cx="2319150"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4">
            <a:extLst>
              <a:ext uri="{FF2B5EF4-FFF2-40B4-BE49-F238E27FC236}">
                <a16:creationId xmlns:a16="http://schemas.microsoft.com/office/drawing/2014/main" id="{FB85B57D-AD48-F294-3453-E6F38AA60E03}"/>
              </a:ext>
            </a:extLst>
          </p:cNvPr>
          <p:cNvGrpSpPr/>
          <p:nvPr/>
        </p:nvGrpSpPr>
        <p:grpSpPr>
          <a:xfrm>
            <a:off x="1394951" y="2555955"/>
            <a:ext cx="1014813" cy="1313715"/>
            <a:chOff x="9592919" y="3281030"/>
            <a:chExt cx="2412301" cy="3122817"/>
          </a:xfrm>
        </p:grpSpPr>
        <p:sp>
          <p:nvSpPr>
            <p:cNvPr id="6" name="Freeform 158">
              <a:extLst>
                <a:ext uri="{FF2B5EF4-FFF2-40B4-BE49-F238E27FC236}">
                  <a16:creationId xmlns:a16="http://schemas.microsoft.com/office/drawing/2014/main" id="{F9BFAB40-31D3-E613-C423-AC4ED3820A8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C8C419E7-863B-4061-C8EF-75BB88BD1F5A}"/>
                </a:ext>
              </a:extLst>
            </p:cNvPr>
            <p:cNvGrpSpPr/>
            <p:nvPr/>
          </p:nvGrpSpPr>
          <p:grpSpPr>
            <a:xfrm>
              <a:off x="10528695" y="4589748"/>
              <a:ext cx="560994" cy="1088627"/>
              <a:chOff x="6048941" y="4798352"/>
              <a:chExt cx="549031" cy="1349261"/>
            </a:xfrm>
          </p:grpSpPr>
          <p:grpSp>
            <p:nvGrpSpPr>
              <p:cNvPr id="41" name="Group 40">
                <a:extLst>
                  <a:ext uri="{FF2B5EF4-FFF2-40B4-BE49-F238E27FC236}">
                    <a16:creationId xmlns:a16="http://schemas.microsoft.com/office/drawing/2014/main" id="{8428EBAE-1257-54E8-40CE-DB5FD4BEB686}"/>
                  </a:ext>
                </a:extLst>
              </p:cNvPr>
              <p:cNvGrpSpPr/>
              <p:nvPr/>
            </p:nvGrpSpPr>
            <p:grpSpPr>
              <a:xfrm>
                <a:off x="6048941" y="4798352"/>
                <a:ext cx="542456" cy="1088197"/>
                <a:chOff x="6048941" y="4798352"/>
                <a:chExt cx="542456" cy="1088197"/>
              </a:xfrm>
            </p:grpSpPr>
            <p:sp>
              <p:nvSpPr>
                <p:cNvPr id="43" name="Freeform 159">
                  <a:extLst>
                    <a:ext uri="{FF2B5EF4-FFF2-40B4-BE49-F238E27FC236}">
                      <a16:creationId xmlns:a16="http://schemas.microsoft.com/office/drawing/2014/main" id="{1464BD99-52C4-859E-C8D7-8AFF5358E9BD}"/>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60">
                  <a:extLst>
                    <a:ext uri="{FF2B5EF4-FFF2-40B4-BE49-F238E27FC236}">
                      <a16:creationId xmlns:a16="http://schemas.microsoft.com/office/drawing/2014/main" id="{CC1A6954-1D4A-C9B3-C107-EC34CF49249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2" name="Freeform 165">
                <a:extLst>
                  <a:ext uri="{FF2B5EF4-FFF2-40B4-BE49-F238E27FC236}">
                    <a16:creationId xmlns:a16="http://schemas.microsoft.com/office/drawing/2014/main" id="{6F56F011-8EDA-FF56-2218-537541D29A48}"/>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 name="Freeform 161">
              <a:extLst>
                <a:ext uri="{FF2B5EF4-FFF2-40B4-BE49-F238E27FC236}">
                  <a16:creationId xmlns:a16="http://schemas.microsoft.com/office/drawing/2014/main" id="{B9D711BE-AABB-5F53-816F-947AB3B3706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0" name="Freeform 11">
              <a:extLst>
                <a:ext uri="{FF2B5EF4-FFF2-40B4-BE49-F238E27FC236}">
                  <a16:creationId xmlns:a16="http://schemas.microsoft.com/office/drawing/2014/main" id="{527ADD5A-4004-F01C-04CB-B3415291512E}"/>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5" name="Picture 2">
            <a:extLst>
              <a:ext uri="{FF2B5EF4-FFF2-40B4-BE49-F238E27FC236}">
                <a16:creationId xmlns:a16="http://schemas.microsoft.com/office/drawing/2014/main" id="{F64D4FB4-AFEA-0132-CE25-6D9ACCBFDC7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415620" y="299694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46" name="!!Url BG">
            <a:extLst>
              <a:ext uri="{FF2B5EF4-FFF2-40B4-BE49-F238E27FC236}">
                <a16:creationId xmlns:a16="http://schemas.microsoft.com/office/drawing/2014/main" id="{BD1ED0BE-E6E7-4791-3127-1049FE9C7CB4}"/>
              </a:ext>
            </a:extLst>
          </p:cNvPr>
          <p:cNvSpPr/>
          <p:nvPr/>
        </p:nvSpPr>
        <p:spPr>
          <a:xfrm>
            <a:off x="4857750" y="3328546"/>
            <a:ext cx="2475545" cy="47484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48" name="!!URL">
            <a:extLst>
              <a:ext uri="{FF2B5EF4-FFF2-40B4-BE49-F238E27FC236}">
                <a16:creationId xmlns:a16="http://schemas.microsoft.com/office/drawing/2014/main" id="{9BA44187-9B48-CAB0-AE4D-46B2A502975E}"/>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50" name="!!Arrow 2">
            <a:extLst>
              <a:ext uri="{FF2B5EF4-FFF2-40B4-BE49-F238E27FC236}">
                <a16:creationId xmlns:a16="http://schemas.microsoft.com/office/drawing/2014/main" id="{4F64642C-B8DD-AE18-C694-183CE4B093DE}"/>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grpSp>
        <p:nvGrpSpPr>
          <p:cNvPr id="55" name="Group 54">
            <a:extLst>
              <a:ext uri="{FF2B5EF4-FFF2-40B4-BE49-F238E27FC236}">
                <a16:creationId xmlns:a16="http://schemas.microsoft.com/office/drawing/2014/main" id="{E873C697-9CD8-1169-1BE5-83172892DF43}"/>
              </a:ext>
            </a:extLst>
          </p:cNvPr>
          <p:cNvGrpSpPr/>
          <p:nvPr/>
        </p:nvGrpSpPr>
        <p:grpSpPr>
          <a:xfrm>
            <a:off x="12247311" y="1579224"/>
            <a:ext cx="3457147" cy="1051848"/>
            <a:chOff x="491743" y="3568700"/>
            <a:chExt cx="3301324" cy="1051848"/>
          </a:xfrm>
        </p:grpSpPr>
        <p:sp>
          <p:nvSpPr>
            <p:cNvPr id="56" name="Rectangle: Rounded Corners 55">
              <a:extLst>
                <a:ext uri="{FF2B5EF4-FFF2-40B4-BE49-F238E27FC236}">
                  <a16:creationId xmlns:a16="http://schemas.microsoft.com/office/drawing/2014/main" id="{5C5DF721-6C9E-B729-147D-EB70D3FA210D}"/>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7" name="Group 56">
              <a:extLst>
                <a:ext uri="{FF2B5EF4-FFF2-40B4-BE49-F238E27FC236}">
                  <a16:creationId xmlns:a16="http://schemas.microsoft.com/office/drawing/2014/main" id="{48814E6E-967D-6221-0180-1E25EA76EDFA}"/>
                </a:ext>
              </a:extLst>
            </p:cNvPr>
            <p:cNvGrpSpPr/>
            <p:nvPr/>
          </p:nvGrpSpPr>
          <p:grpSpPr>
            <a:xfrm>
              <a:off x="627883" y="3743690"/>
              <a:ext cx="528269" cy="683865"/>
              <a:chOff x="9592919" y="3281030"/>
              <a:chExt cx="2412301" cy="3122817"/>
            </a:xfrm>
          </p:grpSpPr>
          <p:sp>
            <p:nvSpPr>
              <p:cNvPr id="58" name="Freeform 158">
                <a:extLst>
                  <a:ext uri="{FF2B5EF4-FFF2-40B4-BE49-F238E27FC236}">
                    <a16:creationId xmlns:a16="http://schemas.microsoft.com/office/drawing/2014/main" id="{7D855BE3-C981-B06D-ED7C-D556036122A1}"/>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59" name="Group 58">
                <a:extLst>
                  <a:ext uri="{FF2B5EF4-FFF2-40B4-BE49-F238E27FC236}">
                    <a16:creationId xmlns:a16="http://schemas.microsoft.com/office/drawing/2014/main" id="{95FEB416-B526-EFD7-E08F-9A7688BFEAE5}"/>
                  </a:ext>
                </a:extLst>
              </p:cNvPr>
              <p:cNvGrpSpPr/>
              <p:nvPr/>
            </p:nvGrpSpPr>
            <p:grpSpPr>
              <a:xfrm>
                <a:off x="10528695" y="4589748"/>
                <a:ext cx="560994" cy="1088627"/>
                <a:chOff x="6048941" y="4798352"/>
                <a:chExt cx="549031" cy="1349261"/>
              </a:xfrm>
            </p:grpSpPr>
            <p:grpSp>
              <p:nvGrpSpPr>
                <p:cNvPr id="62" name="Group 61">
                  <a:extLst>
                    <a:ext uri="{FF2B5EF4-FFF2-40B4-BE49-F238E27FC236}">
                      <a16:creationId xmlns:a16="http://schemas.microsoft.com/office/drawing/2014/main" id="{1A260ABC-C09A-C838-41CC-C8843C92750A}"/>
                    </a:ext>
                  </a:extLst>
                </p:cNvPr>
                <p:cNvGrpSpPr/>
                <p:nvPr/>
              </p:nvGrpSpPr>
              <p:grpSpPr>
                <a:xfrm>
                  <a:off x="6048941" y="4798352"/>
                  <a:ext cx="542456" cy="1088197"/>
                  <a:chOff x="6048941" y="4798352"/>
                  <a:chExt cx="542456" cy="1088197"/>
                </a:xfrm>
              </p:grpSpPr>
              <p:sp>
                <p:nvSpPr>
                  <p:cNvPr id="64" name="Freeform 159">
                    <a:extLst>
                      <a:ext uri="{FF2B5EF4-FFF2-40B4-BE49-F238E27FC236}">
                        <a16:creationId xmlns:a16="http://schemas.microsoft.com/office/drawing/2014/main" id="{2508F139-ABB1-F347-EE43-183353AA4C8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160">
                    <a:extLst>
                      <a:ext uri="{FF2B5EF4-FFF2-40B4-BE49-F238E27FC236}">
                        <a16:creationId xmlns:a16="http://schemas.microsoft.com/office/drawing/2014/main" id="{C9EB1A8B-3B5E-9EEA-E72A-B1CB0EE1AE1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63" name="Freeform 165">
                  <a:extLst>
                    <a:ext uri="{FF2B5EF4-FFF2-40B4-BE49-F238E27FC236}">
                      <a16:creationId xmlns:a16="http://schemas.microsoft.com/office/drawing/2014/main" id="{F8C9B23E-F80F-A32A-3CA5-7BDAA71CCB6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0" name="Freeform 161">
                <a:extLst>
                  <a:ext uri="{FF2B5EF4-FFF2-40B4-BE49-F238E27FC236}">
                    <a16:creationId xmlns:a16="http://schemas.microsoft.com/office/drawing/2014/main" id="{431AB6FD-E437-8FA1-F25A-5408FFA98A48}"/>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61" name="Freeform 11">
                <a:extLst>
                  <a:ext uri="{FF2B5EF4-FFF2-40B4-BE49-F238E27FC236}">
                    <a16:creationId xmlns:a16="http://schemas.microsoft.com/office/drawing/2014/main" id="{F58007B2-A692-D823-FE5D-301891EE93AB}"/>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66" name="TextBox 65">
            <a:extLst>
              <a:ext uri="{FF2B5EF4-FFF2-40B4-BE49-F238E27FC236}">
                <a16:creationId xmlns:a16="http://schemas.microsoft.com/office/drawing/2014/main" id="{3B3A9085-8285-C488-6968-38CCAE403D0E}"/>
              </a:ext>
            </a:extLst>
          </p:cNvPr>
          <p:cNvSpPr txBox="1"/>
          <p:nvPr/>
        </p:nvSpPr>
        <p:spPr>
          <a:xfrm>
            <a:off x="12955428" y="1749971"/>
            <a:ext cx="2492990"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SessionId</a:t>
            </a:r>
            <a:r>
              <a:rPr lang="en-US" sz="2000" dirty="0">
                <a:latin typeface="Courier New" panose="02070309020205020404" pitchFamily="49" charset="0"/>
                <a:cs typeface="Courier New" panose="02070309020205020404" pitchFamily="49" charset="0"/>
              </a:rPr>
              <a:t>: 6348</a:t>
            </a:r>
          </a:p>
        </p:txBody>
      </p:sp>
      <p:sp>
        <p:nvSpPr>
          <p:cNvPr id="67" name="TextBox 66">
            <a:extLst>
              <a:ext uri="{FF2B5EF4-FFF2-40B4-BE49-F238E27FC236}">
                <a16:creationId xmlns:a16="http://schemas.microsoft.com/office/drawing/2014/main" id="{31F684EA-A7EE-5943-988C-9CD5AE26AFA0}"/>
              </a:ext>
            </a:extLst>
          </p:cNvPr>
          <p:cNvSpPr txBox="1"/>
          <p:nvPr/>
        </p:nvSpPr>
        <p:spPr>
          <a:xfrm>
            <a:off x="12955428" y="2071860"/>
            <a:ext cx="2646878"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   </a:t>
            </a:r>
            <a:r>
              <a:rPr lang="en-US" sz="2000" dirty="0" err="1">
                <a:latin typeface="Courier New" panose="02070309020205020404" pitchFamily="49" charset="0"/>
                <a:cs typeface="Courier New" panose="02070309020205020404" pitchFamily="49" charset="0"/>
                <a:sym typeface="Wingdings" panose="05000000000000000000" pitchFamily="2" charset="2"/>
              </a:rPr>
              <a:t>UserID</a:t>
            </a:r>
            <a:r>
              <a:rPr lang="en-US" sz="2000" dirty="0">
                <a:latin typeface="Courier New" panose="02070309020205020404" pitchFamily="49" charset="0"/>
                <a:cs typeface="Courier New" panose="02070309020205020404" pitchFamily="49" charset="0"/>
                <a:sym typeface="Wingdings" panose="05000000000000000000" pitchFamily="2" charset="2"/>
              </a:rPr>
              <a:t>: Alice</a:t>
            </a:r>
            <a:endParaRPr lang="en-US" sz="2000" dirty="0">
              <a:latin typeface="Courier New" panose="02070309020205020404" pitchFamily="49" charset="0"/>
              <a:cs typeface="Courier New" panose="02070309020205020404" pitchFamily="49" charset="0"/>
            </a:endParaRPr>
          </a:p>
        </p:txBody>
      </p:sp>
      <p:sp>
        <p:nvSpPr>
          <p:cNvPr id="68" name="TextBox 67">
            <a:extLst>
              <a:ext uri="{FF2B5EF4-FFF2-40B4-BE49-F238E27FC236}">
                <a16:creationId xmlns:a16="http://schemas.microsoft.com/office/drawing/2014/main" id="{DE177D8B-7603-6AAF-CB50-BAC6412C5774}"/>
              </a:ext>
            </a:extLst>
          </p:cNvPr>
          <p:cNvSpPr txBox="1"/>
          <p:nvPr/>
        </p:nvSpPr>
        <p:spPr>
          <a:xfrm>
            <a:off x="4580301" y="-638723"/>
            <a:ext cx="28440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Session cookies</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9" name="TextBox 8">
            <a:extLst>
              <a:ext uri="{FF2B5EF4-FFF2-40B4-BE49-F238E27FC236}">
                <a16:creationId xmlns:a16="http://schemas.microsoft.com/office/drawing/2014/main" id="{BF502AD5-F186-6223-A75C-584B488FF0BD}"/>
              </a:ext>
            </a:extLst>
          </p:cNvPr>
          <p:cNvSpPr txBox="1"/>
          <p:nvPr/>
        </p:nvSpPr>
        <p:spPr>
          <a:xfrm>
            <a:off x="1526218" y="3536435"/>
            <a:ext cx="748923" cy="1200329"/>
          </a:xfrm>
          <a:prstGeom prst="rect">
            <a:avLst/>
          </a:prstGeom>
          <a:noFill/>
        </p:spPr>
        <p:txBody>
          <a:bodyPr wrap="none" rtlCol="0">
            <a:spAutoFit/>
          </a:bodyPr>
          <a:lstStyle/>
          <a:p>
            <a:r>
              <a:rPr lang="en-US" sz="7200" b="1" dirty="0">
                <a:solidFill>
                  <a:schemeClr val="bg1">
                    <a:lumMod val="95000"/>
                  </a:schemeClr>
                </a:solidFill>
                <a:latin typeface="Arial Black" panose="020B0A04020102020204" pitchFamily="34" charset="0"/>
              </a:rPr>
              <a:t>?</a:t>
            </a:r>
          </a:p>
        </p:txBody>
      </p:sp>
    </p:spTree>
    <p:extLst>
      <p:ext uri="{BB962C8B-B14F-4D97-AF65-F5344CB8AC3E}">
        <p14:creationId xmlns:p14="http://schemas.microsoft.com/office/powerpoint/2010/main" val="2736119667"/>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56" name="Picture 55">
            <a:extLst>
              <a:ext uri="{FF2B5EF4-FFF2-40B4-BE49-F238E27FC236}">
                <a16:creationId xmlns:a16="http://schemas.microsoft.com/office/drawing/2014/main" id="{C084140F-DEF8-7845-F29A-D77911F58810}"/>
              </a:ext>
            </a:extLst>
          </p:cNvPr>
          <p:cNvPicPr>
            <a:picLocks noChangeAspect="1"/>
          </p:cNvPicPr>
          <p:nvPr/>
        </p:nvPicPr>
        <p:blipFill>
          <a:blip r:embed="rId3">
            <a:alphaModFix amt="0"/>
          </a:blip>
          <a:stretch>
            <a:fillRect/>
          </a:stretch>
        </p:blipFill>
        <p:spPr>
          <a:xfrm>
            <a:off x="2412590" y="2629783"/>
            <a:ext cx="912105" cy="1163472"/>
          </a:xfrm>
          <a:prstGeom prst="rect">
            <a:avLst/>
          </a:prstGeom>
        </p:spPr>
      </p:pic>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28440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Session cookies</a:t>
            </a: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4"/>
          <a:stretch>
            <a:fillRect/>
          </a:stretch>
        </p:blipFill>
        <p:spPr>
          <a:xfrm>
            <a:off x="9244436" y="2864351"/>
            <a:ext cx="930283" cy="992661"/>
          </a:xfrm>
          <a:prstGeom prst="rect">
            <a:avLst/>
          </a:prstGeom>
        </p:spPr>
      </p:pic>
      <p:grpSp>
        <p:nvGrpSpPr>
          <p:cNvPr id="5" name="Group 4">
            <a:extLst>
              <a:ext uri="{FF2B5EF4-FFF2-40B4-BE49-F238E27FC236}">
                <a16:creationId xmlns:a16="http://schemas.microsoft.com/office/drawing/2014/main" id="{FB85B57D-AD48-F294-3453-E6F38AA60E03}"/>
              </a:ext>
            </a:extLst>
          </p:cNvPr>
          <p:cNvGrpSpPr/>
          <p:nvPr/>
        </p:nvGrpSpPr>
        <p:grpSpPr>
          <a:xfrm>
            <a:off x="1394951" y="2555955"/>
            <a:ext cx="1014813" cy="1313715"/>
            <a:chOff x="9592919" y="3281030"/>
            <a:chExt cx="2412301" cy="3122817"/>
          </a:xfrm>
        </p:grpSpPr>
        <p:sp>
          <p:nvSpPr>
            <p:cNvPr id="6" name="Freeform 158">
              <a:extLst>
                <a:ext uri="{FF2B5EF4-FFF2-40B4-BE49-F238E27FC236}">
                  <a16:creationId xmlns:a16="http://schemas.microsoft.com/office/drawing/2014/main" id="{F9BFAB40-31D3-E613-C423-AC4ED3820A8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C8C419E7-863B-4061-C8EF-75BB88BD1F5A}"/>
                </a:ext>
              </a:extLst>
            </p:cNvPr>
            <p:cNvGrpSpPr/>
            <p:nvPr/>
          </p:nvGrpSpPr>
          <p:grpSpPr>
            <a:xfrm>
              <a:off x="10528695" y="4589748"/>
              <a:ext cx="560994" cy="1088627"/>
              <a:chOff x="6048941" y="4798352"/>
              <a:chExt cx="549031" cy="1349261"/>
            </a:xfrm>
          </p:grpSpPr>
          <p:grpSp>
            <p:nvGrpSpPr>
              <p:cNvPr id="41" name="Group 40">
                <a:extLst>
                  <a:ext uri="{FF2B5EF4-FFF2-40B4-BE49-F238E27FC236}">
                    <a16:creationId xmlns:a16="http://schemas.microsoft.com/office/drawing/2014/main" id="{8428EBAE-1257-54E8-40CE-DB5FD4BEB686}"/>
                  </a:ext>
                </a:extLst>
              </p:cNvPr>
              <p:cNvGrpSpPr/>
              <p:nvPr/>
            </p:nvGrpSpPr>
            <p:grpSpPr>
              <a:xfrm>
                <a:off x="6048941" y="4798352"/>
                <a:ext cx="542456" cy="1088197"/>
                <a:chOff x="6048941" y="4798352"/>
                <a:chExt cx="542456" cy="1088197"/>
              </a:xfrm>
            </p:grpSpPr>
            <p:sp>
              <p:nvSpPr>
                <p:cNvPr id="43" name="Freeform 159">
                  <a:extLst>
                    <a:ext uri="{FF2B5EF4-FFF2-40B4-BE49-F238E27FC236}">
                      <a16:creationId xmlns:a16="http://schemas.microsoft.com/office/drawing/2014/main" id="{1464BD99-52C4-859E-C8D7-8AFF5358E9BD}"/>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60">
                  <a:extLst>
                    <a:ext uri="{FF2B5EF4-FFF2-40B4-BE49-F238E27FC236}">
                      <a16:creationId xmlns:a16="http://schemas.microsoft.com/office/drawing/2014/main" id="{CC1A6954-1D4A-C9B3-C107-EC34CF49249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2" name="Freeform 165">
                <a:extLst>
                  <a:ext uri="{FF2B5EF4-FFF2-40B4-BE49-F238E27FC236}">
                    <a16:creationId xmlns:a16="http://schemas.microsoft.com/office/drawing/2014/main" id="{6F56F011-8EDA-FF56-2218-537541D29A48}"/>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 name="Freeform 161">
              <a:extLst>
                <a:ext uri="{FF2B5EF4-FFF2-40B4-BE49-F238E27FC236}">
                  <a16:creationId xmlns:a16="http://schemas.microsoft.com/office/drawing/2014/main" id="{B9D711BE-AABB-5F53-816F-947AB3B3706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0" name="Freeform 11">
              <a:extLst>
                <a:ext uri="{FF2B5EF4-FFF2-40B4-BE49-F238E27FC236}">
                  <a16:creationId xmlns:a16="http://schemas.microsoft.com/office/drawing/2014/main" id="{527ADD5A-4004-F01C-04CB-B3415291512E}"/>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5" name="Picture 2">
            <a:extLst>
              <a:ext uri="{FF2B5EF4-FFF2-40B4-BE49-F238E27FC236}">
                <a16:creationId xmlns:a16="http://schemas.microsoft.com/office/drawing/2014/main" id="{F64D4FB4-AFEA-0132-CE25-6D9ACCBFDC7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415620" y="299694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46" name="!!Url BG">
            <a:extLst>
              <a:ext uri="{FF2B5EF4-FFF2-40B4-BE49-F238E27FC236}">
                <a16:creationId xmlns:a16="http://schemas.microsoft.com/office/drawing/2014/main" id="{BD1ED0BE-E6E7-4791-3127-1049FE9C7CB4}"/>
              </a:ext>
            </a:extLst>
          </p:cNvPr>
          <p:cNvSpPr/>
          <p:nvPr/>
        </p:nvSpPr>
        <p:spPr>
          <a:xfrm>
            <a:off x="3753424" y="3328546"/>
            <a:ext cx="4658375" cy="992660"/>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48" name="!!URL">
            <a:extLst>
              <a:ext uri="{FF2B5EF4-FFF2-40B4-BE49-F238E27FC236}">
                <a16:creationId xmlns:a16="http://schemas.microsoft.com/office/drawing/2014/main" id="{9BA44187-9B48-CAB0-AE4D-46B2A502975E}"/>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50" name="!!Arrow 2">
            <a:extLst>
              <a:ext uri="{FF2B5EF4-FFF2-40B4-BE49-F238E27FC236}">
                <a16:creationId xmlns:a16="http://schemas.microsoft.com/office/drawing/2014/main" id="{4F64642C-B8DD-AE18-C694-183CE4B093DE}"/>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9" name="!!Cookie">
            <a:extLst>
              <a:ext uri="{FF2B5EF4-FFF2-40B4-BE49-F238E27FC236}">
                <a16:creationId xmlns:a16="http://schemas.microsoft.com/office/drawing/2014/main" id="{FD74527D-FB55-7A6B-FCD3-85022EB932F9}"/>
              </a:ext>
            </a:extLst>
          </p:cNvPr>
          <p:cNvSpPr txBox="1"/>
          <p:nvPr/>
        </p:nvSpPr>
        <p:spPr>
          <a:xfrm>
            <a:off x="3830781" y="3736364"/>
            <a:ext cx="4463825"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 Cookie: </a:t>
            </a:r>
            <a:r>
              <a:rPr lang="en-US" sz="2400" dirty="0" err="1">
                <a:solidFill>
                  <a:srgbClr val="000000"/>
                </a:solidFill>
                <a:latin typeface="Courier New" panose="02070309020205020404" pitchFamily="49" charset="0"/>
                <a:cs typeface="Courier New" panose="02070309020205020404" pitchFamily="49" charset="0"/>
              </a:rPr>
              <a:t>SessionId</a:t>
            </a:r>
            <a:r>
              <a:rPr lang="en-US" sz="2400" dirty="0">
                <a:solidFill>
                  <a:srgbClr val="000000"/>
                </a:solidFill>
                <a:latin typeface="Courier New" panose="02070309020205020404" pitchFamily="49" charset="0"/>
                <a:cs typeface="Courier New" panose="02070309020205020404" pitchFamily="49" charset="0"/>
              </a:rPr>
              <a:t> 6348</a:t>
            </a:r>
          </a:p>
        </p:txBody>
      </p:sp>
      <p:grpSp>
        <p:nvGrpSpPr>
          <p:cNvPr id="11" name="Group 10">
            <a:extLst>
              <a:ext uri="{FF2B5EF4-FFF2-40B4-BE49-F238E27FC236}">
                <a16:creationId xmlns:a16="http://schemas.microsoft.com/office/drawing/2014/main" id="{356E7190-D4B6-9A0A-77AA-33EDF63910F7}"/>
              </a:ext>
            </a:extLst>
          </p:cNvPr>
          <p:cNvGrpSpPr/>
          <p:nvPr/>
        </p:nvGrpSpPr>
        <p:grpSpPr>
          <a:xfrm>
            <a:off x="8096223" y="1579224"/>
            <a:ext cx="3457147" cy="1051848"/>
            <a:chOff x="491743" y="3568700"/>
            <a:chExt cx="3301324" cy="1051848"/>
          </a:xfrm>
        </p:grpSpPr>
        <p:sp>
          <p:nvSpPr>
            <p:cNvPr id="12" name="Rectangle: Rounded Corners 11">
              <a:extLst>
                <a:ext uri="{FF2B5EF4-FFF2-40B4-BE49-F238E27FC236}">
                  <a16:creationId xmlns:a16="http://schemas.microsoft.com/office/drawing/2014/main" id="{156951FB-4051-88DF-3F6E-2C3AF426C585}"/>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 name="Group 12">
              <a:extLst>
                <a:ext uri="{FF2B5EF4-FFF2-40B4-BE49-F238E27FC236}">
                  <a16:creationId xmlns:a16="http://schemas.microsoft.com/office/drawing/2014/main" id="{4AD6B496-84B8-4AA5-8760-2B37D86871FF}"/>
                </a:ext>
              </a:extLst>
            </p:cNvPr>
            <p:cNvGrpSpPr/>
            <p:nvPr/>
          </p:nvGrpSpPr>
          <p:grpSpPr>
            <a:xfrm>
              <a:off x="627883" y="3743690"/>
              <a:ext cx="528269" cy="683865"/>
              <a:chOff x="9592919" y="3281030"/>
              <a:chExt cx="2412301" cy="3122817"/>
            </a:xfrm>
          </p:grpSpPr>
          <p:sp>
            <p:nvSpPr>
              <p:cNvPr id="14" name="Freeform 158">
                <a:extLst>
                  <a:ext uri="{FF2B5EF4-FFF2-40B4-BE49-F238E27FC236}">
                    <a16:creationId xmlns:a16="http://schemas.microsoft.com/office/drawing/2014/main" id="{60BCD350-30BA-36CD-8192-7A695E61436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B89506F4-CF5F-EAB8-C55C-4F2E50A87703}"/>
                  </a:ext>
                </a:extLst>
              </p:cNvPr>
              <p:cNvGrpSpPr/>
              <p:nvPr/>
            </p:nvGrpSpPr>
            <p:grpSpPr>
              <a:xfrm>
                <a:off x="10528695" y="4589748"/>
                <a:ext cx="560994" cy="1088627"/>
                <a:chOff x="6048941" y="4798352"/>
                <a:chExt cx="549031" cy="1349261"/>
              </a:xfrm>
            </p:grpSpPr>
            <p:grpSp>
              <p:nvGrpSpPr>
                <p:cNvPr id="35" name="Group 34">
                  <a:extLst>
                    <a:ext uri="{FF2B5EF4-FFF2-40B4-BE49-F238E27FC236}">
                      <a16:creationId xmlns:a16="http://schemas.microsoft.com/office/drawing/2014/main" id="{23EFE94B-BCF3-5355-D973-6362698B2EF3}"/>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E484C3D7-5062-58F5-9F31-F348B9F2164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49B8ABA5-DD15-67B4-C4C8-650348477D8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6" name="Freeform 165">
                  <a:extLst>
                    <a:ext uri="{FF2B5EF4-FFF2-40B4-BE49-F238E27FC236}">
                      <a16:creationId xmlns:a16="http://schemas.microsoft.com/office/drawing/2014/main" id="{5E1BEED0-6B59-ED10-49F8-2583AEE4E9C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ACE7B533-B879-E427-B2A0-59617467403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58E01FA6-034F-F42D-EF6D-F15B65EB380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52" name="TextBox 51">
            <a:extLst>
              <a:ext uri="{FF2B5EF4-FFF2-40B4-BE49-F238E27FC236}">
                <a16:creationId xmlns:a16="http://schemas.microsoft.com/office/drawing/2014/main" id="{9B2A3BB5-53E9-3D95-396B-F9EA14E21A13}"/>
              </a:ext>
            </a:extLst>
          </p:cNvPr>
          <p:cNvSpPr txBox="1"/>
          <p:nvPr/>
        </p:nvSpPr>
        <p:spPr>
          <a:xfrm>
            <a:off x="8804340" y="1749971"/>
            <a:ext cx="2492990"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SessionId</a:t>
            </a:r>
            <a:r>
              <a:rPr lang="en-US" sz="2000" dirty="0">
                <a:latin typeface="Courier New" panose="02070309020205020404" pitchFamily="49" charset="0"/>
                <a:cs typeface="Courier New" panose="02070309020205020404" pitchFamily="49" charset="0"/>
              </a:rPr>
              <a:t>: 6348</a:t>
            </a:r>
          </a:p>
        </p:txBody>
      </p:sp>
      <p:sp>
        <p:nvSpPr>
          <p:cNvPr id="53" name="TextBox 52">
            <a:extLst>
              <a:ext uri="{FF2B5EF4-FFF2-40B4-BE49-F238E27FC236}">
                <a16:creationId xmlns:a16="http://schemas.microsoft.com/office/drawing/2014/main" id="{3D9B610F-4298-A41F-1957-4EF4FB02FF7B}"/>
              </a:ext>
            </a:extLst>
          </p:cNvPr>
          <p:cNvSpPr txBox="1"/>
          <p:nvPr/>
        </p:nvSpPr>
        <p:spPr>
          <a:xfrm>
            <a:off x="8804340" y="2071860"/>
            <a:ext cx="2646878"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   </a:t>
            </a:r>
            <a:r>
              <a:rPr lang="en-US" sz="2000" dirty="0" err="1">
                <a:latin typeface="Courier New" panose="02070309020205020404" pitchFamily="49" charset="0"/>
                <a:cs typeface="Courier New" panose="02070309020205020404" pitchFamily="49" charset="0"/>
                <a:sym typeface="Wingdings" panose="05000000000000000000" pitchFamily="2" charset="2"/>
              </a:rPr>
              <a:t>UserID</a:t>
            </a:r>
            <a:r>
              <a:rPr lang="en-US" sz="2000" dirty="0">
                <a:latin typeface="Courier New" panose="02070309020205020404" pitchFamily="49" charset="0"/>
                <a:cs typeface="Courier New" panose="02070309020205020404" pitchFamily="49" charset="0"/>
                <a:sym typeface="Wingdings" panose="05000000000000000000" pitchFamily="2" charset="2"/>
              </a:rPr>
              <a:t>: Alice</a:t>
            </a:r>
            <a:endParaRPr lang="en-US" sz="2000" dirty="0">
              <a:latin typeface="Courier New" panose="02070309020205020404" pitchFamily="49" charset="0"/>
              <a:cs typeface="Courier New" panose="02070309020205020404" pitchFamily="49" charset="0"/>
            </a:endParaRPr>
          </a:p>
        </p:txBody>
      </p:sp>
      <p:sp>
        <p:nvSpPr>
          <p:cNvPr id="54" name="Rectangle: Rounded Corners 53">
            <a:extLst>
              <a:ext uri="{FF2B5EF4-FFF2-40B4-BE49-F238E27FC236}">
                <a16:creationId xmlns:a16="http://schemas.microsoft.com/office/drawing/2014/main" id="{264458BC-56D3-091E-D0E5-00B41AF323DD}"/>
              </a:ext>
            </a:extLst>
          </p:cNvPr>
          <p:cNvSpPr/>
          <p:nvPr/>
        </p:nvSpPr>
        <p:spPr>
          <a:xfrm>
            <a:off x="3987184" y="3803391"/>
            <a:ext cx="4218069" cy="35702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Rounded Corners 54">
            <a:extLst>
              <a:ext uri="{FF2B5EF4-FFF2-40B4-BE49-F238E27FC236}">
                <a16:creationId xmlns:a16="http://schemas.microsoft.com/office/drawing/2014/main" id="{8438EDBD-2C9D-F565-059A-2C83E075DF4D}"/>
              </a:ext>
            </a:extLst>
          </p:cNvPr>
          <p:cNvSpPr/>
          <p:nvPr/>
        </p:nvSpPr>
        <p:spPr>
          <a:xfrm>
            <a:off x="8844635" y="1707007"/>
            <a:ext cx="2509165" cy="40781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90959838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fade">
                                      <p:cBhvr>
                                        <p:cTn id="7" dur="500"/>
                                        <p:tgtEl>
                                          <p:spTgt spid="5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5"/>
                                        </p:tgtEl>
                                        <p:attrNameLst>
                                          <p:attrName>style.visibility</p:attrName>
                                        </p:attrNameLst>
                                      </p:cBhvr>
                                      <p:to>
                                        <p:strVal val="visible"/>
                                      </p:to>
                                    </p:set>
                                    <p:animEffect transition="in" filter="fade">
                                      <p:cBhvr>
                                        <p:cTn id="10"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55"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E0C32C1A-9D7E-29D1-EEDD-15C359A96EDC}"/>
              </a:ext>
            </a:extLst>
          </p:cNvPr>
          <p:cNvPicPr>
            <a:picLocks noChangeAspect="1"/>
          </p:cNvPicPr>
          <p:nvPr/>
        </p:nvPicPr>
        <p:blipFill>
          <a:blip r:embed="rId3"/>
          <a:stretch>
            <a:fillRect/>
          </a:stretch>
        </p:blipFill>
        <p:spPr>
          <a:xfrm>
            <a:off x="-1012783" y="1787955"/>
            <a:ext cx="912105" cy="1163472"/>
          </a:xfrm>
          <a:prstGeom prst="rect">
            <a:avLst/>
          </a:prstGeom>
        </p:spPr>
      </p:pic>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4"/>
          <a:stretch>
            <a:fillRect/>
          </a:stretch>
        </p:blipFill>
        <p:spPr>
          <a:xfrm>
            <a:off x="9244436" y="2864351"/>
            <a:ext cx="930283" cy="992661"/>
          </a:xfrm>
          <a:prstGeom prst="rect">
            <a:avLst/>
          </a:prstGeom>
        </p:spPr>
      </p:pic>
      <p:grpSp>
        <p:nvGrpSpPr>
          <p:cNvPr id="5" name="Group 4">
            <a:extLst>
              <a:ext uri="{FF2B5EF4-FFF2-40B4-BE49-F238E27FC236}">
                <a16:creationId xmlns:a16="http://schemas.microsoft.com/office/drawing/2014/main" id="{FB85B57D-AD48-F294-3453-E6F38AA60E03}"/>
              </a:ext>
            </a:extLst>
          </p:cNvPr>
          <p:cNvGrpSpPr/>
          <p:nvPr/>
        </p:nvGrpSpPr>
        <p:grpSpPr>
          <a:xfrm>
            <a:off x="-2030422" y="2555955"/>
            <a:ext cx="1014813" cy="1313715"/>
            <a:chOff x="9592919" y="3281030"/>
            <a:chExt cx="2412301" cy="3122817"/>
          </a:xfrm>
        </p:grpSpPr>
        <p:sp>
          <p:nvSpPr>
            <p:cNvPr id="6" name="Freeform 158">
              <a:extLst>
                <a:ext uri="{FF2B5EF4-FFF2-40B4-BE49-F238E27FC236}">
                  <a16:creationId xmlns:a16="http://schemas.microsoft.com/office/drawing/2014/main" id="{F9BFAB40-31D3-E613-C423-AC4ED3820A8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C8C419E7-863B-4061-C8EF-75BB88BD1F5A}"/>
                </a:ext>
              </a:extLst>
            </p:cNvPr>
            <p:cNvGrpSpPr/>
            <p:nvPr/>
          </p:nvGrpSpPr>
          <p:grpSpPr>
            <a:xfrm>
              <a:off x="10528695" y="4589748"/>
              <a:ext cx="560994" cy="1088627"/>
              <a:chOff x="6048941" y="4798352"/>
              <a:chExt cx="549031" cy="1349261"/>
            </a:xfrm>
          </p:grpSpPr>
          <p:grpSp>
            <p:nvGrpSpPr>
              <p:cNvPr id="41" name="Group 40">
                <a:extLst>
                  <a:ext uri="{FF2B5EF4-FFF2-40B4-BE49-F238E27FC236}">
                    <a16:creationId xmlns:a16="http://schemas.microsoft.com/office/drawing/2014/main" id="{8428EBAE-1257-54E8-40CE-DB5FD4BEB686}"/>
                  </a:ext>
                </a:extLst>
              </p:cNvPr>
              <p:cNvGrpSpPr/>
              <p:nvPr/>
            </p:nvGrpSpPr>
            <p:grpSpPr>
              <a:xfrm>
                <a:off x="6048941" y="4798352"/>
                <a:ext cx="542456" cy="1088197"/>
                <a:chOff x="6048941" y="4798352"/>
                <a:chExt cx="542456" cy="1088197"/>
              </a:xfrm>
            </p:grpSpPr>
            <p:sp>
              <p:nvSpPr>
                <p:cNvPr id="43" name="Freeform 159">
                  <a:extLst>
                    <a:ext uri="{FF2B5EF4-FFF2-40B4-BE49-F238E27FC236}">
                      <a16:creationId xmlns:a16="http://schemas.microsoft.com/office/drawing/2014/main" id="{1464BD99-52C4-859E-C8D7-8AFF5358E9BD}"/>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60">
                  <a:extLst>
                    <a:ext uri="{FF2B5EF4-FFF2-40B4-BE49-F238E27FC236}">
                      <a16:creationId xmlns:a16="http://schemas.microsoft.com/office/drawing/2014/main" id="{CC1A6954-1D4A-C9B3-C107-EC34CF49249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2" name="Freeform 165">
                <a:extLst>
                  <a:ext uri="{FF2B5EF4-FFF2-40B4-BE49-F238E27FC236}">
                    <a16:creationId xmlns:a16="http://schemas.microsoft.com/office/drawing/2014/main" id="{6F56F011-8EDA-FF56-2218-537541D29A48}"/>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 name="Freeform 161">
              <a:extLst>
                <a:ext uri="{FF2B5EF4-FFF2-40B4-BE49-F238E27FC236}">
                  <a16:creationId xmlns:a16="http://schemas.microsoft.com/office/drawing/2014/main" id="{B9D711BE-AABB-5F53-816F-947AB3B3706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0" name="Freeform 11">
              <a:extLst>
                <a:ext uri="{FF2B5EF4-FFF2-40B4-BE49-F238E27FC236}">
                  <a16:creationId xmlns:a16="http://schemas.microsoft.com/office/drawing/2014/main" id="{527ADD5A-4004-F01C-04CB-B3415291512E}"/>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5" name="Picture 2">
            <a:extLst>
              <a:ext uri="{FF2B5EF4-FFF2-40B4-BE49-F238E27FC236}">
                <a16:creationId xmlns:a16="http://schemas.microsoft.com/office/drawing/2014/main" id="{F64D4FB4-AFEA-0132-CE25-6D9ACCBFDC7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09753" y="2996948"/>
            <a:ext cx="943974" cy="1163472"/>
          </a:xfrm>
          <a:prstGeom prst="rect">
            <a:avLst/>
          </a:prstGeom>
          <a:noFill/>
          <a:extLst>
            <a:ext uri="{909E8E84-426E-40DD-AFC4-6F175D3DCCD1}">
              <a14:hiddenFill xmlns:a14="http://schemas.microsoft.com/office/drawing/2010/main">
                <a:solidFill>
                  <a:srgbClr val="FFFFFF"/>
                </a:solidFill>
              </a14:hiddenFill>
            </a:ext>
          </a:extLst>
        </p:spPr>
      </p:pic>
      <p:cxnSp>
        <p:nvCxnSpPr>
          <p:cNvPr id="50" name="!!Arrow 2">
            <a:extLst>
              <a:ext uri="{FF2B5EF4-FFF2-40B4-BE49-F238E27FC236}">
                <a16:creationId xmlns:a16="http://schemas.microsoft.com/office/drawing/2014/main" id="{4F64642C-B8DD-AE18-C694-183CE4B093DE}"/>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842C2EED-0ABB-1F70-B29C-CB55367BEB2E}"/>
              </a:ext>
            </a:extLst>
          </p:cNvPr>
          <p:cNvPicPr>
            <a:picLocks noChangeAspect="1"/>
          </p:cNvPicPr>
          <p:nvPr/>
        </p:nvPicPr>
        <p:blipFill>
          <a:blip r:embed="rId4"/>
          <a:stretch>
            <a:fillRect/>
          </a:stretch>
        </p:blipFill>
        <p:spPr>
          <a:xfrm>
            <a:off x="2139694" y="2871607"/>
            <a:ext cx="930283" cy="992661"/>
          </a:xfrm>
          <a:prstGeom prst="rect">
            <a:avLst/>
          </a:prstGeom>
        </p:spPr>
      </p:pic>
      <p:sp>
        <p:nvSpPr>
          <p:cNvPr id="2" name="!!Url BG">
            <a:extLst>
              <a:ext uri="{FF2B5EF4-FFF2-40B4-BE49-F238E27FC236}">
                <a16:creationId xmlns:a16="http://schemas.microsoft.com/office/drawing/2014/main" id="{7345B4CC-3CC4-DBC6-E1C1-1D798F3EC8EE}"/>
              </a:ext>
            </a:extLst>
          </p:cNvPr>
          <p:cNvSpPr/>
          <p:nvPr/>
        </p:nvSpPr>
        <p:spPr>
          <a:xfrm>
            <a:off x="4688114" y="3328546"/>
            <a:ext cx="2757715" cy="47484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9" name="!!URL">
            <a:extLst>
              <a:ext uri="{FF2B5EF4-FFF2-40B4-BE49-F238E27FC236}">
                <a16:creationId xmlns:a16="http://schemas.microsoft.com/office/drawing/2014/main" id="{D276BCA2-D895-C116-FE3A-FAAF80B0BAEA}"/>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43956200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3"/>
          <a:stretch>
            <a:fillRect/>
          </a:stretch>
        </p:blipFill>
        <p:spPr>
          <a:xfrm>
            <a:off x="9244436" y="2864351"/>
            <a:ext cx="930283" cy="992661"/>
          </a:xfrm>
          <a:prstGeom prst="rect">
            <a:avLst/>
          </a:prstGeom>
        </p:spPr>
      </p:pic>
      <p:cxnSp>
        <p:nvCxnSpPr>
          <p:cNvPr id="50" name="!!Arrow 2">
            <a:extLst>
              <a:ext uri="{FF2B5EF4-FFF2-40B4-BE49-F238E27FC236}">
                <a16:creationId xmlns:a16="http://schemas.microsoft.com/office/drawing/2014/main" id="{4F64642C-B8DD-AE18-C694-183CE4B093DE}"/>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842C2EED-0ABB-1F70-B29C-CB55367BEB2E}"/>
              </a:ext>
            </a:extLst>
          </p:cNvPr>
          <p:cNvPicPr>
            <a:picLocks noChangeAspect="1"/>
          </p:cNvPicPr>
          <p:nvPr/>
        </p:nvPicPr>
        <p:blipFill>
          <a:blip r:embed="rId3"/>
          <a:stretch>
            <a:fillRect/>
          </a:stretch>
        </p:blipFill>
        <p:spPr>
          <a:xfrm>
            <a:off x="2139694" y="2871607"/>
            <a:ext cx="930283" cy="992661"/>
          </a:xfrm>
          <a:prstGeom prst="rect">
            <a:avLst/>
          </a:prstGeom>
        </p:spPr>
      </p:pic>
      <p:sp>
        <p:nvSpPr>
          <p:cNvPr id="15" name="!!Url BG">
            <a:extLst>
              <a:ext uri="{FF2B5EF4-FFF2-40B4-BE49-F238E27FC236}">
                <a16:creationId xmlns:a16="http://schemas.microsoft.com/office/drawing/2014/main" id="{C002A692-0F3C-7131-BCFB-0C8A327B418D}"/>
              </a:ext>
            </a:extLst>
          </p:cNvPr>
          <p:cNvSpPr/>
          <p:nvPr/>
        </p:nvSpPr>
        <p:spPr>
          <a:xfrm>
            <a:off x="3913820" y="3328546"/>
            <a:ext cx="4106230"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6" name="!!URL">
            <a:extLst>
              <a:ext uri="{FF2B5EF4-FFF2-40B4-BE49-F238E27FC236}">
                <a16:creationId xmlns:a16="http://schemas.microsoft.com/office/drawing/2014/main" id="{270F7F51-7AA4-BE21-56AA-78990966E2CE}"/>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sp>
        <p:nvSpPr>
          <p:cNvPr id="17" name="!!Header">
            <a:extLst>
              <a:ext uri="{FF2B5EF4-FFF2-40B4-BE49-F238E27FC236}">
                <a16:creationId xmlns:a16="http://schemas.microsoft.com/office/drawing/2014/main" id="{A2BAB69F-14B3-C7C3-CBE7-404CB5014A7C}"/>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8" name="!!Scheme">
            <a:extLst>
              <a:ext uri="{FF2B5EF4-FFF2-40B4-BE49-F238E27FC236}">
                <a16:creationId xmlns:a16="http://schemas.microsoft.com/office/drawing/2014/main" id="{9AA87237-F8B0-6F18-6609-77C83353F17C}"/>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19" name="!!Value">
            <a:extLst>
              <a:ext uri="{FF2B5EF4-FFF2-40B4-BE49-F238E27FC236}">
                <a16:creationId xmlns:a16="http://schemas.microsoft.com/office/drawing/2014/main" id="{FFB661D8-3561-B865-2979-71BAF271F880}"/>
              </a:ext>
            </a:extLst>
          </p:cNvPr>
          <p:cNvSpPr txBox="1"/>
          <p:nvPr/>
        </p:nvSpPr>
        <p:spPr>
          <a:xfrm>
            <a:off x="7211054" y="3742964"/>
            <a:ext cx="646331" cy="400110"/>
          </a:xfrm>
          <a:prstGeom prst="rect">
            <a:avLst/>
          </a:prstGeom>
          <a:noFill/>
        </p:spPr>
        <p:txBody>
          <a:bodyPr wrap="none" rtlCol="0">
            <a:spAutoFit/>
          </a:bodyPr>
          <a:lstStyle/>
          <a:p>
            <a:r>
              <a:rPr lang="en-US" sz="2000" dirty="0">
                <a:solidFill>
                  <a:srgbClr val="000000"/>
                </a:solidFill>
                <a:latin typeface="Courier New" panose="02070309020205020404" pitchFamily="49" charset="0"/>
                <a:cs typeface="Courier New" panose="02070309020205020404" pitchFamily="49" charset="0"/>
              </a:rPr>
              <a:t>&lt;…&gt;</a:t>
            </a:r>
          </a:p>
        </p:txBody>
      </p:sp>
      <p:sp>
        <p:nvSpPr>
          <p:cNvPr id="21" name="Rectangle: Rounded Corners 20">
            <a:extLst>
              <a:ext uri="{FF2B5EF4-FFF2-40B4-BE49-F238E27FC236}">
                <a16:creationId xmlns:a16="http://schemas.microsoft.com/office/drawing/2014/main" id="{1B6CA787-6F32-7CF2-2249-AA71EB717AE1}"/>
              </a:ext>
            </a:extLst>
          </p:cNvPr>
          <p:cNvSpPr/>
          <p:nvPr/>
        </p:nvSpPr>
        <p:spPr>
          <a:xfrm>
            <a:off x="4006853" y="3816570"/>
            <a:ext cx="2300057"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BDF3E183-5566-D984-77F2-F87AEDA5A383}"/>
              </a:ext>
            </a:extLst>
          </p:cNvPr>
          <p:cNvSpPr txBox="1"/>
          <p:nvPr/>
        </p:nvSpPr>
        <p:spPr>
          <a:xfrm>
            <a:off x="2799443" y="4235860"/>
            <a:ext cx="4714875"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This is poorly named. Can be for</a:t>
            </a:r>
            <a:br>
              <a:rPr lang="en-US" sz="2000" dirty="0">
                <a:solidFill>
                  <a:schemeClr val="bg1"/>
                </a:solidFill>
                <a:latin typeface="Corbel" panose="020B0503020204020204" pitchFamily="34" charset="0"/>
              </a:rPr>
            </a:br>
            <a:r>
              <a:rPr lang="en-US" sz="2000" dirty="0">
                <a:solidFill>
                  <a:schemeClr val="bg1"/>
                </a:solidFill>
                <a:latin typeface="Corbel" panose="020B0503020204020204" pitchFamily="34" charset="0"/>
              </a:rPr>
              <a:t>authorization </a:t>
            </a:r>
            <a:r>
              <a:rPr lang="en-US" sz="2000" i="1" dirty="0">
                <a:solidFill>
                  <a:schemeClr val="bg1"/>
                </a:solidFill>
                <a:latin typeface="Corbel" panose="020B0503020204020204" pitchFamily="34" charset="0"/>
              </a:rPr>
              <a:t>or </a:t>
            </a:r>
            <a:r>
              <a:rPr lang="en-US" sz="2000" dirty="0">
                <a:solidFill>
                  <a:schemeClr val="bg1"/>
                </a:solidFill>
                <a:latin typeface="Corbel" panose="020B0503020204020204" pitchFamily="34" charset="0"/>
              </a:rPr>
              <a:t>authentication.</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55343716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p:bld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sp>
        <p:nvSpPr>
          <p:cNvPr id="5" name="!!Url BG">
            <a:extLst>
              <a:ext uri="{FF2B5EF4-FFF2-40B4-BE49-F238E27FC236}">
                <a16:creationId xmlns:a16="http://schemas.microsoft.com/office/drawing/2014/main" id="{6C25DDBD-253C-80EA-E61F-A7EAE7AF9556}"/>
              </a:ext>
            </a:extLst>
          </p:cNvPr>
          <p:cNvSpPr/>
          <p:nvPr/>
        </p:nvSpPr>
        <p:spPr>
          <a:xfrm>
            <a:off x="3913820" y="3328546"/>
            <a:ext cx="4106230"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6" name="!!URL">
            <a:extLst>
              <a:ext uri="{FF2B5EF4-FFF2-40B4-BE49-F238E27FC236}">
                <a16:creationId xmlns:a16="http://schemas.microsoft.com/office/drawing/2014/main" id="{97419290-CE61-BC0E-7DED-6D216C42E1A3}"/>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8" name="!!Arrow 2">
            <a:extLst>
              <a:ext uri="{FF2B5EF4-FFF2-40B4-BE49-F238E27FC236}">
                <a16:creationId xmlns:a16="http://schemas.microsoft.com/office/drawing/2014/main" id="{54251B5E-857C-1945-7DAB-781625CB2F0F}"/>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13" name="!!Header">
            <a:extLst>
              <a:ext uri="{FF2B5EF4-FFF2-40B4-BE49-F238E27FC236}">
                <a16:creationId xmlns:a16="http://schemas.microsoft.com/office/drawing/2014/main" id="{CF73CC79-59DB-A9C5-7557-097C4AEA7C0A}"/>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4" name="!!Scheme">
            <a:extLst>
              <a:ext uri="{FF2B5EF4-FFF2-40B4-BE49-F238E27FC236}">
                <a16:creationId xmlns:a16="http://schemas.microsoft.com/office/drawing/2014/main" id="{29C484CC-A8CE-47AC-EEC4-5281B2E424E0}"/>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15" name="!!Scheme">
            <a:extLst>
              <a:ext uri="{FF2B5EF4-FFF2-40B4-BE49-F238E27FC236}">
                <a16:creationId xmlns:a16="http://schemas.microsoft.com/office/drawing/2014/main" id="{D611AC83-6525-208D-F6C3-A930C441D4C7}"/>
              </a:ext>
            </a:extLst>
          </p:cNvPr>
          <p:cNvSpPr txBox="1"/>
          <p:nvPr/>
        </p:nvSpPr>
        <p:spPr>
          <a:xfrm>
            <a:off x="7211054" y="3742964"/>
            <a:ext cx="646331" cy="400110"/>
          </a:xfrm>
          <a:prstGeom prst="rect">
            <a:avLst/>
          </a:prstGeom>
          <a:noFill/>
        </p:spPr>
        <p:txBody>
          <a:bodyPr wrap="none" rtlCol="0">
            <a:spAutoFit/>
          </a:bodyPr>
          <a:lstStyle/>
          <a:p>
            <a:r>
              <a:rPr lang="en-US" sz="2000" dirty="0">
                <a:solidFill>
                  <a:srgbClr val="000000"/>
                </a:solidFill>
                <a:latin typeface="Courier New" panose="02070309020205020404" pitchFamily="49" charset="0"/>
                <a:cs typeface="Courier New" panose="02070309020205020404" pitchFamily="49" charset="0"/>
              </a:rPr>
              <a:t>&lt;…&gt;</a:t>
            </a:r>
          </a:p>
        </p:txBody>
      </p:sp>
      <p:sp>
        <p:nvSpPr>
          <p:cNvPr id="10" name="Rectangle: Rounded Corners 9">
            <a:extLst>
              <a:ext uri="{FF2B5EF4-FFF2-40B4-BE49-F238E27FC236}">
                <a16:creationId xmlns:a16="http://schemas.microsoft.com/office/drawing/2014/main" id="{7E8C1358-1DBC-0E49-4904-CB16CC748989}"/>
              </a:ext>
            </a:extLst>
          </p:cNvPr>
          <p:cNvSpPr/>
          <p:nvPr/>
        </p:nvSpPr>
        <p:spPr>
          <a:xfrm>
            <a:off x="6306910" y="3816570"/>
            <a:ext cx="88582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7E78E06B-A54B-09B7-3BB3-9130B5CA0467}"/>
              </a:ext>
            </a:extLst>
          </p:cNvPr>
          <p:cNvPicPr>
            <a:picLocks noChangeAspect="1"/>
          </p:cNvPicPr>
          <p:nvPr/>
        </p:nvPicPr>
        <p:blipFill>
          <a:blip r:embed="rId3"/>
          <a:stretch>
            <a:fillRect/>
          </a:stretch>
        </p:blipFill>
        <p:spPr>
          <a:xfrm>
            <a:off x="9244436" y="2864351"/>
            <a:ext cx="930283" cy="992661"/>
          </a:xfrm>
          <a:prstGeom prst="rect">
            <a:avLst/>
          </a:prstGeom>
        </p:spPr>
      </p:pic>
      <p:pic>
        <p:nvPicPr>
          <p:cNvPr id="12" name="Picture 11">
            <a:extLst>
              <a:ext uri="{FF2B5EF4-FFF2-40B4-BE49-F238E27FC236}">
                <a16:creationId xmlns:a16="http://schemas.microsoft.com/office/drawing/2014/main" id="{2FF65318-CCA2-F3CB-A514-5AD5A8CE26BD}"/>
              </a:ext>
            </a:extLst>
          </p:cNvPr>
          <p:cNvPicPr>
            <a:picLocks noChangeAspect="1"/>
          </p:cNvPicPr>
          <p:nvPr/>
        </p:nvPicPr>
        <p:blipFill>
          <a:blip r:embed="rId3"/>
          <a:stretch>
            <a:fillRect/>
          </a:stretch>
        </p:blipFill>
        <p:spPr>
          <a:xfrm>
            <a:off x="2139694" y="2871607"/>
            <a:ext cx="930283" cy="992661"/>
          </a:xfrm>
          <a:prstGeom prst="rect">
            <a:avLst/>
          </a:prstGeom>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cxnSp>
        <p:nvCxnSpPr>
          <p:cNvPr id="2" name="Straight Arrow Connector 1">
            <a:extLst>
              <a:ext uri="{FF2B5EF4-FFF2-40B4-BE49-F238E27FC236}">
                <a16:creationId xmlns:a16="http://schemas.microsoft.com/office/drawing/2014/main" id="{159B1715-4ACF-1654-714B-8060E18D7206}"/>
              </a:ext>
            </a:extLst>
          </p:cNvPr>
          <p:cNvCxnSpPr>
            <a:cxnSpLocks/>
          </p:cNvCxnSpPr>
          <p:nvPr/>
        </p:nvCxnSpPr>
        <p:spPr>
          <a:xfrm flipV="1">
            <a:off x="5816600" y="4191000"/>
            <a:ext cx="490310" cy="558334"/>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D8B7B45D-ABF3-C92A-E1EC-13374F0D8ABE}"/>
              </a:ext>
            </a:extLst>
          </p:cNvPr>
          <p:cNvSpPr txBox="1"/>
          <p:nvPr/>
        </p:nvSpPr>
        <p:spPr>
          <a:xfrm>
            <a:off x="3652156" y="4749334"/>
            <a:ext cx="353266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1</a:t>
            </a:r>
            <a:r>
              <a:rPr lang="en-US" sz="2000" baseline="30000" dirty="0">
                <a:solidFill>
                  <a:schemeClr val="bg1"/>
                </a:solidFill>
                <a:latin typeface="Corbel" panose="020B0503020204020204" pitchFamily="34" charset="0"/>
              </a:rPr>
              <a:t>st</a:t>
            </a:r>
            <a:r>
              <a:rPr lang="en-US" sz="2000" dirty="0">
                <a:solidFill>
                  <a:schemeClr val="bg1"/>
                </a:solidFill>
                <a:latin typeface="Corbel" panose="020B0503020204020204" pitchFamily="34" charset="0"/>
              </a:rPr>
              <a:t> part is the </a:t>
            </a:r>
            <a:r>
              <a:rPr lang="en-US" sz="2000" b="1" dirty="0">
                <a:solidFill>
                  <a:schemeClr val="bg1"/>
                </a:solidFill>
                <a:latin typeface="Corbel" panose="020B0503020204020204" pitchFamily="34" charset="0"/>
              </a:rPr>
              <a:t>scheme</a:t>
            </a:r>
            <a:endParaRPr lang="en-US" sz="2000" dirty="0">
              <a:solidFill>
                <a:schemeClr val="bg1"/>
              </a:solidFill>
              <a:latin typeface="Corbel" panose="020B0503020204020204" pitchFamily="34" charset="0"/>
            </a:endParaRPr>
          </a:p>
        </p:txBody>
      </p:sp>
    </p:spTree>
    <p:extLst>
      <p:ext uri="{BB962C8B-B14F-4D97-AF65-F5344CB8AC3E}">
        <p14:creationId xmlns:p14="http://schemas.microsoft.com/office/powerpoint/2010/main" val="383880154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sp>
        <p:nvSpPr>
          <p:cNvPr id="5" name="!!Url BG">
            <a:extLst>
              <a:ext uri="{FF2B5EF4-FFF2-40B4-BE49-F238E27FC236}">
                <a16:creationId xmlns:a16="http://schemas.microsoft.com/office/drawing/2014/main" id="{6C25DDBD-253C-80EA-E61F-A7EAE7AF9556}"/>
              </a:ext>
            </a:extLst>
          </p:cNvPr>
          <p:cNvSpPr/>
          <p:nvPr/>
        </p:nvSpPr>
        <p:spPr>
          <a:xfrm>
            <a:off x="3913820" y="3328546"/>
            <a:ext cx="4106230"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6" name="!!URL">
            <a:extLst>
              <a:ext uri="{FF2B5EF4-FFF2-40B4-BE49-F238E27FC236}">
                <a16:creationId xmlns:a16="http://schemas.microsoft.com/office/drawing/2014/main" id="{97419290-CE61-BC0E-7DED-6D216C42E1A3}"/>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8" name="!!Arrow 2">
            <a:extLst>
              <a:ext uri="{FF2B5EF4-FFF2-40B4-BE49-F238E27FC236}">
                <a16:creationId xmlns:a16="http://schemas.microsoft.com/office/drawing/2014/main" id="{54251B5E-857C-1945-7DAB-781625CB2F0F}"/>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13" name="!!Header">
            <a:extLst>
              <a:ext uri="{FF2B5EF4-FFF2-40B4-BE49-F238E27FC236}">
                <a16:creationId xmlns:a16="http://schemas.microsoft.com/office/drawing/2014/main" id="{CF73CC79-59DB-A9C5-7557-097C4AEA7C0A}"/>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4" name="!!Scheme">
            <a:extLst>
              <a:ext uri="{FF2B5EF4-FFF2-40B4-BE49-F238E27FC236}">
                <a16:creationId xmlns:a16="http://schemas.microsoft.com/office/drawing/2014/main" id="{29C484CC-A8CE-47AC-EEC4-5281B2E424E0}"/>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15" name="!!Scheme">
            <a:extLst>
              <a:ext uri="{FF2B5EF4-FFF2-40B4-BE49-F238E27FC236}">
                <a16:creationId xmlns:a16="http://schemas.microsoft.com/office/drawing/2014/main" id="{D611AC83-6525-208D-F6C3-A930C441D4C7}"/>
              </a:ext>
            </a:extLst>
          </p:cNvPr>
          <p:cNvSpPr txBox="1"/>
          <p:nvPr/>
        </p:nvSpPr>
        <p:spPr>
          <a:xfrm>
            <a:off x="7211054" y="3742964"/>
            <a:ext cx="646331" cy="400110"/>
          </a:xfrm>
          <a:prstGeom prst="rect">
            <a:avLst/>
          </a:prstGeom>
          <a:noFill/>
        </p:spPr>
        <p:txBody>
          <a:bodyPr wrap="none" rtlCol="0">
            <a:spAutoFit/>
          </a:bodyPr>
          <a:lstStyle/>
          <a:p>
            <a:r>
              <a:rPr lang="en-US" sz="2000" dirty="0">
                <a:solidFill>
                  <a:srgbClr val="000000"/>
                </a:solidFill>
                <a:latin typeface="Courier New" panose="02070309020205020404" pitchFamily="49" charset="0"/>
                <a:cs typeface="Courier New" panose="02070309020205020404" pitchFamily="49" charset="0"/>
              </a:rPr>
              <a:t>&lt;…&gt;</a:t>
            </a:r>
          </a:p>
        </p:txBody>
      </p:sp>
      <p:sp>
        <p:nvSpPr>
          <p:cNvPr id="10" name="Rectangle: Rounded Corners 9">
            <a:extLst>
              <a:ext uri="{FF2B5EF4-FFF2-40B4-BE49-F238E27FC236}">
                <a16:creationId xmlns:a16="http://schemas.microsoft.com/office/drawing/2014/main" id="{7E8C1358-1DBC-0E49-4904-CB16CC748989}"/>
              </a:ext>
            </a:extLst>
          </p:cNvPr>
          <p:cNvSpPr/>
          <p:nvPr/>
        </p:nvSpPr>
        <p:spPr>
          <a:xfrm>
            <a:off x="7230836" y="3816570"/>
            <a:ext cx="626550"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29CC3E95-EF6E-A1D0-7369-19F69E01405A}"/>
              </a:ext>
            </a:extLst>
          </p:cNvPr>
          <p:cNvGrpSpPr/>
          <p:nvPr/>
        </p:nvGrpSpPr>
        <p:grpSpPr>
          <a:xfrm>
            <a:off x="544795" y="6981602"/>
            <a:ext cx="3301324" cy="1051848"/>
            <a:chOff x="491743" y="3568700"/>
            <a:chExt cx="3301324" cy="1051848"/>
          </a:xfrm>
        </p:grpSpPr>
        <p:sp>
          <p:nvSpPr>
            <p:cNvPr id="12" name="Rectangle: Rounded Corners 11">
              <a:extLst>
                <a:ext uri="{FF2B5EF4-FFF2-40B4-BE49-F238E27FC236}">
                  <a16:creationId xmlns:a16="http://schemas.microsoft.com/office/drawing/2014/main" id="{B6F877E2-F5B5-D1B4-0712-20C34A6EA3BD}"/>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 name="Group 15">
              <a:extLst>
                <a:ext uri="{FF2B5EF4-FFF2-40B4-BE49-F238E27FC236}">
                  <a16:creationId xmlns:a16="http://schemas.microsoft.com/office/drawing/2014/main" id="{12AF228B-FC15-C19E-8F48-635C8F3F1835}"/>
                </a:ext>
              </a:extLst>
            </p:cNvPr>
            <p:cNvGrpSpPr/>
            <p:nvPr/>
          </p:nvGrpSpPr>
          <p:grpSpPr>
            <a:xfrm>
              <a:off x="627883" y="3743690"/>
              <a:ext cx="528269" cy="683865"/>
              <a:chOff x="9592919" y="3281030"/>
              <a:chExt cx="2412301" cy="3122817"/>
            </a:xfrm>
          </p:grpSpPr>
          <p:sp>
            <p:nvSpPr>
              <p:cNvPr id="17" name="Freeform 158">
                <a:extLst>
                  <a:ext uri="{FF2B5EF4-FFF2-40B4-BE49-F238E27FC236}">
                    <a16:creationId xmlns:a16="http://schemas.microsoft.com/office/drawing/2014/main" id="{D5E81580-3908-35DE-8BE6-D6826F31E5C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8" name="Group 17">
                <a:extLst>
                  <a:ext uri="{FF2B5EF4-FFF2-40B4-BE49-F238E27FC236}">
                    <a16:creationId xmlns:a16="http://schemas.microsoft.com/office/drawing/2014/main" id="{8BD46C44-443B-898A-2DA5-1E2FEF89B807}"/>
                  </a:ext>
                </a:extLst>
              </p:cNvPr>
              <p:cNvGrpSpPr/>
              <p:nvPr/>
            </p:nvGrpSpPr>
            <p:grpSpPr>
              <a:xfrm>
                <a:off x="10528695" y="4589748"/>
                <a:ext cx="560994" cy="1088627"/>
                <a:chOff x="6048941" y="4798352"/>
                <a:chExt cx="549031" cy="1349261"/>
              </a:xfrm>
            </p:grpSpPr>
            <p:grpSp>
              <p:nvGrpSpPr>
                <p:cNvPr id="21" name="Group 20">
                  <a:extLst>
                    <a:ext uri="{FF2B5EF4-FFF2-40B4-BE49-F238E27FC236}">
                      <a16:creationId xmlns:a16="http://schemas.microsoft.com/office/drawing/2014/main" id="{CB27318B-8688-8C9D-0D40-A870F4013C20}"/>
                    </a:ext>
                  </a:extLst>
                </p:cNvPr>
                <p:cNvGrpSpPr/>
                <p:nvPr/>
              </p:nvGrpSpPr>
              <p:grpSpPr>
                <a:xfrm>
                  <a:off x="6048941" y="4798352"/>
                  <a:ext cx="542456" cy="1088197"/>
                  <a:chOff x="6048941" y="4798352"/>
                  <a:chExt cx="542456" cy="1088197"/>
                </a:xfrm>
              </p:grpSpPr>
              <p:sp>
                <p:nvSpPr>
                  <p:cNvPr id="23" name="Freeform 159">
                    <a:extLst>
                      <a:ext uri="{FF2B5EF4-FFF2-40B4-BE49-F238E27FC236}">
                        <a16:creationId xmlns:a16="http://schemas.microsoft.com/office/drawing/2014/main" id="{36F48729-77E8-3AFF-A8CC-043BBE6461FC}"/>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60">
                    <a:extLst>
                      <a:ext uri="{FF2B5EF4-FFF2-40B4-BE49-F238E27FC236}">
                        <a16:creationId xmlns:a16="http://schemas.microsoft.com/office/drawing/2014/main" id="{833E5C64-5308-AE57-AF81-835789952B5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2" name="Freeform 165">
                  <a:extLst>
                    <a:ext uri="{FF2B5EF4-FFF2-40B4-BE49-F238E27FC236}">
                      <a16:creationId xmlns:a16="http://schemas.microsoft.com/office/drawing/2014/main" id="{55DC06C8-62DF-D609-4B72-893BEFC63D6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9" name="Freeform 161">
                <a:extLst>
                  <a:ext uri="{FF2B5EF4-FFF2-40B4-BE49-F238E27FC236}">
                    <a16:creationId xmlns:a16="http://schemas.microsoft.com/office/drawing/2014/main" id="{B7A4FCEC-9524-D521-1F0C-913626A0A04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0" name="Freeform 11">
                <a:extLst>
                  <a:ext uri="{FF2B5EF4-FFF2-40B4-BE49-F238E27FC236}">
                    <a16:creationId xmlns:a16="http://schemas.microsoft.com/office/drawing/2014/main" id="{0E8B2C36-BF8C-CBF7-4054-A43C031BAF7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5" name="TextBox 24">
            <a:extLst>
              <a:ext uri="{FF2B5EF4-FFF2-40B4-BE49-F238E27FC236}">
                <a16:creationId xmlns:a16="http://schemas.microsoft.com/office/drawing/2014/main" id="{929EF892-F6EA-4F25-AAA7-7A7DEDCD9A71}"/>
              </a:ext>
            </a:extLst>
          </p:cNvPr>
          <p:cNvSpPr txBox="1"/>
          <p:nvPr/>
        </p:nvSpPr>
        <p:spPr>
          <a:xfrm>
            <a:off x="1252911" y="7152349"/>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6" name="TextBox 25">
            <a:extLst>
              <a:ext uri="{FF2B5EF4-FFF2-40B4-BE49-F238E27FC236}">
                <a16:creationId xmlns:a16="http://schemas.microsoft.com/office/drawing/2014/main" id="{AD75A613-8D7C-B552-0D77-892C52FEB13B}"/>
              </a:ext>
            </a:extLst>
          </p:cNvPr>
          <p:cNvSpPr txBox="1"/>
          <p:nvPr/>
        </p:nvSpPr>
        <p:spPr>
          <a:xfrm>
            <a:off x="1252911" y="7474238"/>
            <a:ext cx="218521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27" name="Picture 26">
            <a:extLst>
              <a:ext uri="{FF2B5EF4-FFF2-40B4-BE49-F238E27FC236}">
                <a16:creationId xmlns:a16="http://schemas.microsoft.com/office/drawing/2014/main" id="{469D356D-87AA-E92A-B81B-E2071C6491E7}"/>
              </a:ext>
            </a:extLst>
          </p:cNvPr>
          <p:cNvPicPr>
            <a:picLocks noChangeAspect="1"/>
          </p:cNvPicPr>
          <p:nvPr/>
        </p:nvPicPr>
        <p:blipFill>
          <a:blip r:embed="rId3"/>
          <a:stretch>
            <a:fillRect/>
          </a:stretch>
        </p:blipFill>
        <p:spPr>
          <a:xfrm>
            <a:off x="9244436" y="2864351"/>
            <a:ext cx="930283" cy="992661"/>
          </a:xfrm>
          <a:prstGeom prst="rect">
            <a:avLst/>
          </a:prstGeom>
        </p:spPr>
      </p:pic>
      <p:pic>
        <p:nvPicPr>
          <p:cNvPr id="28" name="Picture 27">
            <a:extLst>
              <a:ext uri="{FF2B5EF4-FFF2-40B4-BE49-F238E27FC236}">
                <a16:creationId xmlns:a16="http://schemas.microsoft.com/office/drawing/2014/main" id="{10175104-0267-71CD-6215-778B2616A1ED}"/>
              </a:ext>
            </a:extLst>
          </p:cNvPr>
          <p:cNvPicPr>
            <a:picLocks noChangeAspect="1"/>
          </p:cNvPicPr>
          <p:nvPr/>
        </p:nvPicPr>
        <p:blipFill>
          <a:blip r:embed="rId3"/>
          <a:stretch>
            <a:fillRect/>
          </a:stretch>
        </p:blipFill>
        <p:spPr>
          <a:xfrm>
            <a:off x="2139694" y="2871607"/>
            <a:ext cx="930283" cy="992661"/>
          </a:xfrm>
          <a:prstGeom prst="rect">
            <a:avLst/>
          </a:prstGeom>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 name="TextBox 1">
            <a:extLst>
              <a:ext uri="{FF2B5EF4-FFF2-40B4-BE49-F238E27FC236}">
                <a16:creationId xmlns:a16="http://schemas.microsoft.com/office/drawing/2014/main" id="{DC1DEFBE-DE5C-AD53-35F4-5FDE3DAADD2A}"/>
              </a:ext>
            </a:extLst>
          </p:cNvPr>
          <p:cNvSpPr txBox="1"/>
          <p:nvPr/>
        </p:nvSpPr>
        <p:spPr>
          <a:xfrm>
            <a:off x="3652156" y="4749334"/>
            <a:ext cx="353266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1</a:t>
            </a:r>
            <a:r>
              <a:rPr lang="en-US" sz="2000" baseline="30000" dirty="0">
                <a:solidFill>
                  <a:schemeClr val="bg1"/>
                </a:solidFill>
                <a:latin typeface="Corbel" panose="020B0503020204020204" pitchFamily="34" charset="0"/>
              </a:rPr>
              <a:t>st</a:t>
            </a:r>
            <a:r>
              <a:rPr lang="en-US" sz="2000" dirty="0">
                <a:solidFill>
                  <a:schemeClr val="bg1"/>
                </a:solidFill>
                <a:latin typeface="Corbel" panose="020B0503020204020204" pitchFamily="34" charset="0"/>
              </a:rPr>
              <a:t> part is the </a:t>
            </a:r>
            <a:r>
              <a:rPr lang="en-US" sz="2000" b="1" dirty="0">
                <a:solidFill>
                  <a:schemeClr val="bg1"/>
                </a:solidFill>
                <a:latin typeface="Corbel" panose="020B0503020204020204" pitchFamily="34" charset="0"/>
              </a:rPr>
              <a:t>scheme</a:t>
            </a:r>
            <a:endParaRPr lang="en-US" sz="2000" dirty="0">
              <a:solidFill>
                <a:schemeClr val="bg1"/>
              </a:solidFill>
              <a:latin typeface="Corbel" panose="020B0503020204020204" pitchFamily="34" charset="0"/>
            </a:endParaRPr>
          </a:p>
        </p:txBody>
      </p:sp>
      <p:cxnSp>
        <p:nvCxnSpPr>
          <p:cNvPr id="4" name="Straight Arrow Connector 3">
            <a:extLst>
              <a:ext uri="{FF2B5EF4-FFF2-40B4-BE49-F238E27FC236}">
                <a16:creationId xmlns:a16="http://schemas.microsoft.com/office/drawing/2014/main" id="{2631FFB8-7448-DE0F-1886-22E34E2A0397}"/>
              </a:ext>
            </a:extLst>
          </p:cNvPr>
          <p:cNvCxnSpPr>
            <a:cxnSpLocks/>
          </p:cNvCxnSpPr>
          <p:nvPr/>
        </p:nvCxnSpPr>
        <p:spPr>
          <a:xfrm flipV="1">
            <a:off x="5816600" y="4191000"/>
            <a:ext cx="490310" cy="558334"/>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B0811157-F8A1-DC5A-1000-99DCC4384C19}"/>
              </a:ext>
            </a:extLst>
          </p:cNvPr>
          <p:cNvSpPr txBox="1"/>
          <p:nvPr/>
        </p:nvSpPr>
        <p:spPr>
          <a:xfrm>
            <a:off x="6783963" y="4711234"/>
            <a:ext cx="353266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2</a:t>
            </a:r>
            <a:r>
              <a:rPr lang="en-US" sz="2000" baseline="30000" dirty="0">
                <a:solidFill>
                  <a:schemeClr val="bg1"/>
                </a:solidFill>
                <a:latin typeface="Corbel" panose="020B0503020204020204" pitchFamily="34" charset="0"/>
              </a:rPr>
              <a:t>nd</a:t>
            </a:r>
            <a:r>
              <a:rPr lang="en-US" sz="2000" dirty="0">
                <a:solidFill>
                  <a:schemeClr val="bg1"/>
                </a:solidFill>
                <a:latin typeface="Corbel" panose="020B0503020204020204" pitchFamily="34" charset="0"/>
              </a:rPr>
              <a:t> part is scheme-specific</a:t>
            </a:r>
          </a:p>
        </p:txBody>
      </p:sp>
      <p:cxnSp>
        <p:nvCxnSpPr>
          <p:cNvPr id="35" name="Straight Arrow Connector 34">
            <a:extLst>
              <a:ext uri="{FF2B5EF4-FFF2-40B4-BE49-F238E27FC236}">
                <a16:creationId xmlns:a16="http://schemas.microsoft.com/office/drawing/2014/main" id="{EE2D82AA-6F3F-B6B3-09A3-7CF55B5512AF}"/>
              </a:ext>
            </a:extLst>
          </p:cNvPr>
          <p:cNvCxnSpPr>
            <a:cxnSpLocks/>
          </p:cNvCxnSpPr>
          <p:nvPr/>
        </p:nvCxnSpPr>
        <p:spPr>
          <a:xfrm rot="16200000" flipV="1">
            <a:off x="7683500" y="4191000"/>
            <a:ext cx="490310" cy="558334"/>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181410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2"/>
          <p:cNvSpPr>
            <a:spLocks noGrp="1"/>
          </p:cNvSpPr>
          <p:nvPr>
            <p:ph type="title"/>
          </p:nvPr>
        </p:nvSpPr>
        <p:spPr>
          <a:xfrm>
            <a:off x="905934" y="2380192"/>
            <a:ext cx="10515600" cy="1325563"/>
          </a:xfrm>
        </p:spPr>
        <p:txBody>
          <a:bodyPr>
            <a:normAutofit/>
          </a:bodyPr>
          <a:lstStyle/>
          <a:p>
            <a:pPr algn="ctr"/>
            <a:r>
              <a:rPr lang="en-US" sz="4800" dirty="0"/>
              <a:t>This is not an advanced security session!</a:t>
            </a:r>
          </a:p>
        </p:txBody>
      </p:sp>
      <p:sp>
        <p:nvSpPr>
          <p:cNvPr id="109" name="TextBox 108">
            <a:extLst>
              <a:ext uri="{FF2B5EF4-FFF2-40B4-BE49-F238E27FC236}">
                <a16:creationId xmlns:a16="http://schemas.microsoft.com/office/drawing/2014/main" id="{DDE4EF07-DAD4-4AA4-B81F-5C2239FA19AF}"/>
              </a:ext>
            </a:extLst>
          </p:cNvPr>
          <p:cNvSpPr txBox="1"/>
          <p:nvPr/>
        </p:nvSpPr>
        <p:spPr>
          <a:xfrm>
            <a:off x="3407013" y="3687128"/>
            <a:ext cx="8045856" cy="1938992"/>
          </a:xfrm>
          <a:prstGeom prst="rect">
            <a:avLst/>
          </a:prstGeom>
          <a:noFill/>
        </p:spPr>
        <p:txBody>
          <a:bodyPr wrap="square" rtlCol="0">
            <a:spAutoFit/>
          </a:bodyPr>
          <a:lstStyle/>
          <a:p>
            <a:r>
              <a:rPr lang="en-US" sz="2400" dirty="0">
                <a:solidFill>
                  <a:schemeClr val="bg1"/>
                </a:solidFill>
                <a:latin typeface="Segoe Print" panose="02000600000000000000" pitchFamily="2" charset="0"/>
              </a:rPr>
              <a:t>This is me.</a:t>
            </a:r>
          </a:p>
          <a:p>
            <a:endParaRPr lang="en-US" sz="2400" dirty="0">
              <a:solidFill>
                <a:schemeClr val="bg1"/>
              </a:solidFill>
              <a:latin typeface="Segoe Print" panose="02000600000000000000" pitchFamily="2" charset="0"/>
            </a:endParaRPr>
          </a:p>
          <a:p>
            <a:r>
              <a:rPr lang="en-US" sz="2400" dirty="0">
                <a:solidFill>
                  <a:schemeClr val="bg1"/>
                </a:solidFill>
                <a:latin typeface="Segoe Print" panose="02000600000000000000" pitchFamily="2" charset="0"/>
              </a:rPr>
              <a:t>I am not a security expert!</a:t>
            </a:r>
          </a:p>
          <a:p>
            <a:endParaRPr lang="en-US" sz="2400" dirty="0">
              <a:solidFill>
                <a:schemeClr val="bg1"/>
              </a:solidFill>
              <a:latin typeface="Segoe Print" panose="02000600000000000000" pitchFamily="2" charset="0"/>
            </a:endParaRPr>
          </a:p>
          <a:p>
            <a:r>
              <a:rPr lang="en-US" sz="2400" dirty="0">
                <a:solidFill>
                  <a:schemeClr val="bg1">
                    <a:lumMod val="65000"/>
                  </a:schemeClr>
                </a:solidFill>
                <a:latin typeface="Segoe Print" panose="02000600000000000000" pitchFamily="2" charset="0"/>
              </a:rPr>
              <a:t>(But I did stay at a Holiday Inn Express once…)</a:t>
            </a:r>
            <a:endParaRPr lang="en-US" dirty="0">
              <a:solidFill>
                <a:schemeClr val="bg1">
                  <a:lumMod val="65000"/>
                </a:schemeClr>
              </a:solidFill>
              <a:latin typeface="Segoe Print" panose="02000600000000000000" pitchFamily="2" charset="0"/>
            </a:endParaRPr>
          </a:p>
        </p:txBody>
      </p:sp>
      <p:grpSp>
        <p:nvGrpSpPr>
          <p:cNvPr id="110" name="Group 715">
            <a:extLst>
              <a:ext uri="{FF2B5EF4-FFF2-40B4-BE49-F238E27FC236}">
                <a16:creationId xmlns:a16="http://schemas.microsoft.com/office/drawing/2014/main" id="{545F9056-A332-4E37-AB95-F430077BDBE8}"/>
              </a:ext>
            </a:extLst>
          </p:cNvPr>
          <p:cNvGrpSpPr>
            <a:grpSpLocks noChangeAspect="1"/>
          </p:cNvGrpSpPr>
          <p:nvPr/>
        </p:nvGrpSpPr>
        <p:grpSpPr bwMode="auto">
          <a:xfrm rot="16584033" flipV="1">
            <a:off x="2440128" y="3824181"/>
            <a:ext cx="896710" cy="935396"/>
            <a:chOff x="1328" y="0"/>
            <a:chExt cx="3106" cy="3240"/>
          </a:xfrm>
          <a:solidFill>
            <a:schemeClr val="bg1"/>
          </a:solidFill>
        </p:grpSpPr>
        <p:sp>
          <p:nvSpPr>
            <p:cNvPr id="111" name="Freeform 716">
              <a:extLst>
                <a:ext uri="{FF2B5EF4-FFF2-40B4-BE49-F238E27FC236}">
                  <a16:creationId xmlns:a16="http://schemas.microsoft.com/office/drawing/2014/main" id="{73120147-8EE0-49ED-80F3-11C7CE4433F7}"/>
                </a:ext>
              </a:extLst>
            </p:cNvPr>
            <p:cNvSpPr>
              <a:spLocks/>
            </p:cNvSpPr>
            <p:nvPr userDrawn="1"/>
          </p:nvSpPr>
          <p:spPr bwMode="auto">
            <a:xfrm>
              <a:off x="4426" y="250"/>
              <a:ext cx="1" cy="29"/>
            </a:xfrm>
            <a:custGeom>
              <a:avLst/>
              <a:gdLst>
                <a:gd name="T0" fmla="*/ 0 w 1"/>
                <a:gd name="T1" fmla="*/ 14 h 20"/>
                <a:gd name="T2" fmla="*/ 1 w 1"/>
                <a:gd name="T3" fmla="*/ 0 h 20"/>
                <a:gd name="T4" fmla="*/ 0 w 1"/>
                <a:gd name="T5" fmla="*/ 14 h 20"/>
              </a:gdLst>
              <a:ahLst/>
              <a:cxnLst>
                <a:cxn ang="0">
                  <a:pos x="T0" y="T1"/>
                </a:cxn>
                <a:cxn ang="0">
                  <a:pos x="T2" y="T3"/>
                </a:cxn>
                <a:cxn ang="0">
                  <a:pos x="T4" y="T5"/>
                </a:cxn>
              </a:cxnLst>
              <a:rect l="0" t="0" r="r" b="b"/>
              <a:pathLst>
                <a:path w="1" h="20">
                  <a:moveTo>
                    <a:pt x="0" y="14"/>
                  </a:moveTo>
                  <a:cubicBezTo>
                    <a:pt x="0" y="11"/>
                    <a:pt x="1" y="5"/>
                    <a:pt x="1" y="0"/>
                  </a:cubicBezTo>
                  <a:cubicBezTo>
                    <a:pt x="1" y="13"/>
                    <a:pt x="0" y="20"/>
                    <a:pt x="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Freeform 717">
              <a:extLst>
                <a:ext uri="{FF2B5EF4-FFF2-40B4-BE49-F238E27FC236}">
                  <a16:creationId xmlns:a16="http://schemas.microsoft.com/office/drawing/2014/main" id="{1BB48DE8-F6E3-4BDE-93BE-A59F76AE442A}"/>
                </a:ext>
              </a:extLst>
            </p:cNvPr>
            <p:cNvSpPr>
              <a:spLocks/>
            </p:cNvSpPr>
            <p:nvPr userDrawn="1"/>
          </p:nvSpPr>
          <p:spPr bwMode="auto">
            <a:xfrm>
              <a:off x="4414" y="0"/>
              <a:ext cx="20" cy="250"/>
            </a:xfrm>
            <a:custGeom>
              <a:avLst/>
              <a:gdLst>
                <a:gd name="T0" fmla="*/ 11 w 14"/>
                <a:gd name="T1" fmla="*/ 6 h 174"/>
                <a:gd name="T2" fmla="*/ 9 w 14"/>
                <a:gd name="T3" fmla="*/ 174 h 174"/>
                <a:gd name="T4" fmla="*/ 14 w 14"/>
                <a:gd name="T5" fmla="*/ 8 h 174"/>
                <a:gd name="T6" fmla="*/ 9 w 14"/>
                <a:gd name="T7" fmla="*/ 17 h 174"/>
                <a:gd name="T8" fmla="*/ 11 w 14"/>
                <a:gd name="T9" fmla="*/ 0 h 174"/>
                <a:gd name="T10" fmla="*/ 11 w 14"/>
                <a:gd name="T11" fmla="*/ 6 h 174"/>
                <a:gd name="T12" fmla="*/ 11 w 14"/>
                <a:gd name="T13" fmla="*/ 32 h 174"/>
                <a:gd name="T14" fmla="*/ 11 w 14"/>
                <a:gd name="T15" fmla="*/ 6 h 174"/>
                <a:gd name="T16" fmla="*/ 11 w 14"/>
                <a:gd name="T17" fmla="*/ 6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174">
                  <a:moveTo>
                    <a:pt x="11" y="6"/>
                  </a:moveTo>
                  <a:cubicBezTo>
                    <a:pt x="13" y="62"/>
                    <a:pt x="13" y="118"/>
                    <a:pt x="9" y="174"/>
                  </a:cubicBezTo>
                  <a:cubicBezTo>
                    <a:pt x="11" y="119"/>
                    <a:pt x="3" y="63"/>
                    <a:pt x="14" y="8"/>
                  </a:cubicBezTo>
                  <a:cubicBezTo>
                    <a:pt x="14" y="12"/>
                    <a:pt x="12" y="16"/>
                    <a:pt x="9" y="17"/>
                  </a:cubicBezTo>
                  <a:cubicBezTo>
                    <a:pt x="11" y="12"/>
                    <a:pt x="11" y="6"/>
                    <a:pt x="11" y="0"/>
                  </a:cubicBezTo>
                  <a:cubicBezTo>
                    <a:pt x="12" y="24"/>
                    <a:pt x="0" y="48"/>
                    <a:pt x="11" y="6"/>
                  </a:cubicBezTo>
                  <a:cubicBezTo>
                    <a:pt x="11" y="15"/>
                    <a:pt x="12" y="24"/>
                    <a:pt x="11" y="32"/>
                  </a:cubicBezTo>
                  <a:cubicBezTo>
                    <a:pt x="13" y="24"/>
                    <a:pt x="9" y="14"/>
                    <a:pt x="11" y="6"/>
                  </a:cubicBezTo>
                  <a:cubicBezTo>
                    <a:pt x="13" y="62"/>
                    <a:pt x="9" y="13"/>
                    <a:pt x="1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Freeform 718">
              <a:extLst>
                <a:ext uri="{FF2B5EF4-FFF2-40B4-BE49-F238E27FC236}">
                  <a16:creationId xmlns:a16="http://schemas.microsoft.com/office/drawing/2014/main" id="{2F0C284A-BB56-45EF-9AC5-E6D23F1974DE}"/>
                </a:ext>
              </a:extLst>
            </p:cNvPr>
            <p:cNvSpPr>
              <a:spLocks/>
            </p:cNvSpPr>
            <p:nvPr userDrawn="1"/>
          </p:nvSpPr>
          <p:spPr bwMode="auto">
            <a:xfrm>
              <a:off x="4416" y="198"/>
              <a:ext cx="4" cy="84"/>
            </a:xfrm>
            <a:custGeom>
              <a:avLst/>
              <a:gdLst>
                <a:gd name="T0" fmla="*/ 0 w 3"/>
                <a:gd name="T1" fmla="*/ 58 h 58"/>
                <a:gd name="T2" fmla="*/ 3 w 3"/>
                <a:gd name="T3" fmla="*/ 0 h 58"/>
                <a:gd name="T4" fmla="*/ 0 w 3"/>
                <a:gd name="T5" fmla="*/ 58 h 58"/>
              </a:gdLst>
              <a:ahLst/>
              <a:cxnLst>
                <a:cxn ang="0">
                  <a:pos x="T0" y="T1"/>
                </a:cxn>
                <a:cxn ang="0">
                  <a:pos x="T2" y="T3"/>
                </a:cxn>
                <a:cxn ang="0">
                  <a:pos x="T4" y="T5"/>
                </a:cxn>
              </a:cxnLst>
              <a:rect l="0" t="0" r="r" b="b"/>
              <a:pathLst>
                <a:path w="3" h="58">
                  <a:moveTo>
                    <a:pt x="0" y="58"/>
                  </a:moveTo>
                  <a:cubicBezTo>
                    <a:pt x="1" y="39"/>
                    <a:pt x="2" y="19"/>
                    <a:pt x="3" y="0"/>
                  </a:cubicBezTo>
                  <a:cubicBezTo>
                    <a:pt x="3" y="34"/>
                    <a:pt x="1" y="28"/>
                    <a:pt x="0"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Freeform 719">
              <a:extLst>
                <a:ext uri="{FF2B5EF4-FFF2-40B4-BE49-F238E27FC236}">
                  <a16:creationId xmlns:a16="http://schemas.microsoft.com/office/drawing/2014/main" id="{07FF5117-755C-47F2-B3D7-E1DB1B294D9E}"/>
                </a:ext>
              </a:extLst>
            </p:cNvPr>
            <p:cNvSpPr>
              <a:spLocks/>
            </p:cNvSpPr>
            <p:nvPr userDrawn="1"/>
          </p:nvSpPr>
          <p:spPr bwMode="auto">
            <a:xfrm>
              <a:off x="4420" y="224"/>
              <a:ext cx="4" cy="77"/>
            </a:xfrm>
            <a:custGeom>
              <a:avLst/>
              <a:gdLst>
                <a:gd name="T0" fmla="*/ 2 w 3"/>
                <a:gd name="T1" fmla="*/ 19 h 53"/>
                <a:gd name="T2" fmla="*/ 0 w 3"/>
                <a:gd name="T3" fmla="*/ 53 h 53"/>
                <a:gd name="T4" fmla="*/ 2 w 3"/>
                <a:gd name="T5" fmla="*/ 19 h 53"/>
                <a:gd name="T6" fmla="*/ 2 w 3"/>
                <a:gd name="T7" fmla="*/ 27 h 53"/>
                <a:gd name="T8" fmla="*/ 2 w 3"/>
                <a:gd name="T9" fmla="*/ 19 h 53"/>
                <a:gd name="T10" fmla="*/ 2 w 3"/>
                <a:gd name="T11" fmla="*/ 19 h 53"/>
              </a:gdLst>
              <a:ahLst/>
              <a:cxnLst>
                <a:cxn ang="0">
                  <a:pos x="T0" y="T1"/>
                </a:cxn>
                <a:cxn ang="0">
                  <a:pos x="T2" y="T3"/>
                </a:cxn>
                <a:cxn ang="0">
                  <a:pos x="T4" y="T5"/>
                </a:cxn>
                <a:cxn ang="0">
                  <a:pos x="T6" y="T7"/>
                </a:cxn>
                <a:cxn ang="0">
                  <a:pos x="T8" y="T9"/>
                </a:cxn>
                <a:cxn ang="0">
                  <a:pos x="T10" y="T11"/>
                </a:cxn>
              </a:cxnLst>
              <a:rect l="0" t="0" r="r" b="b"/>
              <a:pathLst>
                <a:path w="3" h="53">
                  <a:moveTo>
                    <a:pt x="2" y="19"/>
                  </a:moveTo>
                  <a:cubicBezTo>
                    <a:pt x="3" y="30"/>
                    <a:pt x="2" y="42"/>
                    <a:pt x="0" y="53"/>
                  </a:cubicBezTo>
                  <a:cubicBezTo>
                    <a:pt x="1" y="42"/>
                    <a:pt x="1" y="30"/>
                    <a:pt x="2" y="19"/>
                  </a:cubicBezTo>
                  <a:cubicBezTo>
                    <a:pt x="3" y="22"/>
                    <a:pt x="3" y="25"/>
                    <a:pt x="2" y="27"/>
                  </a:cubicBezTo>
                  <a:cubicBezTo>
                    <a:pt x="1" y="0"/>
                    <a:pt x="1" y="46"/>
                    <a:pt x="2" y="19"/>
                  </a:cubicBezTo>
                  <a:cubicBezTo>
                    <a:pt x="3" y="30"/>
                    <a:pt x="1" y="30"/>
                    <a:pt x="2"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720">
              <a:extLst>
                <a:ext uri="{FF2B5EF4-FFF2-40B4-BE49-F238E27FC236}">
                  <a16:creationId xmlns:a16="http://schemas.microsoft.com/office/drawing/2014/main" id="{0A87A112-364A-4B21-BBE2-538EE98EDA77}"/>
                </a:ext>
              </a:extLst>
            </p:cNvPr>
            <p:cNvSpPr>
              <a:spLocks/>
            </p:cNvSpPr>
            <p:nvPr userDrawn="1"/>
          </p:nvSpPr>
          <p:spPr bwMode="auto">
            <a:xfrm>
              <a:off x="2098" y="3108"/>
              <a:ext cx="13" cy="7"/>
            </a:xfrm>
            <a:custGeom>
              <a:avLst/>
              <a:gdLst>
                <a:gd name="T0" fmla="*/ 0 w 9"/>
                <a:gd name="T1" fmla="*/ 0 h 5"/>
                <a:gd name="T2" fmla="*/ 6 w 9"/>
                <a:gd name="T3" fmla="*/ 5 h 5"/>
                <a:gd name="T4" fmla="*/ 0 w 9"/>
                <a:gd name="T5" fmla="*/ 0 h 5"/>
              </a:gdLst>
              <a:ahLst/>
              <a:cxnLst>
                <a:cxn ang="0">
                  <a:pos x="T0" y="T1"/>
                </a:cxn>
                <a:cxn ang="0">
                  <a:pos x="T2" y="T3"/>
                </a:cxn>
                <a:cxn ang="0">
                  <a:pos x="T4" y="T5"/>
                </a:cxn>
              </a:cxnLst>
              <a:rect l="0" t="0" r="r" b="b"/>
              <a:pathLst>
                <a:path w="9" h="5">
                  <a:moveTo>
                    <a:pt x="0" y="0"/>
                  </a:moveTo>
                  <a:cubicBezTo>
                    <a:pt x="6" y="3"/>
                    <a:pt x="9" y="5"/>
                    <a:pt x="6" y="5"/>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721">
              <a:extLst>
                <a:ext uri="{FF2B5EF4-FFF2-40B4-BE49-F238E27FC236}">
                  <a16:creationId xmlns:a16="http://schemas.microsoft.com/office/drawing/2014/main" id="{4E3A483E-3082-41DD-8435-180464279648}"/>
                </a:ext>
              </a:extLst>
            </p:cNvPr>
            <p:cNvSpPr>
              <a:spLocks/>
            </p:cNvSpPr>
            <p:nvPr userDrawn="1"/>
          </p:nvSpPr>
          <p:spPr bwMode="auto">
            <a:xfrm>
              <a:off x="1876" y="3029"/>
              <a:ext cx="39" cy="12"/>
            </a:xfrm>
            <a:custGeom>
              <a:avLst/>
              <a:gdLst>
                <a:gd name="T0" fmla="*/ 27 w 27"/>
                <a:gd name="T1" fmla="*/ 9 h 9"/>
                <a:gd name="T2" fmla="*/ 0 w 27"/>
                <a:gd name="T3" fmla="*/ 0 h 9"/>
                <a:gd name="T4" fmla="*/ 27 w 27"/>
                <a:gd name="T5" fmla="*/ 9 h 9"/>
              </a:gdLst>
              <a:ahLst/>
              <a:cxnLst>
                <a:cxn ang="0">
                  <a:pos x="T0" y="T1"/>
                </a:cxn>
                <a:cxn ang="0">
                  <a:pos x="T2" y="T3"/>
                </a:cxn>
                <a:cxn ang="0">
                  <a:pos x="T4" y="T5"/>
                </a:cxn>
              </a:cxnLst>
              <a:rect l="0" t="0" r="r" b="b"/>
              <a:pathLst>
                <a:path w="27" h="9">
                  <a:moveTo>
                    <a:pt x="27" y="9"/>
                  </a:moveTo>
                  <a:cubicBezTo>
                    <a:pt x="0" y="0"/>
                    <a:pt x="0" y="0"/>
                    <a:pt x="0" y="0"/>
                  </a:cubicBezTo>
                  <a:cubicBezTo>
                    <a:pt x="8" y="3"/>
                    <a:pt x="15" y="5"/>
                    <a:pt x="27"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722">
              <a:extLst>
                <a:ext uri="{FF2B5EF4-FFF2-40B4-BE49-F238E27FC236}">
                  <a16:creationId xmlns:a16="http://schemas.microsoft.com/office/drawing/2014/main" id="{C378B2AC-149A-4819-BB50-3FEE8C3A56A3}"/>
                </a:ext>
              </a:extLst>
            </p:cNvPr>
            <p:cNvSpPr>
              <a:spLocks/>
            </p:cNvSpPr>
            <p:nvPr userDrawn="1"/>
          </p:nvSpPr>
          <p:spPr bwMode="auto">
            <a:xfrm>
              <a:off x="2234" y="3149"/>
              <a:ext cx="33" cy="10"/>
            </a:xfrm>
            <a:custGeom>
              <a:avLst/>
              <a:gdLst>
                <a:gd name="T0" fmla="*/ 23 w 23"/>
                <a:gd name="T1" fmla="*/ 7 h 7"/>
                <a:gd name="T2" fmla="*/ 0 w 23"/>
                <a:gd name="T3" fmla="*/ 0 h 7"/>
                <a:gd name="T4" fmla="*/ 23 w 23"/>
                <a:gd name="T5" fmla="*/ 7 h 7"/>
              </a:gdLst>
              <a:ahLst/>
              <a:cxnLst>
                <a:cxn ang="0">
                  <a:pos x="T0" y="T1"/>
                </a:cxn>
                <a:cxn ang="0">
                  <a:pos x="T2" y="T3"/>
                </a:cxn>
                <a:cxn ang="0">
                  <a:pos x="T4" y="T5"/>
                </a:cxn>
              </a:cxnLst>
              <a:rect l="0" t="0" r="r" b="b"/>
              <a:pathLst>
                <a:path w="23" h="7">
                  <a:moveTo>
                    <a:pt x="23" y="7"/>
                  </a:moveTo>
                  <a:cubicBezTo>
                    <a:pt x="0" y="0"/>
                    <a:pt x="0" y="0"/>
                    <a:pt x="0" y="0"/>
                  </a:cubicBezTo>
                  <a:cubicBezTo>
                    <a:pt x="8" y="2"/>
                    <a:pt x="16" y="4"/>
                    <a:pt x="2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723">
              <a:extLst>
                <a:ext uri="{FF2B5EF4-FFF2-40B4-BE49-F238E27FC236}">
                  <a16:creationId xmlns:a16="http://schemas.microsoft.com/office/drawing/2014/main" id="{0AB42A89-41AD-4D57-83DE-4F1D4B85F756}"/>
                </a:ext>
              </a:extLst>
            </p:cNvPr>
            <p:cNvSpPr>
              <a:spLocks/>
            </p:cNvSpPr>
            <p:nvPr userDrawn="1"/>
          </p:nvSpPr>
          <p:spPr bwMode="auto">
            <a:xfrm>
              <a:off x="3654" y="1951"/>
              <a:ext cx="61" cy="61"/>
            </a:xfrm>
            <a:custGeom>
              <a:avLst/>
              <a:gdLst>
                <a:gd name="T0" fmla="*/ 0 w 43"/>
                <a:gd name="T1" fmla="*/ 42 h 42"/>
                <a:gd name="T2" fmla="*/ 43 w 43"/>
                <a:gd name="T3" fmla="*/ 0 h 42"/>
                <a:gd name="T4" fmla="*/ 0 w 43"/>
                <a:gd name="T5" fmla="*/ 42 h 42"/>
              </a:gdLst>
              <a:ahLst/>
              <a:cxnLst>
                <a:cxn ang="0">
                  <a:pos x="T0" y="T1"/>
                </a:cxn>
                <a:cxn ang="0">
                  <a:pos x="T2" y="T3"/>
                </a:cxn>
                <a:cxn ang="0">
                  <a:pos x="T4" y="T5"/>
                </a:cxn>
              </a:cxnLst>
              <a:rect l="0" t="0" r="r" b="b"/>
              <a:pathLst>
                <a:path w="43" h="42">
                  <a:moveTo>
                    <a:pt x="0" y="42"/>
                  </a:moveTo>
                  <a:cubicBezTo>
                    <a:pt x="17" y="26"/>
                    <a:pt x="32" y="12"/>
                    <a:pt x="43" y="0"/>
                  </a:cubicBezTo>
                  <a:cubicBezTo>
                    <a:pt x="14" y="33"/>
                    <a:pt x="10" y="34"/>
                    <a:pt x="0"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724">
              <a:extLst>
                <a:ext uri="{FF2B5EF4-FFF2-40B4-BE49-F238E27FC236}">
                  <a16:creationId xmlns:a16="http://schemas.microsoft.com/office/drawing/2014/main" id="{32441C1A-94F5-44C7-92C8-64EA41CD24E3}"/>
                </a:ext>
              </a:extLst>
            </p:cNvPr>
            <p:cNvSpPr>
              <a:spLocks/>
            </p:cNvSpPr>
            <p:nvPr userDrawn="1"/>
          </p:nvSpPr>
          <p:spPr bwMode="auto">
            <a:xfrm>
              <a:off x="1865" y="2995"/>
              <a:ext cx="14" cy="6"/>
            </a:xfrm>
            <a:custGeom>
              <a:avLst/>
              <a:gdLst>
                <a:gd name="T0" fmla="*/ 10 w 10"/>
                <a:gd name="T1" fmla="*/ 2 h 4"/>
                <a:gd name="T2" fmla="*/ 0 w 10"/>
                <a:gd name="T3" fmla="*/ 0 h 4"/>
                <a:gd name="T4" fmla="*/ 10 w 10"/>
                <a:gd name="T5" fmla="*/ 2 h 4"/>
                <a:gd name="T6" fmla="*/ 10 w 10"/>
                <a:gd name="T7" fmla="*/ 2 h 4"/>
              </a:gdLst>
              <a:ahLst/>
              <a:cxnLst>
                <a:cxn ang="0">
                  <a:pos x="T0" y="T1"/>
                </a:cxn>
                <a:cxn ang="0">
                  <a:pos x="T2" y="T3"/>
                </a:cxn>
                <a:cxn ang="0">
                  <a:pos x="T4" y="T5"/>
                </a:cxn>
                <a:cxn ang="0">
                  <a:pos x="T6" y="T7"/>
                </a:cxn>
              </a:cxnLst>
              <a:rect l="0" t="0" r="r" b="b"/>
              <a:pathLst>
                <a:path w="10" h="4">
                  <a:moveTo>
                    <a:pt x="10" y="2"/>
                  </a:moveTo>
                  <a:cubicBezTo>
                    <a:pt x="10" y="4"/>
                    <a:pt x="0" y="1"/>
                    <a:pt x="0" y="0"/>
                  </a:cubicBezTo>
                  <a:cubicBezTo>
                    <a:pt x="3" y="1"/>
                    <a:pt x="6" y="2"/>
                    <a:pt x="10" y="2"/>
                  </a:cubicBezTo>
                  <a:cubicBezTo>
                    <a:pt x="10" y="4"/>
                    <a:pt x="10" y="2"/>
                    <a:pt x="1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725">
              <a:extLst>
                <a:ext uri="{FF2B5EF4-FFF2-40B4-BE49-F238E27FC236}">
                  <a16:creationId xmlns:a16="http://schemas.microsoft.com/office/drawing/2014/main" id="{BAB536EE-6450-4793-B088-174436044D4B}"/>
                </a:ext>
              </a:extLst>
            </p:cNvPr>
            <p:cNvSpPr>
              <a:spLocks/>
            </p:cNvSpPr>
            <p:nvPr userDrawn="1"/>
          </p:nvSpPr>
          <p:spPr bwMode="auto">
            <a:xfrm>
              <a:off x="2369" y="3191"/>
              <a:ext cx="59" cy="14"/>
            </a:xfrm>
            <a:custGeom>
              <a:avLst/>
              <a:gdLst>
                <a:gd name="T0" fmla="*/ 21 w 41"/>
                <a:gd name="T1" fmla="*/ 3 h 10"/>
                <a:gd name="T2" fmla="*/ 41 w 41"/>
                <a:gd name="T3" fmla="*/ 10 h 10"/>
                <a:gd name="T4" fmla="*/ 0 w 41"/>
                <a:gd name="T5" fmla="*/ 0 h 10"/>
                <a:gd name="T6" fmla="*/ 25 w 41"/>
                <a:gd name="T7" fmla="*/ 5 h 10"/>
                <a:gd name="T8" fmla="*/ 21 w 41"/>
                <a:gd name="T9" fmla="*/ 3 h 10"/>
                <a:gd name="T10" fmla="*/ 21 w 41"/>
                <a:gd name="T11" fmla="*/ 3 h 10"/>
              </a:gdLst>
              <a:ahLst/>
              <a:cxnLst>
                <a:cxn ang="0">
                  <a:pos x="T0" y="T1"/>
                </a:cxn>
                <a:cxn ang="0">
                  <a:pos x="T2" y="T3"/>
                </a:cxn>
                <a:cxn ang="0">
                  <a:pos x="T4" y="T5"/>
                </a:cxn>
                <a:cxn ang="0">
                  <a:pos x="T6" y="T7"/>
                </a:cxn>
                <a:cxn ang="0">
                  <a:pos x="T8" y="T9"/>
                </a:cxn>
                <a:cxn ang="0">
                  <a:pos x="T10" y="T11"/>
                </a:cxn>
              </a:cxnLst>
              <a:rect l="0" t="0" r="r" b="b"/>
              <a:pathLst>
                <a:path w="41" h="10">
                  <a:moveTo>
                    <a:pt x="21" y="3"/>
                  </a:moveTo>
                  <a:cubicBezTo>
                    <a:pt x="28" y="6"/>
                    <a:pt x="35" y="8"/>
                    <a:pt x="41" y="10"/>
                  </a:cubicBezTo>
                  <a:cubicBezTo>
                    <a:pt x="28" y="6"/>
                    <a:pt x="14" y="3"/>
                    <a:pt x="0" y="0"/>
                  </a:cubicBezTo>
                  <a:cubicBezTo>
                    <a:pt x="9" y="0"/>
                    <a:pt x="17" y="2"/>
                    <a:pt x="25" y="5"/>
                  </a:cubicBezTo>
                  <a:cubicBezTo>
                    <a:pt x="13" y="1"/>
                    <a:pt x="33" y="9"/>
                    <a:pt x="21" y="3"/>
                  </a:cubicBezTo>
                  <a:cubicBezTo>
                    <a:pt x="28" y="6"/>
                    <a:pt x="25" y="5"/>
                    <a:pt x="2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726">
              <a:extLst>
                <a:ext uri="{FF2B5EF4-FFF2-40B4-BE49-F238E27FC236}">
                  <a16:creationId xmlns:a16="http://schemas.microsoft.com/office/drawing/2014/main" id="{C311ACB8-E215-4E7B-88E2-4828BECE7C4F}"/>
                </a:ext>
              </a:extLst>
            </p:cNvPr>
            <p:cNvSpPr>
              <a:spLocks/>
            </p:cNvSpPr>
            <p:nvPr userDrawn="1"/>
          </p:nvSpPr>
          <p:spPr bwMode="auto">
            <a:xfrm>
              <a:off x="1859" y="2524"/>
              <a:ext cx="33" cy="20"/>
            </a:xfrm>
            <a:custGeom>
              <a:avLst/>
              <a:gdLst>
                <a:gd name="T0" fmla="*/ 2 w 23"/>
                <a:gd name="T1" fmla="*/ 12 h 14"/>
                <a:gd name="T2" fmla="*/ 23 w 23"/>
                <a:gd name="T3" fmla="*/ 0 h 14"/>
                <a:gd name="T4" fmla="*/ 2 w 23"/>
                <a:gd name="T5" fmla="*/ 12 h 14"/>
              </a:gdLst>
              <a:ahLst/>
              <a:cxnLst>
                <a:cxn ang="0">
                  <a:pos x="T0" y="T1"/>
                </a:cxn>
                <a:cxn ang="0">
                  <a:pos x="T2" y="T3"/>
                </a:cxn>
                <a:cxn ang="0">
                  <a:pos x="T4" y="T5"/>
                </a:cxn>
              </a:cxnLst>
              <a:rect l="0" t="0" r="r" b="b"/>
              <a:pathLst>
                <a:path w="23" h="14">
                  <a:moveTo>
                    <a:pt x="2" y="12"/>
                  </a:moveTo>
                  <a:cubicBezTo>
                    <a:pt x="10" y="7"/>
                    <a:pt x="17" y="3"/>
                    <a:pt x="23" y="0"/>
                  </a:cubicBezTo>
                  <a:cubicBezTo>
                    <a:pt x="8" y="10"/>
                    <a:pt x="0" y="14"/>
                    <a:pt x="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727">
              <a:extLst>
                <a:ext uri="{FF2B5EF4-FFF2-40B4-BE49-F238E27FC236}">
                  <a16:creationId xmlns:a16="http://schemas.microsoft.com/office/drawing/2014/main" id="{ABB33900-EA71-452E-8A18-9895E4B6A52D}"/>
                </a:ext>
              </a:extLst>
            </p:cNvPr>
            <p:cNvSpPr>
              <a:spLocks/>
            </p:cNvSpPr>
            <p:nvPr userDrawn="1"/>
          </p:nvSpPr>
          <p:spPr bwMode="auto">
            <a:xfrm>
              <a:off x="1868" y="3026"/>
              <a:ext cx="18" cy="5"/>
            </a:xfrm>
            <a:custGeom>
              <a:avLst/>
              <a:gdLst>
                <a:gd name="T0" fmla="*/ 3 w 13"/>
                <a:gd name="T1" fmla="*/ 1 h 4"/>
                <a:gd name="T2" fmla="*/ 3 w 13"/>
                <a:gd name="T3" fmla="*/ 1 h 4"/>
                <a:gd name="T4" fmla="*/ 3 w 13"/>
                <a:gd name="T5" fmla="*/ 1 h 4"/>
              </a:gdLst>
              <a:ahLst/>
              <a:cxnLst>
                <a:cxn ang="0">
                  <a:pos x="T0" y="T1"/>
                </a:cxn>
                <a:cxn ang="0">
                  <a:pos x="T2" y="T3"/>
                </a:cxn>
                <a:cxn ang="0">
                  <a:pos x="T4" y="T5"/>
                </a:cxn>
              </a:cxnLst>
              <a:rect l="0" t="0" r="r" b="b"/>
              <a:pathLst>
                <a:path w="13" h="4">
                  <a:moveTo>
                    <a:pt x="3" y="1"/>
                  </a:moveTo>
                  <a:cubicBezTo>
                    <a:pt x="0" y="0"/>
                    <a:pt x="13" y="4"/>
                    <a:pt x="3" y="1"/>
                  </a:cubicBezTo>
                  <a:cubicBezTo>
                    <a:pt x="3" y="1"/>
                    <a:pt x="3" y="1"/>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728">
              <a:extLst>
                <a:ext uri="{FF2B5EF4-FFF2-40B4-BE49-F238E27FC236}">
                  <a16:creationId xmlns:a16="http://schemas.microsoft.com/office/drawing/2014/main" id="{A4D0C8E5-EB78-4A3A-A8A8-AAF32D4AA5D5}"/>
                </a:ext>
              </a:extLst>
            </p:cNvPr>
            <p:cNvSpPr>
              <a:spLocks/>
            </p:cNvSpPr>
            <p:nvPr userDrawn="1"/>
          </p:nvSpPr>
          <p:spPr bwMode="auto">
            <a:xfrm>
              <a:off x="2105" y="3069"/>
              <a:ext cx="43" cy="14"/>
            </a:xfrm>
            <a:custGeom>
              <a:avLst/>
              <a:gdLst>
                <a:gd name="T0" fmla="*/ 30 w 30"/>
                <a:gd name="T1" fmla="*/ 10 h 10"/>
                <a:gd name="T2" fmla="*/ 0 w 30"/>
                <a:gd name="T3" fmla="*/ 0 h 10"/>
                <a:gd name="T4" fmla="*/ 30 w 30"/>
                <a:gd name="T5" fmla="*/ 10 h 10"/>
              </a:gdLst>
              <a:ahLst/>
              <a:cxnLst>
                <a:cxn ang="0">
                  <a:pos x="T0" y="T1"/>
                </a:cxn>
                <a:cxn ang="0">
                  <a:pos x="T2" y="T3"/>
                </a:cxn>
                <a:cxn ang="0">
                  <a:pos x="T4" y="T5"/>
                </a:cxn>
              </a:cxnLst>
              <a:rect l="0" t="0" r="r" b="b"/>
              <a:pathLst>
                <a:path w="30" h="10">
                  <a:moveTo>
                    <a:pt x="30" y="10"/>
                  </a:moveTo>
                  <a:cubicBezTo>
                    <a:pt x="0" y="0"/>
                    <a:pt x="0" y="0"/>
                    <a:pt x="0" y="0"/>
                  </a:cubicBezTo>
                  <a:cubicBezTo>
                    <a:pt x="13" y="4"/>
                    <a:pt x="23" y="7"/>
                    <a:pt x="3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Freeform 729">
              <a:extLst>
                <a:ext uri="{FF2B5EF4-FFF2-40B4-BE49-F238E27FC236}">
                  <a16:creationId xmlns:a16="http://schemas.microsoft.com/office/drawing/2014/main" id="{8B544C05-62C0-4F85-AE44-83ED3AA84EEE}"/>
                </a:ext>
              </a:extLst>
            </p:cNvPr>
            <p:cNvSpPr>
              <a:spLocks/>
            </p:cNvSpPr>
            <p:nvPr userDrawn="1"/>
          </p:nvSpPr>
          <p:spPr bwMode="auto">
            <a:xfrm>
              <a:off x="3633" y="2012"/>
              <a:ext cx="21" cy="19"/>
            </a:xfrm>
            <a:custGeom>
              <a:avLst/>
              <a:gdLst>
                <a:gd name="T0" fmla="*/ 14 w 14"/>
                <a:gd name="T1" fmla="*/ 0 h 13"/>
                <a:gd name="T2" fmla="*/ 0 w 14"/>
                <a:gd name="T3" fmla="*/ 13 h 13"/>
                <a:gd name="T4" fmla="*/ 14 w 14"/>
                <a:gd name="T5" fmla="*/ 0 h 13"/>
              </a:gdLst>
              <a:ahLst/>
              <a:cxnLst>
                <a:cxn ang="0">
                  <a:pos x="T0" y="T1"/>
                </a:cxn>
                <a:cxn ang="0">
                  <a:pos x="T2" y="T3"/>
                </a:cxn>
                <a:cxn ang="0">
                  <a:pos x="T4" y="T5"/>
                </a:cxn>
              </a:cxnLst>
              <a:rect l="0" t="0" r="r" b="b"/>
              <a:pathLst>
                <a:path w="14" h="13">
                  <a:moveTo>
                    <a:pt x="14" y="0"/>
                  </a:moveTo>
                  <a:cubicBezTo>
                    <a:pt x="0" y="13"/>
                    <a:pt x="0" y="13"/>
                    <a:pt x="0" y="13"/>
                  </a:cubicBezTo>
                  <a:cubicBezTo>
                    <a:pt x="6" y="6"/>
                    <a:pt x="10"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730">
              <a:extLst>
                <a:ext uri="{FF2B5EF4-FFF2-40B4-BE49-F238E27FC236}">
                  <a16:creationId xmlns:a16="http://schemas.microsoft.com/office/drawing/2014/main" id="{8B506BA8-401B-4855-AC63-3522DDA407D3}"/>
                </a:ext>
              </a:extLst>
            </p:cNvPr>
            <p:cNvSpPr>
              <a:spLocks/>
            </p:cNvSpPr>
            <p:nvPr userDrawn="1"/>
          </p:nvSpPr>
          <p:spPr bwMode="auto">
            <a:xfrm>
              <a:off x="4403" y="496"/>
              <a:ext cx="7" cy="39"/>
            </a:xfrm>
            <a:custGeom>
              <a:avLst/>
              <a:gdLst>
                <a:gd name="T0" fmla="*/ 5 w 5"/>
                <a:gd name="T1" fmla="*/ 0 h 27"/>
                <a:gd name="T2" fmla="*/ 0 w 5"/>
                <a:gd name="T3" fmla="*/ 27 h 27"/>
                <a:gd name="T4" fmla="*/ 5 w 5"/>
                <a:gd name="T5" fmla="*/ 0 h 27"/>
              </a:gdLst>
              <a:ahLst/>
              <a:cxnLst>
                <a:cxn ang="0">
                  <a:pos x="T0" y="T1"/>
                </a:cxn>
                <a:cxn ang="0">
                  <a:pos x="T2" y="T3"/>
                </a:cxn>
                <a:cxn ang="0">
                  <a:pos x="T4" y="T5"/>
                </a:cxn>
              </a:cxnLst>
              <a:rect l="0" t="0" r="r" b="b"/>
              <a:pathLst>
                <a:path w="5" h="27">
                  <a:moveTo>
                    <a:pt x="5" y="0"/>
                  </a:moveTo>
                  <a:cubicBezTo>
                    <a:pt x="3" y="19"/>
                    <a:pt x="1" y="24"/>
                    <a:pt x="0" y="27"/>
                  </a:cubicBezTo>
                  <a:cubicBezTo>
                    <a:pt x="2" y="17"/>
                    <a:pt x="3" y="8"/>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731">
              <a:extLst>
                <a:ext uri="{FF2B5EF4-FFF2-40B4-BE49-F238E27FC236}">
                  <a16:creationId xmlns:a16="http://schemas.microsoft.com/office/drawing/2014/main" id="{CB7D11AD-FCB7-4889-8234-62EBF3470104}"/>
                </a:ext>
              </a:extLst>
            </p:cNvPr>
            <p:cNvSpPr>
              <a:spLocks/>
            </p:cNvSpPr>
            <p:nvPr userDrawn="1"/>
          </p:nvSpPr>
          <p:spPr bwMode="auto">
            <a:xfrm>
              <a:off x="4413" y="63"/>
              <a:ext cx="0" cy="12"/>
            </a:xfrm>
            <a:custGeom>
              <a:avLst/>
              <a:gdLst>
                <a:gd name="T0" fmla="*/ 8 h 8"/>
                <a:gd name="T1" fmla="*/ 0 h 8"/>
                <a:gd name="T2" fmla="*/ 8 h 8"/>
              </a:gdLst>
              <a:ahLst/>
              <a:cxnLst>
                <a:cxn ang="0">
                  <a:pos x="0" y="T0"/>
                </a:cxn>
                <a:cxn ang="0">
                  <a:pos x="0" y="T1"/>
                </a:cxn>
                <a:cxn ang="0">
                  <a:pos x="0" y="T2"/>
                </a:cxn>
              </a:cxnLst>
              <a:rect l="0" t="0" r="r" b="b"/>
              <a:pathLst>
                <a:path h="8">
                  <a:moveTo>
                    <a:pt x="0" y="8"/>
                  </a:moveTo>
                  <a:cubicBezTo>
                    <a:pt x="0" y="0"/>
                    <a:pt x="0" y="0"/>
                    <a:pt x="0" y="0"/>
                  </a:cubicBezTo>
                  <a:cubicBezTo>
                    <a:pt x="0" y="3"/>
                    <a:pt x="0" y="6"/>
                    <a:pt x="0"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Freeform 732">
              <a:extLst>
                <a:ext uri="{FF2B5EF4-FFF2-40B4-BE49-F238E27FC236}">
                  <a16:creationId xmlns:a16="http://schemas.microsoft.com/office/drawing/2014/main" id="{463D495F-2A91-4849-867E-EDE379AA8882}"/>
                </a:ext>
              </a:extLst>
            </p:cNvPr>
            <p:cNvSpPr>
              <a:spLocks/>
            </p:cNvSpPr>
            <p:nvPr userDrawn="1"/>
          </p:nvSpPr>
          <p:spPr bwMode="auto">
            <a:xfrm>
              <a:off x="4147" y="1073"/>
              <a:ext cx="7" cy="11"/>
            </a:xfrm>
            <a:custGeom>
              <a:avLst/>
              <a:gdLst>
                <a:gd name="T0" fmla="*/ 5 w 5"/>
                <a:gd name="T1" fmla="*/ 0 h 8"/>
                <a:gd name="T2" fmla="*/ 0 w 5"/>
                <a:gd name="T3" fmla="*/ 8 h 8"/>
                <a:gd name="T4" fmla="*/ 5 w 5"/>
                <a:gd name="T5" fmla="*/ 0 h 8"/>
              </a:gdLst>
              <a:ahLst/>
              <a:cxnLst>
                <a:cxn ang="0">
                  <a:pos x="T0" y="T1"/>
                </a:cxn>
                <a:cxn ang="0">
                  <a:pos x="T2" y="T3"/>
                </a:cxn>
                <a:cxn ang="0">
                  <a:pos x="T4" y="T5"/>
                </a:cxn>
              </a:cxnLst>
              <a:rect l="0" t="0" r="r" b="b"/>
              <a:pathLst>
                <a:path w="5" h="8">
                  <a:moveTo>
                    <a:pt x="5" y="0"/>
                  </a:moveTo>
                  <a:cubicBezTo>
                    <a:pt x="3" y="3"/>
                    <a:pt x="2" y="6"/>
                    <a:pt x="0" y="8"/>
                  </a:cubicBezTo>
                  <a:cubicBezTo>
                    <a:pt x="2" y="3"/>
                    <a:pt x="4"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733">
              <a:extLst>
                <a:ext uri="{FF2B5EF4-FFF2-40B4-BE49-F238E27FC236}">
                  <a16:creationId xmlns:a16="http://schemas.microsoft.com/office/drawing/2014/main" id="{ED81B4E6-91AF-4127-821A-634DF134922F}"/>
                </a:ext>
              </a:extLst>
            </p:cNvPr>
            <p:cNvSpPr>
              <a:spLocks noEditPoints="1"/>
            </p:cNvSpPr>
            <p:nvPr userDrawn="1"/>
          </p:nvSpPr>
          <p:spPr bwMode="auto">
            <a:xfrm>
              <a:off x="1328" y="7"/>
              <a:ext cx="3095" cy="3233"/>
            </a:xfrm>
            <a:custGeom>
              <a:avLst/>
              <a:gdLst>
                <a:gd name="T0" fmla="*/ 135 w 2152"/>
                <a:gd name="T1" fmla="*/ 2033 h 2248"/>
                <a:gd name="T2" fmla="*/ 459 w 2152"/>
                <a:gd name="T3" fmla="*/ 1694 h 2248"/>
                <a:gd name="T4" fmla="*/ 823 w 2152"/>
                <a:gd name="T5" fmla="*/ 2146 h 2248"/>
                <a:gd name="T6" fmla="*/ 1239 w 2152"/>
                <a:gd name="T7" fmla="*/ 1566 h 2248"/>
                <a:gd name="T8" fmla="*/ 1395 w 2152"/>
                <a:gd name="T9" fmla="*/ 1593 h 2248"/>
                <a:gd name="T10" fmla="*/ 1895 w 2152"/>
                <a:gd name="T11" fmla="*/ 923 h 2248"/>
                <a:gd name="T12" fmla="*/ 1964 w 2152"/>
                <a:gd name="T13" fmla="*/ 893 h 2248"/>
                <a:gd name="T14" fmla="*/ 2067 w 2152"/>
                <a:gd name="T15" fmla="*/ 658 h 2248"/>
                <a:gd name="T16" fmla="*/ 1967 w 2152"/>
                <a:gd name="T17" fmla="*/ 888 h 2248"/>
                <a:gd name="T18" fmla="*/ 2065 w 2152"/>
                <a:gd name="T19" fmla="*/ 506 h 2248"/>
                <a:gd name="T20" fmla="*/ 2136 w 2152"/>
                <a:gd name="T21" fmla="*/ 5 h 2248"/>
                <a:gd name="T22" fmla="*/ 1478 w 2152"/>
                <a:gd name="T23" fmla="*/ 1400 h 2248"/>
                <a:gd name="T24" fmla="*/ 705 w 2152"/>
                <a:gd name="T25" fmla="*/ 1560 h 2248"/>
                <a:gd name="T26" fmla="*/ 276 w 2152"/>
                <a:gd name="T27" fmla="*/ 1806 h 2248"/>
                <a:gd name="T28" fmla="*/ 705 w 2152"/>
                <a:gd name="T29" fmla="*/ 1561 h 2248"/>
                <a:gd name="T30" fmla="*/ 982 w 2152"/>
                <a:gd name="T31" fmla="*/ 1727 h 2248"/>
                <a:gd name="T32" fmla="*/ 2071 w 2152"/>
                <a:gd name="T33" fmla="*/ 545 h 2248"/>
                <a:gd name="T34" fmla="*/ 1053 w 2152"/>
                <a:gd name="T35" fmla="*/ 1689 h 2248"/>
                <a:gd name="T36" fmla="*/ 703 w 2152"/>
                <a:gd name="T37" fmla="*/ 1555 h 2248"/>
                <a:gd name="T38" fmla="*/ 325 w 2152"/>
                <a:gd name="T39" fmla="*/ 1777 h 2248"/>
                <a:gd name="T40" fmla="*/ 823 w 2152"/>
                <a:gd name="T41" fmla="*/ 2146 h 2248"/>
                <a:gd name="T42" fmla="*/ 1912 w 2152"/>
                <a:gd name="T43" fmla="*/ 992 h 2248"/>
                <a:gd name="T44" fmla="*/ 1478 w 2152"/>
                <a:gd name="T45" fmla="*/ 1399 h 2248"/>
                <a:gd name="T46" fmla="*/ 703 w 2152"/>
                <a:gd name="T47" fmla="*/ 1555 h 2248"/>
                <a:gd name="T48" fmla="*/ 2149 w 2152"/>
                <a:gd name="T49" fmla="*/ 144 h 2248"/>
                <a:gd name="T50" fmla="*/ 1111 w 2152"/>
                <a:gd name="T51" fmla="*/ 1633 h 2248"/>
                <a:gd name="T52" fmla="*/ 791 w 2152"/>
                <a:gd name="T53" fmla="*/ 1938 h 2248"/>
                <a:gd name="T54" fmla="*/ 964 w 2152"/>
                <a:gd name="T55" fmla="*/ 1835 h 2248"/>
                <a:gd name="T56" fmla="*/ 824 w 2152"/>
                <a:gd name="T57" fmla="*/ 2154 h 2248"/>
                <a:gd name="T58" fmla="*/ 687 w 2152"/>
                <a:gd name="T59" fmla="*/ 1597 h 2248"/>
                <a:gd name="T60" fmla="*/ 1839 w 2152"/>
                <a:gd name="T61" fmla="*/ 1094 h 2248"/>
                <a:gd name="T62" fmla="*/ 323 w 2152"/>
                <a:gd name="T63" fmla="*/ 1778 h 2248"/>
                <a:gd name="T64" fmla="*/ 981 w 2152"/>
                <a:gd name="T65" fmla="*/ 1727 h 2248"/>
                <a:gd name="T66" fmla="*/ 1059 w 2152"/>
                <a:gd name="T67" fmla="*/ 1687 h 2248"/>
                <a:gd name="T68" fmla="*/ 1476 w 2152"/>
                <a:gd name="T69" fmla="*/ 1401 h 2248"/>
                <a:gd name="T70" fmla="*/ 2022 w 2152"/>
                <a:gd name="T71" fmla="*/ 616 h 2248"/>
                <a:gd name="T72" fmla="*/ 1478 w 2152"/>
                <a:gd name="T73" fmla="*/ 1400 h 2248"/>
                <a:gd name="T74" fmla="*/ 806 w 2152"/>
                <a:gd name="T75" fmla="*/ 1921 h 2248"/>
                <a:gd name="T76" fmla="*/ 824 w 2152"/>
                <a:gd name="T77" fmla="*/ 2153 h 2248"/>
                <a:gd name="T78" fmla="*/ 707 w 2152"/>
                <a:gd name="T79" fmla="*/ 1611 h 2248"/>
                <a:gd name="T80" fmla="*/ 2111 w 2152"/>
                <a:gd name="T81" fmla="*/ 362 h 2248"/>
                <a:gd name="T82" fmla="*/ 1345 w 2152"/>
                <a:gd name="T83" fmla="*/ 1524 h 2248"/>
                <a:gd name="T84" fmla="*/ 807 w 2152"/>
                <a:gd name="T85" fmla="*/ 1921 h 2248"/>
                <a:gd name="T86" fmla="*/ 824 w 2152"/>
                <a:gd name="T87" fmla="*/ 2153 h 2248"/>
                <a:gd name="T88" fmla="*/ 707 w 2152"/>
                <a:gd name="T89" fmla="*/ 1613 h 2248"/>
                <a:gd name="T90" fmla="*/ 1478 w 2152"/>
                <a:gd name="T91" fmla="*/ 1400 h 2248"/>
                <a:gd name="T92" fmla="*/ 1849 w 2152"/>
                <a:gd name="T93" fmla="*/ 1070 h 2248"/>
                <a:gd name="T94" fmla="*/ 1054 w 2152"/>
                <a:gd name="T95" fmla="*/ 1689 h 2248"/>
                <a:gd name="T96" fmla="*/ 728 w 2152"/>
                <a:gd name="T97" fmla="*/ 2185 h 2248"/>
                <a:gd name="T98" fmla="*/ 703 w 2152"/>
                <a:gd name="T99" fmla="*/ 1555 h 2248"/>
                <a:gd name="T100" fmla="*/ 580 w 2152"/>
                <a:gd name="T101" fmla="*/ 2148 h 2248"/>
                <a:gd name="T102" fmla="*/ 814 w 2152"/>
                <a:gd name="T103" fmla="*/ 2131 h 2248"/>
                <a:gd name="T104" fmla="*/ 824 w 2152"/>
                <a:gd name="T105" fmla="*/ 2154 h 2248"/>
                <a:gd name="T106" fmla="*/ 815 w 2152"/>
                <a:gd name="T107" fmla="*/ 2140 h 2248"/>
                <a:gd name="T108" fmla="*/ 1507 w 2152"/>
                <a:gd name="T109" fmla="*/ 1483 h 2248"/>
                <a:gd name="T110" fmla="*/ 855 w 2152"/>
                <a:gd name="T111" fmla="*/ 1891 h 2248"/>
                <a:gd name="T112" fmla="*/ 192 w 2152"/>
                <a:gd name="T113" fmla="*/ 2040 h 2248"/>
                <a:gd name="T114" fmla="*/ 1324 w 2152"/>
                <a:gd name="T115" fmla="*/ 1515 h 2248"/>
                <a:gd name="T116" fmla="*/ 2072 w 2152"/>
                <a:gd name="T117" fmla="*/ 479 h 2248"/>
                <a:gd name="T118" fmla="*/ 2111 w 2152"/>
                <a:gd name="T119" fmla="*/ 361 h 2248"/>
                <a:gd name="T120" fmla="*/ 859 w 2152"/>
                <a:gd name="T121" fmla="*/ 1772 h 2248"/>
                <a:gd name="T122" fmla="*/ 1059 w 2152"/>
                <a:gd name="T123" fmla="*/ 1687 h 2248"/>
                <a:gd name="T124" fmla="*/ 1346 w 2152"/>
                <a:gd name="T125" fmla="*/ 1524 h 2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152" h="2248">
                  <a:moveTo>
                    <a:pt x="21" y="1998"/>
                  </a:moveTo>
                  <a:cubicBezTo>
                    <a:pt x="21" y="1998"/>
                    <a:pt x="20" y="1998"/>
                    <a:pt x="20" y="1998"/>
                  </a:cubicBezTo>
                  <a:cubicBezTo>
                    <a:pt x="25" y="2002"/>
                    <a:pt x="32" y="2004"/>
                    <a:pt x="40" y="2007"/>
                  </a:cubicBezTo>
                  <a:cubicBezTo>
                    <a:pt x="33" y="2004"/>
                    <a:pt x="26" y="2002"/>
                    <a:pt x="21" y="1998"/>
                  </a:cubicBezTo>
                  <a:close/>
                  <a:moveTo>
                    <a:pt x="42" y="2007"/>
                  </a:moveTo>
                  <a:cubicBezTo>
                    <a:pt x="46" y="2008"/>
                    <a:pt x="49" y="2009"/>
                    <a:pt x="53" y="2010"/>
                  </a:cubicBezTo>
                  <a:cubicBezTo>
                    <a:pt x="49" y="2009"/>
                    <a:pt x="46" y="2008"/>
                    <a:pt x="42" y="2007"/>
                  </a:cubicBezTo>
                  <a:close/>
                  <a:moveTo>
                    <a:pt x="64" y="2011"/>
                  </a:moveTo>
                  <a:cubicBezTo>
                    <a:pt x="61" y="2011"/>
                    <a:pt x="57" y="2011"/>
                    <a:pt x="54" y="2010"/>
                  </a:cubicBezTo>
                  <a:cubicBezTo>
                    <a:pt x="61" y="2011"/>
                    <a:pt x="68" y="2013"/>
                    <a:pt x="73" y="2014"/>
                  </a:cubicBezTo>
                  <a:cubicBezTo>
                    <a:pt x="70" y="2013"/>
                    <a:pt x="67" y="2012"/>
                    <a:pt x="64" y="2011"/>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89" y="2050"/>
                  </a:moveTo>
                  <a:cubicBezTo>
                    <a:pt x="191" y="2050"/>
                    <a:pt x="194" y="2049"/>
                    <a:pt x="196" y="2049"/>
                  </a:cubicBezTo>
                  <a:cubicBezTo>
                    <a:pt x="175" y="2044"/>
                    <a:pt x="155" y="2038"/>
                    <a:pt x="135" y="2033"/>
                  </a:cubicBezTo>
                  <a:cubicBezTo>
                    <a:pt x="160" y="2040"/>
                    <a:pt x="184" y="2051"/>
                    <a:pt x="210" y="2059"/>
                  </a:cubicBezTo>
                  <a:cubicBezTo>
                    <a:pt x="205" y="2057"/>
                    <a:pt x="194" y="2049"/>
                    <a:pt x="189" y="2050"/>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196" y="2049"/>
                  </a:moveTo>
                  <a:cubicBezTo>
                    <a:pt x="196" y="2049"/>
                    <a:pt x="196" y="2049"/>
                    <a:pt x="196" y="2049"/>
                  </a:cubicBezTo>
                  <a:cubicBezTo>
                    <a:pt x="197" y="2050"/>
                    <a:pt x="199" y="2050"/>
                    <a:pt x="200" y="2051"/>
                  </a:cubicBezTo>
                  <a:cubicBezTo>
                    <a:pt x="199" y="2050"/>
                    <a:pt x="198" y="2050"/>
                    <a:pt x="196" y="2049"/>
                  </a:cubicBezTo>
                  <a:close/>
                  <a:moveTo>
                    <a:pt x="233" y="2061"/>
                  </a:moveTo>
                  <a:cubicBezTo>
                    <a:pt x="231" y="2061"/>
                    <a:pt x="236" y="2064"/>
                    <a:pt x="251" y="2070"/>
                  </a:cubicBezTo>
                  <a:cubicBezTo>
                    <a:pt x="246" y="2068"/>
                    <a:pt x="239" y="2064"/>
                    <a:pt x="233" y="2061"/>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3" y="1735"/>
                  </a:moveTo>
                  <a:cubicBezTo>
                    <a:pt x="754" y="1737"/>
                    <a:pt x="754" y="1739"/>
                    <a:pt x="755" y="1741"/>
                  </a:cubicBezTo>
                  <a:cubicBezTo>
                    <a:pt x="756" y="1745"/>
                    <a:pt x="756" y="1744"/>
                    <a:pt x="753" y="173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06" y="1980"/>
                  </a:moveTo>
                  <a:cubicBezTo>
                    <a:pt x="806" y="1982"/>
                    <a:pt x="806" y="1985"/>
                    <a:pt x="807" y="1987"/>
                  </a:cubicBezTo>
                  <a:cubicBezTo>
                    <a:pt x="807" y="1985"/>
                    <a:pt x="806" y="1982"/>
                    <a:pt x="806" y="1980"/>
                  </a:cubicBezTo>
                  <a:close/>
                  <a:moveTo>
                    <a:pt x="805" y="1984"/>
                  </a:moveTo>
                  <a:cubicBezTo>
                    <a:pt x="806" y="1988"/>
                    <a:pt x="807" y="1992"/>
                    <a:pt x="808" y="1995"/>
                  </a:cubicBezTo>
                  <a:cubicBezTo>
                    <a:pt x="808" y="1993"/>
                    <a:pt x="807" y="1989"/>
                    <a:pt x="805" y="1984"/>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200" y="1734"/>
                  </a:moveTo>
                  <a:cubicBezTo>
                    <a:pt x="1214" y="1737"/>
                    <a:pt x="1226" y="1724"/>
                    <a:pt x="1236" y="1712"/>
                  </a:cubicBezTo>
                  <a:cubicBezTo>
                    <a:pt x="1224" y="1719"/>
                    <a:pt x="1212" y="1727"/>
                    <a:pt x="1200" y="1734"/>
                  </a:cubicBezTo>
                  <a:close/>
                  <a:moveTo>
                    <a:pt x="1239" y="1566"/>
                  </a:moveTo>
                  <a:cubicBezTo>
                    <a:pt x="1240" y="1566"/>
                    <a:pt x="1241" y="1565"/>
                    <a:pt x="1242" y="1565"/>
                  </a:cubicBezTo>
                  <a:cubicBezTo>
                    <a:pt x="1246" y="1562"/>
                    <a:pt x="1250" y="1559"/>
                    <a:pt x="1254" y="1556"/>
                  </a:cubicBezTo>
                  <a:cubicBezTo>
                    <a:pt x="1256" y="1554"/>
                    <a:pt x="1256" y="1552"/>
                    <a:pt x="1257" y="1550"/>
                  </a:cubicBezTo>
                  <a:cubicBezTo>
                    <a:pt x="1256" y="1552"/>
                    <a:pt x="1248" y="1559"/>
                    <a:pt x="1239" y="1566"/>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76" y="1615"/>
                  </a:moveTo>
                  <a:cubicBezTo>
                    <a:pt x="1384" y="1612"/>
                    <a:pt x="1395" y="1601"/>
                    <a:pt x="1403" y="1592"/>
                  </a:cubicBezTo>
                  <a:cubicBezTo>
                    <a:pt x="1395" y="1600"/>
                    <a:pt x="1385" y="1608"/>
                    <a:pt x="1376"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97" y="1567"/>
                  </a:moveTo>
                  <a:cubicBezTo>
                    <a:pt x="1398" y="1566"/>
                    <a:pt x="1400" y="1565"/>
                    <a:pt x="1401" y="1564"/>
                  </a:cubicBezTo>
                  <a:cubicBezTo>
                    <a:pt x="1399" y="1565"/>
                    <a:pt x="1398" y="1566"/>
                    <a:pt x="1397" y="1567"/>
                  </a:cubicBezTo>
                  <a:close/>
                  <a:moveTo>
                    <a:pt x="1403" y="1592"/>
                  </a:moveTo>
                  <a:cubicBezTo>
                    <a:pt x="1408" y="1588"/>
                    <a:pt x="1412" y="1584"/>
                    <a:pt x="1416" y="1580"/>
                  </a:cubicBezTo>
                  <a:cubicBezTo>
                    <a:pt x="1414" y="1582"/>
                    <a:pt x="1409" y="1586"/>
                    <a:pt x="1403" y="1592"/>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584" y="1282"/>
                  </a:moveTo>
                  <a:cubicBezTo>
                    <a:pt x="1586" y="1280"/>
                    <a:pt x="1588" y="1278"/>
                    <a:pt x="1591" y="1275"/>
                  </a:cubicBezTo>
                  <a:cubicBezTo>
                    <a:pt x="1591" y="1274"/>
                    <a:pt x="1589" y="1276"/>
                    <a:pt x="1584" y="1282"/>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19" y="1289"/>
                    <a:pt x="1619" y="1289"/>
                    <a:pt x="1619" y="1289"/>
                  </a:cubicBezTo>
                  <a:close/>
                  <a:moveTo>
                    <a:pt x="1648" y="1214"/>
                  </a:moveTo>
                  <a:cubicBezTo>
                    <a:pt x="1652" y="1212"/>
                    <a:pt x="1657" y="1210"/>
                    <a:pt x="1661" y="1207"/>
                  </a:cubicBezTo>
                  <a:cubicBezTo>
                    <a:pt x="1669" y="1198"/>
                    <a:pt x="1665" y="1201"/>
                    <a:pt x="1648" y="1214"/>
                  </a:cubicBezTo>
                  <a:close/>
                  <a:moveTo>
                    <a:pt x="1704" y="1288"/>
                  </a:moveTo>
                  <a:cubicBezTo>
                    <a:pt x="1704" y="1288"/>
                    <a:pt x="1704" y="1288"/>
                    <a:pt x="1704" y="1288"/>
                  </a:cubicBezTo>
                  <a:cubicBezTo>
                    <a:pt x="1704" y="1288"/>
                    <a:pt x="1704" y="1288"/>
                    <a:pt x="1704" y="1288"/>
                  </a:cubicBezTo>
                  <a:close/>
                  <a:moveTo>
                    <a:pt x="1798" y="1174"/>
                  </a:moveTo>
                  <a:cubicBezTo>
                    <a:pt x="1808" y="1161"/>
                    <a:pt x="1818" y="1148"/>
                    <a:pt x="1827" y="1135"/>
                  </a:cubicBezTo>
                  <a:cubicBezTo>
                    <a:pt x="1815" y="1145"/>
                    <a:pt x="1805" y="1159"/>
                    <a:pt x="1798" y="1174"/>
                  </a:cubicBezTo>
                  <a:close/>
                  <a:moveTo>
                    <a:pt x="1828" y="1135"/>
                  </a:moveTo>
                  <a:cubicBezTo>
                    <a:pt x="1828" y="1135"/>
                    <a:pt x="1827" y="1135"/>
                    <a:pt x="1827" y="1135"/>
                  </a:cubicBezTo>
                  <a:cubicBezTo>
                    <a:pt x="1829" y="1134"/>
                    <a:pt x="1830" y="1133"/>
                    <a:pt x="1831" y="1132"/>
                  </a:cubicBezTo>
                  <a:cubicBezTo>
                    <a:pt x="1830" y="1133"/>
                    <a:pt x="1829" y="1134"/>
                    <a:pt x="1828" y="1135"/>
                  </a:cubicBezTo>
                  <a:close/>
                  <a:moveTo>
                    <a:pt x="1849" y="1070"/>
                  </a:moveTo>
                  <a:cubicBezTo>
                    <a:pt x="1851" y="1071"/>
                    <a:pt x="1853" y="1070"/>
                    <a:pt x="1856" y="1069"/>
                  </a:cubicBezTo>
                  <a:cubicBezTo>
                    <a:pt x="1863" y="1058"/>
                    <a:pt x="1861" y="1058"/>
                    <a:pt x="1849" y="1070"/>
                  </a:cubicBezTo>
                  <a:close/>
                  <a:moveTo>
                    <a:pt x="1895" y="923"/>
                  </a:moveTo>
                  <a:cubicBezTo>
                    <a:pt x="1892" y="929"/>
                    <a:pt x="1888" y="936"/>
                    <a:pt x="1883" y="943"/>
                  </a:cubicBezTo>
                  <a:cubicBezTo>
                    <a:pt x="1883" y="945"/>
                    <a:pt x="1884" y="947"/>
                    <a:pt x="1884" y="949"/>
                  </a:cubicBezTo>
                  <a:cubicBezTo>
                    <a:pt x="1888" y="942"/>
                    <a:pt x="1893" y="935"/>
                    <a:pt x="1897" y="927"/>
                  </a:cubicBezTo>
                  <a:cubicBezTo>
                    <a:pt x="1896" y="926"/>
                    <a:pt x="1896" y="924"/>
                    <a:pt x="1895" y="923"/>
                  </a:cubicBezTo>
                  <a:close/>
                  <a:moveTo>
                    <a:pt x="1895" y="921"/>
                  </a:moveTo>
                  <a:cubicBezTo>
                    <a:pt x="1894" y="921"/>
                    <a:pt x="1894" y="920"/>
                    <a:pt x="1894" y="920"/>
                  </a:cubicBezTo>
                  <a:cubicBezTo>
                    <a:pt x="1893" y="917"/>
                    <a:pt x="1892" y="914"/>
                    <a:pt x="1891" y="912"/>
                  </a:cubicBezTo>
                  <a:cubicBezTo>
                    <a:pt x="1890" y="921"/>
                    <a:pt x="1890" y="916"/>
                    <a:pt x="1890" y="911"/>
                  </a:cubicBezTo>
                  <a:cubicBezTo>
                    <a:pt x="1887" y="915"/>
                    <a:pt x="1884" y="919"/>
                    <a:pt x="1881" y="924"/>
                  </a:cubicBezTo>
                  <a:cubicBezTo>
                    <a:pt x="1881" y="926"/>
                    <a:pt x="1881" y="929"/>
                    <a:pt x="1882" y="932"/>
                  </a:cubicBezTo>
                  <a:cubicBezTo>
                    <a:pt x="1882" y="932"/>
                    <a:pt x="1882" y="932"/>
                    <a:pt x="1882" y="933"/>
                  </a:cubicBezTo>
                  <a:cubicBezTo>
                    <a:pt x="1882" y="933"/>
                    <a:pt x="1882" y="933"/>
                    <a:pt x="1882" y="933"/>
                  </a:cubicBezTo>
                  <a:cubicBezTo>
                    <a:pt x="1882" y="933"/>
                    <a:pt x="1882" y="933"/>
                    <a:pt x="1882" y="933"/>
                  </a:cubicBezTo>
                  <a:cubicBezTo>
                    <a:pt x="1882" y="936"/>
                    <a:pt x="1882" y="938"/>
                    <a:pt x="1883" y="941"/>
                  </a:cubicBezTo>
                  <a:cubicBezTo>
                    <a:pt x="1887" y="933"/>
                    <a:pt x="1890" y="928"/>
                    <a:pt x="1895" y="922"/>
                  </a:cubicBezTo>
                  <a:cubicBezTo>
                    <a:pt x="1895" y="921"/>
                    <a:pt x="1895" y="921"/>
                    <a:pt x="1895" y="921"/>
                  </a:cubicBezTo>
                  <a:close/>
                  <a:moveTo>
                    <a:pt x="1952" y="921"/>
                  </a:moveTo>
                  <a:cubicBezTo>
                    <a:pt x="1941" y="942"/>
                    <a:pt x="1929" y="962"/>
                    <a:pt x="1917" y="983"/>
                  </a:cubicBezTo>
                  <a:cubicBezTo>
                    <a:pt x="1917" y="983"/>
                    <a:pt x="1917" y="983"/>
                    <a:pt x="1917" y="983"/>
                  </a:cubicBezTo>
                  <a:cubicBezTo>
                    <a:pt x="1917" y="983"/>
                    <a:pt x="1917" y="983"/>
                    <a:pt x="1917" y="983"/>
                  </a:cubicBezTo>
                  <a:cubicBezTo>
                    <a:pt x="1917" y="983"/>
                    <a:pt x="1917" y="983"/>
                    <a:pt x="1917" y="983"/>
                  </a:cubicBezTo>
                  <a:cubicBezTo>
                    <a:pt x="1917" y="983"/>
                    <a:pt x="1917" y="983"/>
                    <a:pt x="1917" y="983"/>
                  </a:cubicBezTo>
                  <a:cubicBezTo>
                    <a:pt x="1915" y="986"/>
                    <a:pt x="1914" y="989"/>
                    <a:pt x="1912" y="992"/>
                  </a:cubicBezTo>
                  <a:cubicBezTo>
                    <a:pt x="1908" y="1000"/>
                    <a:pt x="1903" y="1007"/>
                    <a:pt x="1899" y="1014"/>
                  </a:cubicBezTo>
                  <a:cubicBezTo>
                    <a:pt x="1894" y="1023"/>
                    <a:pt x="1889" y="1031"/>
                    <a:pt x="1884" y="1039"/>
                  </a:cubicBezTo>
                  <a:cubicBezTo>
                    <a:pt x="1887" y="1035"/>
                    <a:pt x="1890" y="1030"/>
                    <a:pt x="1894" y="1025"/>
                  </a:cubicBezTo>
                  <a:cubicBezTo>
                    <a:pt x="1894" y="1025"/>
                    <a:pt x="1894" y="1025"/>
                    <a:pt x="1894" y="1025"/>
                  </a:cubicBezTo>
                  <a:cubicBezTo>
                    <a:pt x="1896" y="1022"/>
                    <a:pt x="1898" y="1019"/>
                    <a:pt x="1900" y="1016"/>
                  </a:cubicBezTo>
                  <a:cubicBezTo>
                    <a:pt x="1904" y="1009"/>
                    <a:pt x="1908" y="1002"/>
                    <a:pt x="1912" y="995"/>
                  </a:cubicBezTo>
                  <a:cubicBezTo>
                    <a:pt x="1913" y="993"/>
                    <a:pt x="1914" y="991"/>
                    <a:pt x="1915" y="989"/>
                  </a:cubicBezTo>
                  <a:cubicBezTo>
                    <a:pt x="1916" y="988"/>
                    <a:pt x="1917" y="987"/>
                    <a:pt x="1917" y="986"/>
                  </a:cubicBezTo>
                  <a:cubicBezTo>
                    <a:pt x="1920" y="982"/>
                    <a:pt x="1922" y="978"/>
                    <a:pt x="1924" y="975"/>
                  </a:cubicBezTo>
                  <a:cubicBezTo>
                    <a:pt x="1926" y="971"/>
                    <a:pt x="1928" y="967"/>
                    <a:pt x="1930" y="964"/>
                  </a:cubicBezTo>
                  <a:cubicBezTo>
                    <a:pt x="1937" y="950"/>
                    <a:pt x="1944" y="936"/>
                    <a:pt x="1952" y="921"/>
                  </a:cubicBezTo>
                  <a:cubicBezTo>
                    <a:pt x="1953" y="919"/>
                    <a:pt x="1954" y="916"/>
                    <a:pt x="1956" y="914"/>
                  </a:cubicBezTo>
                  <a:cubicBezTo>
                    <a:pt x="1954" y="916"/>
                    <a:pt x="1953" y="919"/>
                    <a:pt x="1952" y="921"/>
                  </a:cubicBezTo>
                  <a:close/>
                  <a:moveTo>
                    <a:pt x="1950" y="917"/>
                  </a:moveTo>
                  <a:cubicBezTo>
                    <a:pt x="1949" y="919"/>
                    <a:pt x="1949" y="922"/>
                    <a:pt x="1948" y="925"/>
                  </a:cubicBezTo>
                  <a:cubicBezTo>
                    <a:pt x="1949" y="923"/>
                    <a:pt x="1950" y="921"/>
                    <a:pt x="1951" y="919"/>
                  </a:cubicBezTo>
                  <a:cubicBezTo>
                    <a:pt x="1951" y="918"/>
                    <a:pt x="1951" y="918"/>
                    <a:pt x="1950" y="917"/>
                  </a:cubicBezTo>
                  <a:close/>
                  <a:moveTo>
                    <a:pt x="1895" y="923"/>
                  </a:moveTo>
                  <a:cubicBezTo>
                    <a:pt x="1892" y="929"/>
                    <a:pt x="1888" y="936"/>
                    <a:pt x="1883" y="943"/>
                  </a:cubicBezTo>
                  <a:cubicBezTo>
                    <a:pt x="1883" y="945"/>
                    <a:pt x="1884" y="947"/>
                    <a:pt x="1884" y="949"/>
                  </a:cubicBezTo>
                  <a:cubicBezTo>
                    <a:pt x="1888" y="942"/>
                    <a:pt x="1893" y="935"/>
                    <a:pt x="1897" y="927"/>
                  </a:cubicBezTo>
                  <a:cubicBezTo>
                    <a:pt x="1896" y="926"/>
                    <a:pt x="1896" y="924"/>
                    <a:pt x="1895" y="923"/>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67" y="806"/>
                  </a:moveTo>
                  <a:cubicBezTo>
                    <a:pt x="1968" y="806"/>
                    <a:pt x="1969" y="804"/>
                    <a:pt x="1972" y="797"/>
                  </a:cubicBezTo>
                  <a:cubicBezTo>
                    <a:pt x="1970" y="800"/>
                    <a:pt x="1969" y="803"/>
                    <a:pt x="1967" y="806"/>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2067" y="658"/>
                  </a:moveTo>
                  <a:cubicBezTo>
                    <a:pt x="2057" y="686"/>
                    <a:pt x="2047" y="715"/>
                    <a:pt x="2035" y="743"/>
                  </a:cubicBezTo>
                  <a:cubicBezTo>
                    <a:pt x="2033" y="751"/>
                    <a:pt x="2030" y="759"/>
                    <a:pt x="2026" y="763"/>
                  </a:cubicBezTo>
                  <a:cubicBezTo>
                    <a:pt x="2023" y="769"/>
                    <a:pt x="2020" y="775"/>
                    <a:pt x="2017" y="780"/>
                  </a:cubicBezTo>
                  <a:cubicBezTo>
                    <a:pt x="2020" y="775"/>
                    <a:pt x="2022" y="770"/>
                    <a:pt x="2024" y="765"/>
                  </a:cubicBezTo>
                  <a:cubicBezTo>
                    <a:pt x="2025" y="764"/>
                    <a:pt x="2025" y="764"/>
                    <a:pt x="2026" y="763"/>
                  </a:cubicBezTo>
                  <a:cubicBezTo>
                    <a:pt x="2029" y="756"/>
                    <a:pt x="2032" y="749"/>
                    <a:pt x="2035" y="743"/>
                  </a:cubicBezTo>
                  <a:cubicBezTo>
                    <a:pt x="2036" y="739"/>
                    <a:pt x="2037" y="735"/>
                    <a:pt x="2038" y="732"/>
                  </a:cubicBezTo>
                  <a:cubicBezTo>
                    <a:pt x="2035" y="740"/>
                    <a:pt x="2031" y="749"/>
                    <a:pt x="2027" y="757"/>
                  </a:cubicBezTo>
                  <a:cubicBezTo>
                    <a:pt x="2032" y="746"/>
                    <a:pt x="2036" y="736"/>
                    <a:pt x="2040" y="726"/>
                  </a:cubicBezTo>
                  <a:cubicBezTo>
                    <a:pt x="2039" y="728"/>
                    <a:pt x="2039" y="730"/>
                    <a:pt x="2038" y="732"/>
                  </a:cubicBezTo>
                  <a:cubicBezTo>
                    <a:pt x="2039" y="729"/>
                    <a:pt x="2040" y="726"/>
                    <a:pt x="2041" y="723"/>
                  </a:cubicBezTo>
                  <a:cubicBezTo>
                    <a:pt x="2040" y="724"/>
                    <a:pt x="2040" y="725"/>
                    <a:pt x="2040" y="726"/>
                  </a:cubicBezTo>
                  <a:cubicBezTo>
                    <a:pt x="2040" y="723"/>
                    <a:pt x="2041" y="720"/>
                    <a:pt x="2042" y="719"/>
                  </a:cubicBezTo>
                  <a:cubicBezTo>
                    <a:pt x="2041" y="720"/>
                    <a:pt x="2041" y="722"/>
                    <a:pt x="2041" y="723"/>
                  </a:cubicBezTo>
                  <a:cubicBezTo>
                    <a:pt x="2054" y="689"/>
                    <a:pt x="2063" y="661"/>
                    <a:pt x="2065" y="647"/>
                  </a:cubicBezTo>
                  <a:cubicBezTo>
                    <a:pt x="2075" y="627"/>
                    <a:pt x="2080" y="605"/>
                    <a:pt x="2084" y="582"/>
                  </a:cubicBezTo>
                  <a:cubicBezTo>
                    <a:pt x="2077" y="600"/>
                    <a:pt x="2070" y="620"/>
                    <a:pt x="2065" y="637"/>
                  </a:cubicBezTo>
                  <a:cubicBezTo>
                    <a:pt x="2063" y="640"/>
                    <a:pt x="2062" y="643"/>
                    <a:pt x="2062" y="645"/>
                  </a:cubicBezTo>
                  <a:cubicBezTo>
                    <a:pt x="2058" y="657"/>
                    <a:pt x="2055" y="668"/>
                    <a:pt x="2054" y="675"/>
                  </a:cubicBezTo>
                  <a:cubicBezTo>
                    <a:pt x="2052" y="667"/>
                    <a:pt x="2039" y="717"/>
                    <a:pt x="2038" y="720"/>
                  </a:cubicBezTo>
                  <a:cubicBezTo>
                    <a:pt x="2031" y="735"/>
                    <a:pt x="2025" y="750"/>
                    <a:pt x="2019" y="766"/>
                  </a:cubicBezTo>
                  <a:cubicBezTo>
                    <a:pt x="2021" y="766"/>
                    <a:pt x="2022" y="766"/>
                    <a:pt x="2023" y="765"/>
                  </a:cubicBezTo>
                  <a:cubicBezTo>
                    <a:pt x="2017" y="777"/>
                    <a:pt x="2011" y="789"/>
                    <a:pt x="2006" y="801"/>
                  </a:cubicBezTo>
                  <a:cubicBezTo>
                    <a:pt x="2010" y="794"/>
                    <a:pt x="2014" y="788"/>
                    <a:pt x="2017" y="781"/>
                  </a:cubicBezTo>
                  <a:cubicBezTo>
                    <a:pt x="2000" y="821"/>
                    <a:pt x="1980" y="865"/>
                    <a:pt x="1960" y="906"/>
                  </a:cubicBezTo>
                  <a:cubicBezTo>
                    <a:pt x="1958" y="909"/>
                    <a:pt x="1957" y="911"/>
                    <a:pt x="1956" y="914"/>
                  </a:cubicBezTo>
                  <a:cubicBezTo>
                    <a:pt x="1957" y="911"/>
                    <a:pt x="1958" y="909"/>
                    <a:pt x="1960" y="906"/>
                  </a:cubicBezTo>
                  <a:cubicBezTo>
                    <a:pt x="2002" y="826"/>
                    <a:pt x="2039" y="743"/>
                    <a:pt x="2070" y="658"/>
                  </a:cubicBezTo>
                  <a:cubicBezTo>
                    <a:pt x="2067" y="665"/>
                    <a:pt x="2066" y="665"/>
                    <a:pt x="2067" y="658"/>
                  </a:cubicBezTo>
                  <a:close/>
                  <a:moveTo>
                    <a:pt x="1963" y="896"/>
                  </a:move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ubicBezTo>
                    <a:pt x="1955" y="906"/>
                    <a:pt x="1952" y="911"/>
                    <a:pt x="1950" y="917"/>
                  </a:cubicBezTo>
                  <a:cubicBezTo>
                    <a:pt x="1951" y="918"/>
                    <a:pt x="1951" y="918"/>
                    <a:pt x="1951" y="919"/>
                  </a:cubicBezTo>
                  <a:cubicBezTo>
                    <a:pt x="1954" y="914"/>
                    <a:pt x="1956" y="909"/>
                    <a:pt x="1959" y="904"/>
                  </a:cubicBezTo>
                  <a:cubicBezTo>
                    <a:pt x="1960" y="901"/>
                    <a:pt x="1962" y="899"/>
                    <a:pt x="1963" y="896"/>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64" y="893"/>
                  </a:moveTo>
                  <a:cubicBezTo>
                    <a:pt x="1964" y="893"/>
                    <a:pt x="1964" y="893"/>
                    <a:pt x="1964" y="893"/>
                  </a:cubicBezTo>
                  <a:cubicBezTo>
                    <a:pt x="1964" y="893"/>
                    <a:pt x="1964" y="893"/>
                    <a:pt x="1964" y="893"/>
                  </a:cubicBezTo>
                  <a:close/>
                  <a:moveTo>
                    <a:pt x="1964" y="894"/>
                  </a:moveTo>
                  <a:cubicBezTo>
                    <a:pt x="1964" y="894"/>
                    <a:pt x="1964" y="894"/>
                    <a:pt x="1964" y="894"/>
                  </a:cubicBezTo>
                  <a:cubicBezTo>
                    <a:pt x="1964" y="894"/>
                    <a:pt x="1964" y="894"/>
                    <a:pt x="1964" y="894"/>
                  </a:cubicBezTo>
                  <a:cubicBezTo>
                    <a:pt x="1964" y="894"/>
                    <a:pt x="1964" y="894"/>
                    <a:pt x="1964" y="894"/>
                  </a:cubicBezTo>
                  <a:close/>
                  <a:moveTo>
                    <a:pt x="1930" y="871"/>
                  </a:move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ubicBezTo>
                    <a:pt x="1933" y="867"/>
                    <a:pt x="1931" y="869"/>
                    <a:pt x="1930" y="871"/>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02" y="536"/>
                  </a:moveTo>
                  <a:cubicBezTo>
                    <a:pt x="2102" y="539"/>
                    <a:pt x="2102" y="541"/>
                    <a:pt x="2102" y="543"/>
                  </a:cubicBezTo>
                  <a:cubicBezTo>
                    <a:pt x="2105" y="538"/>
                    <a:pt x="2106" y="533"/>
                    <a:pt x="2107" y="527"/>
                  </a:cubicBezTo>
                  <a:cubicBezTo>
                    <a:pt x="2106" y="528"/>
                    <a:pt x="2104" y="532"/>
                    <a:pt x="2102" y="536"/>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065" y="506"/>
                  </a:moveTo>
                  <a:cubicBezTo>
                    <a:pt x="2069" y="499"/>
                    <a:pt x="2071" y="491"/>
                    <a:pt x="2072" y="483"/>
                  </a:cubicBezTo>
                  <a:cubicBezTo>
                    <a:pt x="2070" y="491"/>
                    <a:pt x="2067" y="498"/>
                    <a:pt x="2065" y="506"/>
                  </a:cubicBezTo>
                  <a:close/>
                  <a:moveTo>
                    <a:pt x="2111" y="361"/>
                  </a:moveTo>
                  <a:cubicBezTo>
                    <a:pt x="2111" y="361"/>
                    <a:pt x="2111" y="361"/>
                    <a:pt x="2111" y="362"/>
                  </a:cubicBezTo>
                  <a:cubicBezTo>
                    <a:pt x="2111" y="362"/>
                    <a:pt x="2111" y="362"/>
                    <a:pt x="2111" y="362"/>
                  </a:cubicBezTo>
                  <a:cubicBezTo>
                    <a:pt x="2111" y="362"/>
                    <a:pt x="2111" y="362"/>
                    <a:pt x="2111" y="362"/>
                  </a:cubicBezTo>
                  <a:cubicBezTo>
                    <a:pt x="2111" y="362"/>
                    <a:pt x="2111" y="362"/>
                    <a:pt x="2111" y="361"/>
                  </a:cubicBezTo>
                  <a:close/>
                  <a:moveTo>
                    <a:pt x="2146" y="276"/>
                  </a:moveTo>
                  <a:cubicBezTo>
                    <a:pt x="2146" y="307"/>
                    <a:pt x="2145" y="338"/>
                    <a:pt x="2135" y="368"/>
                  </a:cubicBezTo>
                  <a:cubicBezTo>
                    <a:pt x="2134" y="365"/>
                    <a:pt x="2133" y="362"/>
                    <a:pt x="2133" y="359"/>
                  </a:cubicBezTo>
                  <a:cubicBezTo>
                    <a:pt x="2130" y="372"/>
                    <a:pt x="2128" y="385"/>
                    <a:pt x="2125" y="399"/>
                  </a:cubicBezTo>
                  <a:cubicBezTo>
                    <a:pt x="2123" y="409"/>
                    <a:pt x="2106" y="481"/>
                    <a:pt x="2107" y="486"/>
                  </a:cubicBezTo>
                  <a:cubicBezTo>
                    <a:pt x="2093" y="514"/>
                    <a:pt x="2090" y="548"/>
                    <a:pt x="2084" y="582"/>
                  </a:cubicBezTo>
                  <a:cubicBezTo>
                    <a:pt x="2091" y="563"/>
                    <a:pt x="2098" y="546"/>
                    <a:pt x="2102" y="536"/>
                  </a:cubicBezTo>
                  <a:cubicBezTo>
                    <a:pt x="2102" y="520"/>
                    <a:pt x="2105" y="502"/>
                    <a:pt x="2109" y="483"/>
                  </a:cubicBezTo>
                  <a:cubicBezTo>
                    <a:pt x="2109" y="483"/>
                    <a:pt x="2109" y="483"/>
                    <a:pt x="2109" y="483"/>
                  </a:cubicBezTo>
                  <a:cubicBezTo>
                    <a:pt x="2109" y="483"/>
                    <a:pt x="2109" y="483"/>
                    <a:pt x="2109" y="483"/>
                  </a:cubicBezTo>
                  <a:cubicBezTo>
                    <a:pt x="2109" y="482"/>
                    <a:pt x="2110" y="481"/>
                    <a:pt x="2110" y="480"/>
                  </a:cubicBezTo>
                  <a:cubicBezTo>
                    <a:pt x="2110" y="480"/>
                    <a:pt x="2110" y="481"/>
                    <a:pt x="2109" y="482"/>
                  </a:cubicBezTo>
                  <a:cubicBezTo>
                    <a:pt x="2114" y="459"/>
                    <a:pt x="2121" y="436"/>
                    <a:pt x="2127" y="419"/>
                  </a:cubicBezTo>
                  <a:cubicBezTo>
                    <a:pt x="2124" y="439"/>
                    <a:pt x="2120" y="459"/>
                    <a:pt x="2115" y="480"/>
                  </a:cubicBezTo>
                  <a:cubicBezTo>
                    <a:pt x="2124" y="444"/>
                    <a:pt x="2129" y="408"/>
                    <a:pt x="2135" y="372"/>
                  </a:cubicBezTo>
                  <a:cubicBezTo>
                    <a:pt x="2132" y="389"/>
                    <a:pt x="2134" y="384"/>
                    <a:pt x="2140" y="355"/>
                  </a:cubicBezTo>
                  <a:cubicBezTo>
                    <a:pt x="2146" y="329"/>
                    <a:pt x="2152" y="302"/>
                    <a:pt x="2146" y="276"/>
                  </a:cubicBezTo>
                  <a:close/>
                  <a:moveTo>
                    <a:pt x="2072" y="483"/>
                  </a:moveTo>
                  <a:cubicBezTo>
                    <a:pt x="2070" y="491"/>
                    <a:pt x="2067" y="498"/>
                    <a:pt x="2065" y="506"/>
                  </a:cubicBezTo>
                  <a:cubicBezTo>
                    <a:pt x="2069" y="499"/>
                    <a:pt x="2071" y="491"/>
                    <a:pt x="2072" y="483"/>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5" y="188"/>
                  </a:moveTo>
                  <a:cubicBezTo>
                    <a:pt x="2115" y="188"/>
                    <a:pt x="2115" y="187"/>
                    <a:pt x="2116" y="187"/>
                  </a:cubicBezTo>
                  <a:cubicBezTo>
                    <a:pt x="2116" y="186"/>
                    <a:pt x="2116" y="186"/>
                    <a:pt x="2116" y="185"/>
                  </a:cubicBezTo>
                  <a:cubicBezTo>
                    <a:pt x="2116" y="186"/>
                    <a:pt x="2115" y="187"/>
                    <a:pt x="2115" y="188"/>
                  </a:cubicBezTo>
                  <a:close/>
                  <a:moveTo>
                    <a:pt x="2116" y="185"/>
                  </a:moveTo>
                  <a:cubicBezTo>
                    <a:pt x="2119" y="177"/>
                    <a:pt x="2121" y="170"/>
                    <a:pt x="2122" y="162"/>
                  </a:cubicBezTo>
                  <a:cubicBezTo>
                    <a:pt x="2119" y="169"/>
                    <a:pt x="2117" y="177"/>
                    <a:pt x="2116" y="185"/>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36" y="30"/>
                  </a:moveTo>
                  <a:cubicBezTo>
                    <a:pt x="2132" y="44"/>
                    <a:pt x="2129" y="58"/>
                    <a:pt x="2135" y="70"/>
                  </a:cubicBezTo>
                  <a:cubicBezTo>
                    <a:pt x="2135" y="69"/>
                    <a:pt x="2135" y="69"/>
                    <a:pt x="2135" y="69"/>
                  </a:cubicBezTo>
                  <a:cubicBezTo>
                    <a:pt x="2132" y="61"/>
                    <a:pt x="2133" y="52"/>
                    <a:pt x="2136" y="42"/>
                  </a:cubicBezTo>
                  <a:cubicBezTo>
                    <a:pt x="2136" y="38"/>
                    <a:pt x="2136" y="33"/>
                    <a:pt x="2136" y="30"/>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3"/>
                    <a:pt x="2136" y="2"/>
                    <a:pt x="2136" y="0"/>
                  </a:cubicBezTo>
                  <a:cubicBezTo>
                    <a:pt x="2136" y="1"/>
                    <a:pt x="2136" y="3"/>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19" y="1289"/>
                    <a:pt x="1619" y="1289"/>
                    <a:pt x="1619" y="1289"/>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79" y="1728"/>
                  </a:moveTo>
                  <a:cubicBezTo>
                    <a:pt x="979" y="1728"/>
                    <a:pt x="979" y="1728"/>
                    <a:pt x="979" y="1728"/>
                  </a:cubicBezTo>
                  <a:cubicBezTo>
                    <a:pt x="979" y="1728"/>
                    <a:pt x="979" y="1728"/>
                    <a:pt x="979" y="1728"/>
                  </a:cubicBezTo>
                  <a:close/>
                  <a:moveTo>
                    <a:pt x="977" y="1729"/>
                  </a:moveTo>
                  <a:cubicBezTo>
                    <a:pt x="977" y="1729"/>
                    <a:pt x="977" y="1729"/>
                    <a:pt x="977" y="1729"/>
                  </a:cubicBezTo>
                  <a:cubicBezTo>
                    <a:pt x="977" y="1729"/>
                    <a:pt x="977" y="1729"/>
                    <a:pt x="977" y="1729"/>
                  </a:cubicBezTo>
                  <a:cubicBezTo>
                    <a:pt x="977" y="1729"/>
                    <a:pt x="977" y="1729"/>
                    <a:pt x="977" y="1729"/>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693" y="1520"/>
                  </a:moveTo>
                  <a:cubicBezTo>
                    <a:pt x="694" y="1533"/>
                    <a:pt x="699" y="1546"/>
                    <a:pt x="703" y="1558"/>
                  </a:cubicBezTo>
                  <a:cubicBezTo>
                    <a:pt x="700" y="1546"/>
                    <a:pt x="696" y="1533"/>
                    <a:pt x="693" y="1520"/>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7"/>
                  </a:moveTo>
                  <a:cubicBezTo>
                    <a:pt x="276"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4" y="1808"/>
                    <a:pt x="274" y="1808"/>
                    <a:pt x="274" y="1808"/>
                  </a:cubicBezTo>
                  <a:cubicBezTo>
                    <a:pt x="274" y="1808"/>
                    <a:pt x="274" y="1808"/>
                    <a:pt x="273" y="1808"/>
                  </a:cubicBezTo>
                  <a:cubicBezTo>
                    <a:pt x="273" y="1808"/>
                    <a:pt x="273" y="1808"/>
                    <a:pt x="273" y="1808"/>
                  </a:cubicBezTo>
                  <a:cubicBezTo>
                    <a:pt x="273" y="1809"/>
                    <a:pt x="273" y="1809"/>
                    <a:pt x="273" y="1809"/>
                  </a:cubicBezTo>
                  <a:cubicBezTo>
                    <a:pt x="273" y="1809"/>
                    <a:pt x="273" y="1809"/>
                    <a:pt x="272" y="1809"/>
                  </a:cubicBezTo>
                  <a:cubicBezTo>
                    <a:pt x="272" y="1809"/>
                    <a:pt x="272" y="1809"/>
                    <a:pt x="272" y="1809"/>
                  </a:cubicBezTo>
                  <a:cubicBezTo>
                    <a:pt x="272" y="1810"/>
                    <a:pt x="271" y="1810"/>
                    <a:pt x="271" y="1810"/>
                  </a:cubicBezTo>
                  <a:cubicBezTo>
                    <a:pt x="271" y="1810"/>
                    <a:pt x="271" y="1810"/>
                    <a:pt x="270" y="1811"/>
                  </a:cubicBezTo>
                  <a:cubicBezTo>
                    <a:pt x="270" y="1811"/>
                    <a:pt x="270" y="1811"/>
                    <a:pt x="270" y="1811"/>
                  </a:cubicBezTo>
                  <a:cubicBezTo>
                    <a:pt x="270" y="1811"/>
                    <a:pt x="269" y="1811"/>
                    <a:pt x="269" y="1811"/>
                  </a:cubicBezTo>
                  <a:cubicBezTo>
                    <a:pt x="271" y="1811"/>
                    <a:pt x="282" y="1803"/>
                    <a:pt x="276" y="1807"/>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392" y="1716"/>
                  </a:moveTo>
                  <a:cubicBezTo>
                    <a:pt x="392" y="1716"/>
                    <a:pt x="392" y="1716"/>
                    <a:pt x="392" y="1717"/>
                  </a:cubicBezTo>
                  <a:cubicBezTo>
                    <a:pt x="392" y="1716"/>
                    <a:pt x="392" y="1716"/>
                    <a:pt x="392" y="1716"/>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92" y="1716"/>
                  </a:moveTo>
                  <a:cubicBezTo>
                    <a:pt x="392" y="1716"/>
                    <a:pt x="392" y="1716"/>
                    <a:pt x="392" y="1717"/>
                  </a:cubicBezTo>
                  <a:cubicBezTo>
                    <a:pt x="392" y="1716"/>
                    <a:pt x="392" y="1716"/>
                    <a:pt x="392" y="171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397" y="1567"/>
                  </a:moveTo>
                  <a:cubicBezTo>
                    <a:pt x="1398" y="1566"/>
                    <a:pt x="1400" y="1565"/>
                    <a:pt x="1401" y="1564"/>
                  </a:cubicBezTo>
                  <a:cubicBezTo>
                    <a:pt x="1399" y="1565"/>
                    <a:pt x="1398" y="1566"/>
                    <a:pt x="1397" y="1567"/>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704" y="1288"/>
                  </a:moveTo>
                  <a:cubicBezTo>
                    <a:pt x="1704" y="1288"/>
                    <a:pt x="1704" y="1288"/>
                    <a:pt x="1704" y="1288"/>
                  </a:cubicBezTo>
                  <a:cubicBezTo>
                    <a:pt x="1704" y="1288"/>
                    <a:pt x="1704" y="1288"/>
                    <a:pt x="1704" y="1288"/>
                  </a:cubicBezTo>
                  <a:close/>
                  <a:moveTo>
                    <a:pt x="1849" y="1070"/>
                  </a:moveTo>
                  <a:cubicBezTo>
                    <a:pt x="1851" y="1071"/>
                    <a:pt x="1853" y="1070"/>
                    <a:pt x="1856" y="1069"/>
                  </a:cubicBezTo>
                  <a:cubicBezTo>
                    <a:pt x="1863" y="1058"/>
                    <a:pt x="1861" y="1058"/>
                    <a:pt x="1849" y="1070"/>
                  </a:cubicBezTo>
                  <a:close/>
                  <a:moveTo>
                    <a:pt x="1967" y="806"/>
                  </a:moveTo>
                  <a:cubicBezTo>
                    <a:pt x="1968" y="806"/>
                    <a:pt x="1969" y="804"/>
                    <a:pt x="1972" y="797"/>
                  </a:cubicBezTo>
                  <a:cubicBezTo>
                    <a:pt x="1970" y="800"/>
                    <a:pt x="1969" y="803"/>
                    <a:pt x="1967" y="806"/>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79" y="1728"/>
                  </a:moveTo>
                  <a:cubicBezTo>
                    <a:pt x="979" y="1728"/>
                    <a:pt x="979" y="1728"/>
                    <a:pt x="979" y="1728"/>
                  </a:cubicBezTo>
                  <a:cubicBezTo>
                    <a:pt x="979" y="1728"/>
                    <a:pt x="979" y="1728"/>
                    <a:pt x="979" y="1728"/>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5" y="1729"/>
                  </a:moveTo>
                  <a:cubicBezTo>
                    <a:pt x="975" y="1729"/>
                    <a:pt x="975" y="1729"/>
                    <a:pt x="975" y="1729"/>
                  </a:cubicBezTo>
                  <a:cubicBezTo>
                    <a:pt x="975" y="1729"/>
                    <a:pt x="975" y="1729"/>
                    <a:pt x="975" y="1729"/>
                  </a:cubicBezTo>
                  <a:cubicBezTo>
                    <a:pt x="975" y="1729"/>
                    <a:pt x="975" y="1729"/>
                    <a:pt x="975" y="1729"/>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693" y="1520"/>
                  </a:moveTo>
                  <a:cubicBezTo>
                    <a:pt x="694" y="1533"/>
                    <a:pt x="699" y="1546"/>
                    <a:pt x="703" y="1558"/>
                  </a:cubicBezTo>
                  <a:cubicBezTo>
                    <a:pt x="700" y="1546"/>
                    <a:pt x="696" y="1533"/>
                    <a:pt x="693" y="1520"/>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392" y="1716"/>
                  </a:moveTo>
                  <a:cubicBezTo>
                    <a:pt x="392" y="1716"/>
                    <a:pt x="392" y="1716"/>
                    <a:pt x="392" y="1717"/>
                  </a:cubicBezTo>
                  <a:cubicBezTo>
                    <a:pt x="392" y="1716"/>
                    <a:pt x="392" y="1716"/>
                    <a:pt x="392" y="1716"/>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81" y="1727"/>
                  </a:moveTo>
                  <a:cubicBezTo>
                    <a:pt x="981" y="1727"/>
                    <a:pt x="981" y="1727"/>
                    <a:pt x="981" y="1727"/>
                  </a:cubicBezTo>
                  <a:cubicBezTo>
                    <a:pt x="981" y="1727"/>
                    <a:pt x="981" y="1727"/>
                    <a:pt x="981" y="1727"/>
                  </a:cubicBezTo>
                  <a:cubicBezTo>
                    <a:pt x="981" y="1727"/>
                    <a:pt x="981" y="1727"/>
                    <a:pt x="981" y="1727"/>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397" y="1567"/>
                  </a:moveTo>
                  <a:cubicBezTo>
                    <a:pt x="1398" y="1566"/>
                    <a:pt x="1400" y="1565"/>
                    <a:pt x="1401" y="1564"/>
                  </a:cubicBezTo>
                  <a:cubicBezTo>
                    <a:pt x="1399" y="1565"/>
                    <a:pt x="1398" y="1566"/>
                    <a:pt x="1397" y="1567"/>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704" y="1288"/>
                  </a:moveTo>
                  <a:cubicBezTo>
                    <a:pt x="1704" y="1288"/>
                    <a:pt x="1704" y="1288"/>
                    <a:pt x="1704" y="1288"/>
                  </a:cubicBezTo>
                  <a:cubicBezTo>
                    <a:pt x="1704" y="1288"/>
                    <a:pt x="1704" y="1288"/>
                    <a:pt x="1704" y="1288"/>
                  </a:cubicBezTo>
                  <a:close/>
                  <a:moveTo>
                    <a:pt x="1849" y="1070"/>
                  </a:moveTo>
                  <a:cubicBezTo>
                    <a:pt x="1851" y="1071"/>
                    <a:pt x="1853" y="1070"/>
                    <a:pt x="1856" y="1069"/>
                  </a:cubicBezTo>
                  <a:cubicBezTo>
                    <a:pt x="1863" y="1058"/>
                    <a:pt x="1861" y="1058"/>
                    <a:pt x="1849" y="1070"/>
                  </a:cubicBezTo>
                  <a:close/>
                  <a:moveTo>
                    <a:pt x="1917" y="983"/>
                  </a:moveTo>
                  <a:cubicBezTo>
                    <a:pt x="1917" y="983"/>
                    <a:pt x="1917" y="983"/>
                    <a:pt x="1917" y="983"/>
                  </a:cubicBezTo>
                  <a:cubicBezTo>
                    <a:pt x="1915" y="986"/>
                    <a:pt x="1914" y="989"/>
                    <a:pt x="1912" y="992"/>
                  </a:cubicBezTo>
                  <a:cubicBezTo>
                    <a:pt x="1912" y="993"/>
                    <a:pt x="1912" y="993"/>
                    <a:pt x="1912" y="993"/>
                  </a:cubicBezTo>
                  <a:cubicBezTo>
                    <a:pt x="1912" y="994"/>
                    <a:pt x="1912" y="994"/>
                    <a:pt x="1912" y="995"/>
                  </a:cubicBezTo>
                  <a:cubicBezTo>
                    <a:pt x="1913" y="993"/>
                    <a:pt x="1914" y="991"/>
                    <a:pt x="1915" y="989"/>
                  </a:cubicBezTo>
                  <a:cubicBezTo>
                    <a:pt x="1915" y="989"/>
                    <a:pt x="1915" y="989"/>
                    <a:pt x="1916" y="989"/>
                  </a:cubicBezTo>
                  <a:cubicBezTo>
                    <a:pt x="1916" y="988"/>
                    <a:pt x="1916" y="987"/>
                    <a:pt x="1916" y="987"/>
                  </a:cubicBezTo>
                  <a:cubicBezTo>
                    <a:pt x="1916" y="986"/>
                    <a:pt x="1916" y="986"/>
                    <a:pt x="1916" y="986"/>
                  </a:cubicBezTo>
                  <a:cubicBezTo>
                    <a:pt x="1916" y="986"/>
                    <a:pt x="1917" y="986"/>
                    <a:pt x="1917" y="986"/>
                  </a:cubicBezTo>
                  <a:cubicBezTo>
                    <a:pt x="1917" y="986"/>
                    <a:pt x="1917" y="985"/>
                    <a:pt x="1917" y="985"/>
                  </a:cubicBezTo>
                  <a:cubicBezTo>
                    <a:pt x="1917" y="985"/>
                    <a:pt x="1917" y="985"/>
                    <a:pt x="1917" y="985"/>
                  </a:cubicBezTo>
                  <a:cubicBezTo>
                    <a:pt x="1917" y="985"/>
                    <a:pt x="1917" y="984"/>
                    <a:pt x="1917" y="984"/>
                  </a:cubicBezTo>
                  <a:cubicBezTo>
                    <a:pt x="1917" y="984"/>
                    <a:pt x="1917" y="983"/>
                    <a:pt x="1917" y="983"/>
                  </a:cubicBezTo>
                  <a:cubicBezTo>
                    <a:pt x="1917" y="983"/>
                    <a:pt x="1917" y="983"/>
                    <a:pt x="1917" y="983"/>
                  </a:cubicBezTo>
                  <a:close/>
                  <a:moveTo>
                    <a:pt x="1967" y="806"/>
                  </a:moveTo>
                  <a:cubicBezTo>
                    <a:pt x="1968" y="806"/>
                    <a:pt x="1969" y="804"/>
                    <a:pt x="1972" y="797"/>
                  </a:cubicBezTo>
                  <a:cubicBezTo>
                    <a:pt x="1970" y="800"/>
                    <a:pt x="1969" y="803"/>
                    <a:pt x="1967" y="806"/>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0" y="362"/>
                  </a:move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ubicBezTo>
                    <a:pt x="2111" y="359"/>
                    <a:pt x="2111" y="360"/>
                    <a:pt x="2110" y="362"/>
                  </a:cubicBezTo>
                  <a:close/>
                  <a:moveTo>
                    <a:pt x="2065" y="506"/>
                  </a:moveTo>
                  <a:cubicBezTo>
                    <a:pt x="2069" y="499"/>
                    <a:pt x="2071" y="491"/>
                    <a:pt x="2072" y="483"/>
                  </a:cubicBezTo>
                  <a:cubicBezTo>
                    <a:pt x="2070" y="491"/>
                    <a:pt x="2067" y="498"/>
                    <a:pt x="2065" y="506"/>
                  </a:cubicBezTo>
                  <a:close/>
                  <a:moveTo>
                    <a:pt x="1609" y="1300"/>
                  </a:moveTo>
                  <a:cubicBezTo>
                    <a:pt x="1609" y="1300"/>
                    <a:pt x="1608" y="1300"/>
                    <a:pt x="1608" y="1300"/>
                  </a:cubicBezTo>
                  <a:cubicBezTo>
                    <a:pt x="1608" y="1300"/>
                    <a:pt x="1609" y="1300"/>
                    <a:pt x="1609" y="1300"/>
                  </a:cubicBezTo>
                  <a:cubicBezTo>
                    <a:pt x="1609" y="1300"/>
                    <a:pt x="1609" y="1300"/>
                    <a:pt x="1609" y="13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lose/>
                  <a:moveTo>
                    <a:pt x="1053" y="1689"/>
                  </a:move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3" y="1689"/>
                    <a:pt x="1053" y="1689"/>
                    <a:pt x="1053"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708" y="1615"/>
                  </a:moveTo>
                  <a:cubicBezTo>
                    <a:pt x="708" y="1614"/>
                    <a:pt x="708" y="1614"/>
                    <a:pt x="707" y="1613"/>
                  </a:cubicBezTo>
                  <a:cubicBezTo>
                    <a:pt x="707" y="1613"/>
                    <a:pt x="707" y="1613"/>
                    <a:pt x="707" y="1613"/>
                  </a:cubicBezTo>
                  <a:cubicBezTo>
                    <a:pt x="708" y="1614"/>
                    <a:pt x="708" y="1614"/>
                    <a:pt x="708" y="1615"/>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0"/>
                  </a:moveTo>
                  <a:cubicBezTo>
                    <a:pt x="707" y="1610"/>
                    <a:pt x="707" y="1611"/>
                    <a:pt x="707" y="1611"/>
                  </a:cubicBezTo>
                  <a:cubicBezTo>
                    <a:pt x="707" y="1611"/>
                    <a:pt x="707" y="1611"/>
                    <a:pt x="707" y="1611"/>
                  </a:cubicBezTo>
                  <a:cubicBezTo>
                    <a:pt x="707" y="1611"/>
                    <a:pt x="707" y="1610"/>
                    <a:pt x="707" y="1609"/>
                  </a:cubicBezTo>
                  <a:lnTo>
                    <a:pt x="707" y="1610"/>
                  </a:ln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6"/>
                  </a:moveTo>
                  <a:cubicBezTo>
                    <a:pt x="703" y="1556"/>
                    <a:pt x="703" y="1556"/>
                    <a:pt x="703" y="1556"/>
                  </a:cubicBezTo>
                  <a:cubicBezTo>
                    <a:pt x="703" y="1556"/>
                    <a:pt x="703" y="1556"/>
                    <a:pt x="703" y="1555"/>
                  </a:cubicBezTo>
                  <a:cubicBezTo>
                    <a:pt x="703" y="1556"/>
                    <a:pt x="703" y="1556"/>
                    <a:pt x="703" y="1556"/>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lose/>
                  <a:moveTo>
                    <a:pt x="703" y="1558"/>
                  </a:moveTo>
                  <a:cubicBezTo>
                    <a:pt x="700" y="1546"/>
                    <a:pt x="696" y="1533"/>
                    <a:pt x="693" y="1520"/>
                  </a:cubicBezTo>
                  <a:cubicBezTo>
                    <a:pt x="694" y="1533"/>
                    <a:pt x="699" y="1546"/>
                    <a:pt x="703" y="1558"/>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1" y="1779"/>
                  </a:moveTo>
                  <a:cubicBezTo>
                    <a:pt x="321" y="1779"/>
                    <a:pt x="321" y="1779"/>
                    <a:pt x="321" y="1779"/>
                  </a:cubicBezTo>
                  <a:cubicBezTo>
                    <a:pt x="321" y="1779"/>
                    <a:pt x="320" y="1779"/>
                    <a:pt x="320" y="1779"/>
                  </a:cubicBezTo>
                  <a:cubicBezTo>
                    <a:pt x="320" y="1779"/>
                    <a:pt x="320" y="1779"/>
                    <a:pt x="321" y="1779"/>
                  </a:cubicBezTo>
                  <a:close/>
                  <a:moveTo>
                    <a:pt x="392" y="1717"/>
                  </a:moveTo>
                  <a:cubicBezTo>
                    <a:pt x="392" y="1716"/>
                    <a:pt x="392" y="1716"/>
                    <a:pt x="392" y="1716"/>
                  </a:cubicBezTo>
                  <a:cubicBezTo>
                    <a:pt x="392" y="1716"/>
                    <a:pt x="392" y="1716"/>
                    <a:pt x="392" y="1716"/>
                  </a:cubicBezTo>
                  <a:cubicBezTo>
                    <a:pt x="392" y="1716"/>
                    <a:pt x="392" y="1716"/>
                    <a:pt x="392" y="1717"/>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2150" y="149"/>
                  </a:moveTo>
                  <a:cubicBezTo>
                    <a:pt x="2150" y="149"/>
                    <a:pt x="2150" y="149"/>
                    <a:pt x="2150" y="149"/>
                  </a:cubicBezTo>
                  <a:cubicBezTo>
                    <a:pt x="2150" y="149"/>
                    <a:pt x="2150" y="149"/>
                    <a:pt x="2150" y="149"/>
                  </a:cubicBezTo>
                  <a:cubicBezTo>
                    <a:pt x="2150" y="149"/>
                    <a:pt x="2150" y="149"/>
                    <a:pt x="2150" y="149"/>
                  </a:cubicBezTo>
                  <a:cubicBezTo>
                    <a:pt x="2150" y="148"/>
                    <a:pt x="2150" y="146"/>
                    <a:pt x="2149" y="145"/>
                  </a:cubicBezTo>
                  <a:cubicBezTo>
                    <a:pt x="2149" y="144"/>
                    <a:pt x="2149" y="144"/>
                    <a:pt x="2149" y="144"/>
                  </a:cubicBezTo>
                  <a:cubicBezTo>
                    <a:pt x="2149" y="144"/>
                    <a:pt x="2149" y="144"/>
                    <a:pt x="2149" y="144"/>
                  </a:cubicBezTo>
                  <a:cubicBezTo>
                    <a:pt x="2149" y="144"/>
                    <a:pt x="2149" y="144"/>
                    <a:pt x="2149" y="144"/>
                  </a:cubicBezTo>
                  <a:cubicBezTo>
                    <a:pt x="2149" y="138"/>
                    <a:pt x="2148" y="132"/>
                    <a:pt x="2149" y="126"/>
                  </a:cubicBezTo>
                  <a:cubicBezTo>
                    <a:pt x="2145" y="148"/>
                    <a:pt x="2142" y="170"/>
                    <a:pt x="2138" y="192"/>
                  </a:cubicBezTo>
                  <a:cubicBezTo>
                    <a:pt x="2141" y="153"/>
                    <a:pt x="2149" y="114"/>
                    <a:pt x="2152" y="76"/>
                  </a:cubicBezTo>
                  <a:cubicBezTo>
                    <a:pt x="2133" y="141"/>
                    <a:pt x="2142" y="73"/>
                    <a:pt x="2146" y="57"/>
                  </a:cubicBezTo>
                  <a:cubicBezTo>
                    <a:pt x="2144" y="62"/>
                    <a:pt x="2140" y="71"/>
                    <a:pt x="2141" y="75"/>
                  </a:cubicBezTo>
                  <a:cubicBezTo>
                    <a:pt x="2135" y="53"/>
                    <a:pt x="2144" y="29"/>
                    <a:pt x="2146" y="7"/>
                  </a:cubicBezTo>
                  <a:cubicBezTo>
                    <a:pt x="2144" y="17"/>
                    <a:pt x="2139" y="30"/>
                    <a:pt x="2136" y="42"/>
                  </a:cubicBezTo>
                  <a:cubicBezTo>
                    <a:pt x="2136" y="50"/>
                    <a:pt x="2136" y="60"/>
                    <a:pt x="2135" y="69"/>
                  </a:cubicBezTo>
                  <a:cubicBezTo>
                    <a:pt x="2136" y="71"/>
                    <a:pt x="2137" y="72"/>
                    <a:pt x="2138" y="73"/>
                  </a:cubicBezTo>
                  <a:cubicBezTo>
                    <a:pt x="2137" y="72"/>
                    <a:pt x="2136" y="71"/>
                    <a:pt x="2135" y="70"/>
                  </a:cubicBezTo>
                  <a:cubicBezTo>
                    <a:pt x="2134" y="118"/>
                    <a:pt x="2131" y="175"/>
                    <a:pt x="2116" y="187"/>
                  </a:cubicBezTo>
                  <a:cubicBezTo>
                    <a:pt x="2112" y="208"/>
                    <a:pt x="2112" y="230"/>
                    <a:pt x="2110" y="251"/>
                  </a:cubicBezTo>
                  <a:cubicBezTo>
                    <a:pt x="2111" y="245"/>
                    <a:pt x="2112" y="207"/>
                    <a:pt x="2119" y="207"/>
                  </a:cubicBezTo>
                  <a:cubicBezTo>
                    <a:pt x="2118" y="230"/>
                    <a:pt x="2129" y="304"/>
                    <a:pt x="2101" y="316"/>
                  </a:cubicBezTo>
                  <a:cubicBezTo>
                    <a:pt x="2111" y="296"/>
                    <a:pt x="2088" y="337"/>
                    <a:pt x="2087" y="341"/>
                  </a:cubicBezTo>
                  <a:cubicBezTo>
                    <a:pt x="2079" y="375"/>
                    <a:pt x="2083" y="414"/>
                    <a:pt x="2070" y="447"/>
                  </a:cubicBezTo>
                  <a:cubicBezTo>
                    <a:pt x="2073" y="441"/>
                    <a:pt x="2079" y="430"/>
                    <a:pt x="2080" y="424"/>
                  </a:cubicBezTo>
                  <a:cubicBezTo>
                    <a:pt x="2079" y="429"/>
                    <a:pt x="2079" y="435"/>
                    <a:pt x="2078" y="441"/>
                  </a:cubicBezTo>
                  <a:cubicBezTo>
                    <a:pt x="2078" y="441"/>
                    <a:pt x="2078" y="441"/>
                    <a:pt x="2078" y="441"/>
                  </a:cubicBezTo>
                  <a:cubicBezTo>
                    <a:pt x="2077" y="442"/>
                    <a:pt x="2077" y="442"/>
                    <a:pt x="2078" y="442"/>
                  </a:cubicBezTo>
                  <a:cubicBezTo>
                    <a:pt x="2078" y="442"/>
                    <a:pt x="2078" y="442"/>
                    <a:pt x="2078" y="442"/>
                  </a:cubicBezTo>
                  <a:cubicBezTo>
                    <a:pt x="2078" y="442"/>
                    <a:pt x="2078" y="442"/>
                    <a:pt x="2077" y="442"/>
                  </a:cubicBezTo>
                  <a:cubicBezTo>
                    <a:pt x="2078" y="442"/>
                    <a:pt x="2078" y="442"/>
                    <a:pt x="2078" y="442"/>
                  </a:cubicBezTo>
                  <a:cubicBezTo>
                    <a:pt x="2072" y="474"/>
                    <a:pt x="2057" y="504"/>
                    <a:pt x="2046" y="534"/>
                  </a:cubicBezTo>
                  <a:cubicBezTo>
                    <a:pt x="2036" y="551"/>
                    <a:pt x="2023" y="614"/>
                    <a:pt x="2009" y="644"/>
                  </a:cubicBezTo>
                  <a:cubicBezTo>
                    <a:pt x="1993" y="676"/>
                    <a:pt x="1979" y="709"/>
                    <a:pt x="1964" y="742"/>
                  </a:cubicBezTo>
                  <a:cubicBezTo>
                    <a:pt x="1964" y="742"/>
                    <a:pt x="1964" y="742"/>
                    <a:pt x="1964" y="742"/>
                  </a:cubicBezTo>
                  <a:cubicBezTo>
                    <a:pt x="1964" y="743"/>
                    <a:pt x="1963" y="744"/>
                    <a:pt x="1963" y="745"/>
                  </a:cubicBezTo>
                  <a:cubicBezTo>
                    <a:pt x="1962" y="745"/>
                    <a:pt x="1962" y="746"/>
                    <a:pt x="1962" y="746"/>
                  </a:cubicBezTo>
                  <a:cubicBezTo>
                    <a:pt x="1950" y="774"/>
                    <a:pt x="1937" y="802"/>
                    <a:pt x="1923" y="829"/>
                  </a:cubicBezTo>
                  <a:cubicBezTo>
                    <a:pt x="1932" y="816"/>
                    <a:pt x="1940" y="804"/>
                    <a:pt x="1949" y="791"/>
                  </a:cubicBezTo>
                  <a:cubicBezTo>
                    <a:pt x="1940" y="810"/>
                    <a:pt x="1928" y="826"/>
                    <a:pt x="1916" y="842"/>
                  </a:cubicBezTo>
                  <a:cubicBezTo>
                    <a:pt x="1916" y="842"/>
                    <a:pt x="1916" y="842"/>
                    <a:pt x="1916" y="842"/>
                  </a:cubicBezTo>
                  <a:cubicBezTo>
                    <a:pt x="1915" y="843"/>
                    <a:pt x="1915" y="843"/>
                    <a:pt x="1915" y="844"/>
                  </a:cubicBezTo>
                  <a:cubicBezTo>
                    <a:pt x="1915" y="844"/>
                    <a:pt x="1915" y="844"/>
                    <a:pt x="1915" y="844"/>
                  </a:cubicBezTo>
                  <a:cubicBezTo>
                    <a:pt x="1904" y="858"/>
                    <a:pt x="1895" y="873"/>
                    <a:pt x="1890" y="891"/>
                  </a:cubicBezTo>
                  <a:cubicBezTo>
                    <a:pt x="1896" y="877"/>
                    <a:pt x="1904" y="865"/>
                    <a:pt x="1914" y="855"/>
                  </a:cubicBezTo>
                  <a:cubicBezTo>
                    <a:pt x="1878" y="915"/>
                    <a:pt x="1851" y="983"/>
                    <a:pt x="1802" y="1035"/>
                  </a:cubicBezTo>
                  <a:cubicBezTo>
                    <a:pt x="1808" y="1025"/>
                    <a:pt x="1814" y="1015"/>
                    <a:pt x="1819" y="1006"/>
                  </a:cubicBezTo>
                  <a:cubicBezTo>
                    <a:pt x="1816" y="1011"/>
                    <a:pt x="1788" y="1052"/>
                    <a:pt x="1794" y="1040"/>
                  </a:cubicBezTo>
                  <a:cubicBezTo>
                    <a:pt x="1786" y="1053"/>
                    <a:pt x="1777" y="1069"/>
                    <a:pt x="1766" y="1085"/>
                  </a:cubicBezTo>
                  <a:cubicBezTo>
                    <a:pt x="1770" y="1081"/>
                    <a:pt x="1774" y="1076"/>
                    <a:pt x="1777" y="1071"/>
                  </a:cubicBezTo>
                  <a:cubicBezTo>
                    <a:pt x="1773" y="1078"/>
                    <a:pt x="1769" y="1084"/>
                    <a:pt x="1763" y="1091"/>
                  </a:cubicBezTo>
                  <a:cubicBezTo>
                    <a:pt x="1763" y="1091"/>
                    <a:pt x="1763" y="1092"/>
                    <a:pt x="1762" y="1092"/>
                  </a:cubicBezTo>
                  <a:cubicBezTo>
                    <a:pt x="1762" y="1092"/>
                    <a:pt x="1762" y="1092"/>
                    <a:pt x="1762" y="1093"/>
                  </a:cubicBezTo>
                  <a:cubicBezTo>
                    <a:pt x="1761" y="1093"/>
                    <a:pt x="1761" y="1093"/>
                    <a:pt x="1761" y="1094"/>
                  </a:cubicBezTo>
                  <a:cubicBezTo>
                    <a:pt x="1760" y="1095"/>
                    <a:pt x="1759" y="1096"/>
                    <a:pt x="1759" y="1096"/>
                  </a:cubicBezTo>
                  <a:cubicBezTo>
                    <a:pt x="1759" y="1096"/>
                    <a:pt x="1759" y="1096"/>
                    <a:pt x="1759" y="1096"/>
                  </a:cubicBezTo>
                  <a:cubicBezTo>
                    <a:pt x="1759" y="1097"/>
                    <a:pt x="1758" y="1097"/>
                    <a:pt x="1758" y="1097"/>
                  </a:cubicBezTo>
                  <a:cubicBezTo>
                    <a:pt x="1730" y="1140"/>
                    <a:pt x="1695" y="1186"/>
                    <a:pt x="1661" y="1207"/>
                  </a:cubicBezTo>
                  <a:cubicBezTo>
                    <a:pt x="1658" y="1211"/>
                    <a:pt x="1653" y="1216"/>
                    <a:pt x="1646" y="1223"/>
                  </a:cubicBezTo>
                  <a:cubicBezTo>
                    <a:pt x="1628" y="1241"/>
                    <a:pt x="1608" y="1257"/>
                    <a:pt x="1591" y="1275"/>
                  </a:cubicBezTo>
                  <a:cubicBezTo>
                    <a:pt x="1589" y="1278"/>
                    <a:pt x="1557" y="1320"/>
                    <a:pt x="1552" y="1326"/>
                  </a:cubicBezTo>
                  <a:cubicBezTo>
                    <a:pt x="1523" y="1353"/>
                    <a:pt x="1491" y="1377"/>
                    <a:pt x="1460" y="1403"/>
                  </a:cubicBezTo>
                  <a:cubicBezTo>
                    <a:pt x="1402" y="1450"/>
                    <a:pt x="1323" y="1480"/>
                    <a:pt x="1277" y="1540"/>
                  </a:cubicBezTo>
                  <a:cubicBezTo>
                    <a:pt x="1286" y="1531"/>
                    <a:pt x="1297" y="1526"/>
                    <a:pt x="1309" y="1523"/>
                  </a:cubicBezTo>
                  <a:cubicBezTo>
                    <a:pt x="1289" y="1531"/>
                    <a:pt x="1272" y="1543"/>
                    <a:pt x="1254" y="1556"/>
                  </a:cubicBezTo>
                  <a:cubicBezTo>
                    <a:pt x="1252" y="1560"/>
                    <a:pt x="1247" y="1563"/>
                    <a:pt x="1242" y="1565"/>
                  </a:cubicBezTo>
                  <a:cubicBezTo>
                    <a:pt x="1235" y="1570"/>
                    <a:pt x="1229" y="1574"/>
                    <a:pt x="1222" y="1579"/>
                  </a:cubicBezTo>
                  <a:cubicBezTo>
                    <a:pt x="1225" y="1577"/>
                    <a:pt x="1232" y="1572"/>
                    <a:pt x="1239" y="1566"/>
                  </a:cubicBezTo>
                  <a:cubicBezTo>
                    <a:pt x="1229" y="1570"/>
                    <a:pt x="1216" y="1572"/>
                    <a:pt x="1210" y="1578"/>
                  </a:cubicBezTo>
                  <a:cubicBezTo>
                    <a:pt x="1222" y="1567"/>
                    <a:pt x="1235" y="1559"/>
                    <a:pt x="1250" y="1554"/>
                  </a:cubicBezTo>
                  <a:cubicBezTo>
                    <a:pt x="1227" y="1557"/>
                    <a:pt x="1198" y="1579"/>
                    <a:pt x="1171" y="1598"/>
                  </a:cubicBezTo>
                  <a:cubicBezTo>
                    <a:pt x="1171" y="1598"/>
                    <a:pt x="1171" y="1598"/>
                    <a:pt x="1171" y="1598"/>
                  </a:cubicBezTo>
                  <a:cubicBezTo>
                    <a:pt x="1165" y="1602"/>
                    <a:pt x="1158" y="1606"/>
                    <a:pt x="1151" y="1610"/>
                  </a:cubicBezTo>
                  <a:cubicBezTo>
                    <a:pt x="1138" y="1618"/>
                    <a:pt x="1124" y="1625"/>
                    <a:pt x="1111" y="1633"/>
                  </a:cubicBezTo>
                  <a:cubicBezTo>
                    <a:pt x="1045" y="1669"/>
                    <a:pt x="978" y="1701"/>
                    <a:pt x="911" y="1735"/>
                  </a:cubicBezTo>
                  <a:cubicBezTo>
                    <a:pt x="905" y="1737"/>
                    <a:pt x="900" y="1740"/>
                    <a:pt x="895" y="1743"/>
                  </a:cubicBezTo>
                  <a:cubicBezTo>
                    <a:pt x="887" y="1748"/>
                    <a:pt x="879" y="1752"/>
                    <a:pt x="871" y="1757"/>
                  </a:cubicBezTo>
                  <a:cubicBezTo>
                    <a:pt x="844" y="1772"/>
                    <a:pt x="816" y="1787"/>
                    <a:pt x="788" y="1790"/>
                  </a:cubicBezTo>
                  <a:cubicBezTo>
                    <a:pt x="761" y="1793"/>
                    <a:pt x="758" y="1762"/>
                    <a:pt x="755" y="1741"/>
                  </a:cubicBezTo>
                  <a:cubicBezTo>
                    <a:pt x="751" y="1731"/>
                    <a:pt x="736" y="1684"/>
                    <a:pt x="734" y="1672"/>
                  </a:cubicBezTo>
                  <a:cubicBezTo>
                    <a:pt x="725" y="1616"/>
                    <a:pt x="708" y="1561"/>
                    <a:pt x="692" y="1508"/>
                  </a:cubicBezTo>
                  <a:cubicBezTo>
                    <a:pt x="692" y="1512"/>
                    <a:pt x="692" y="1516"/>
                    <a:pt x="693" y="1520"/>
                  </a:cubicBezTo>
                  <a:cubicBezTo>
                    <a:pt x="691" y="1515"/>
                    <a:pt x="690" y="1509"/>
                    <a:pt x="688" y="1504"/>
                  </a:cubicBezTo>
                  <a:cubicBezTo>
                    <a:pt x="652" y="1529"/>
                    <a:pt x="616" y="1555"/>
                    <a:pt x="580" y="1581"/>
                  </a:cubicBezTo>
                  <a:cubicBezTo>
                    <a:pt x="580" y="1582"/>
                    <a:pt x="580" y="1582"/>
                    <a:pt x="580" y="1582"/>
                  </a:cubicBezTo>
                  <a:cubicBezTo>
                    <a:pt x="546" y="1606"/>
                    <a:pt x="513" y="1630"/>
                    <a:pt x="479" y="1653"/>
                  </a:cubicBezTo>
                  <a:cubicBezTo>
                    <a:pt x="482" y="1651"/>
                    <a:pt x="483" y="1650"/>
                    <a:pt x="483" y="1649"/>
                  </a:cubicBezTo>
                  <a:cubicBezTo>
                    <a:pt x="508" y="1638"/>
                    <a:pt x="524" y="1612"/>
                    <a:pt x="547" y="1596"/>
                  </a:cubicBezTo>
                  <a:cubicBezTo>
                    <a:pt x="438" y="1650"/>
                    <a:pt x="349" y="1734"/>
                    <a:pt x="253" y="1806"/>
                  </a:cubicBezTo>
                  <a:cubicBezTo>
                    <a:pt x="291" y="1782"/>
                    <a:pt x="322" y="1745"/>
                    <a:pt x="366" y="1730"/>
                  </a:cubicBezTo>
                  <a:cubicBezTo>
                    <a:pt x="344" y="1738"/>
                    <a:pt x="327" y="1760"/>
                    <a:pt x="311" y="1775"/>
                  </a:cubicBezTo>
                  <a:cubicBezTo>
                    <a:pt x="283" y="1801"/>
                    <a:pt x="248" y="1817"/>
                    <a:pt x="215" y="1836"/>
                  </a:cubicBezTo>
                  <a:cubicBezTo>
                    <a:pt x="215" y="1836"/>
                    <a:pt x="215" y="1836"/>
                    <a:pt x="215" y="1836"/>
                  </a:cubicBezTo>
                  <a:cubicBezTo>
                    <a:pt x="215" y="1836"/>
                    <a:pt x="215" y="1836"/>
                    <a:pt x="215" y="1836"/>
                  </a:cubicBezTo>
                  <a:cubicBezTo>
                    <a:pt x="215" y="1836"/>
                    <a:pt x="215" y="1836"/>
                    <a:pt x="214" y="1836"/>
                  </a:cubicBezTo>
                  <a:cubicBezTo>
                    <a:pt x="210" y="1839"/>
                    <a:pt x="206" y="1841"/>
                    <a:pt x="202" y="1844"/>
                  </a:cubicBezTo>
                  <a:cubicBezTo>
                    <a:pt x="131" y="1888"/>
                    <a:pt x="67" y="1942"/>
                    <a:pt x="0" y="1992"/>
                  </a:cubicBezTo>
                  <a:cubicBezTo>
                    <a:pt x="6" y="1994"/>
                    <a:pt x="13" y="1996"/>
                    <a:pt x="20" y="1998"/>
                  </a:cubicBezTo>
                  <a:cubicBezTo>
                    <a:pt x="16" y="1995"/>
                    <a:pt x="13" y="1991"/>
                    <a:pt x="11" y="1987"/>
                  </a:cubicBezTo>
                  <a:cubicBezTo>
                    <a:pt x="13" y="1991"/>
                    <a:pt x="17" y="1995"/>
                    <a:pt x="21" y="1998"/>
                  </a:cubicBezTo>
                  <a:cubicBezTo>
                    <a:pt x="35" y="2002"/>
                    <a:pt x="50" y="2007"/>
                    <a:pt x="64" y="2011"/>
                  </a:cubicBezTo>
                  <a:cubicBezTo>
                    <a:pt x="74" y="2013"/>
                    <a:pt x="83" y="2012"/>
                    <a:pt x="89" y="2011"/>
                  </a:cubicBezTo>
                  <a:cubicBezTo>
                    <a:pt x="65" y="2003"/>
                    <a:pt x="41" y="1993"/>
                    <a:pt x="16" y="1989"/>
                  </a:cubicBezTo>
                  <a:cubicBezTo>
                    <a:pt x="56" y="1942"/>
                    <a:pt x="114" y="1919"/>
                    <a:pt x="164" y="1884"/>
                  </a:cubicBezTo>
                  <a:cubicBezTo>
                    <a:pt x="120" y="1922"/>
                    <a:pt x="71" y="1953"/>
                    <a:pt x="24" y="1987"/>
                  </a:cubicBezTo>
                  <a:cubicBezTo>
                    <a:pt x="83" y="2005"/>
                    <a:pt x="138" y="2031"/>
                    <a:pt x="196" y="2049"/>
                  </a:cubicBezTo>
                  <a:cubicBezTo>
                    <a:pt x="198" y="2049"/>
                    <a:pt x="199" y="2049"/>
                    <a:pt x="201" y="2049"/>
                  </a:cubicBezTo>
                  <a:cubicBezTo>
                    <a:pt x="205" y="2051"/>
                    <a:pt x="210" y="2053"/>
                    <a:pt x="215" y="2053"/>
                  </a:cubicBezTo>
                  <a:cubicBezTo>
                    <a:pt x="215" y="2053"/>
                    <a:pt x="216" y="2053"/>
                    <a:pt x="217" y="2054"/>
                  </a:cubicBezTo>
                  <a:cubicBezTo>
                    <a:pt x="222" y="2056"/>
                    <a:pt x="227" y="2058"/>
                    <a:pt x="233" y="2061"/>
                  </a:cubicBezTo>
                  <a:cubicBezTo>
                    <a:pt x="237" y="2060"/>
                    <a:pt x="293" y="2079"/>
                    <a:pt x="317" y="2087"/>
                  </a:cubicBezTo>
                  <a:cubicBezTo>
                    <a:pt x="277" y="2073"/>
                    <a:pt x="347" y="2088"/>
                    <a:pt x="358" y="2092"/>
                  </a:cubicBezTo>
                  <a:cubicBezTo>
                    <a:pt x="391" y="2103"/>
                    <a:pt x="422" y="2115"/>
                    <a:pt x="454" y="2128"/>
                  </a:cubicBezTo>
                  <a:cubicBezTo>
                    <a:pt x="583" y="2177"/>
                    <a:pt x="719" y="2205"/>
                    <a:pt x="850" y="2248"/>
                  </a:cubicBezTo>
                  <a:cubicBezTo>
                    <a:pt x="847" y="2225"/>
                    <a:pt x="844" y="2202"/>
                    <a:pt x="840" y="2179"/>
                  </a:cubicBezTo>
                  <a:cubicBezTo>
                    <a:pt x="841" y="2127"/>
                    <a:pt x="821" y="2061"/>
                    <a:pt x="815" y="2009"/>
                  </a:cubicBezTo>
                  <a:cubicBezTo>
                    <a:pt x="815" y="2015"/>
                    <a:pt x="816" y="2022"/>
                    <a:pt x="817" y="2028"/>
                  </a:cubicBezTo>
                  <a:cubicBezTo>
                    <a:pt x="815" y="2019"/>
                    <a:pt x="812" y="2009"/>
                    <a:pt x="810" y="1999"/>
                  </a:cubicBezTo>
                  <a:cubicBezTo>
                    <a:pt x="811" y="2001"/>
                    <a:pt x="811" y="2002"/>
                    <a:pt x="812" y="2002"/>
                  </a:cubicBezTo>
                  <a:cubicBezTo>
                    <a:pt x="810" y="1997"/>
                    <a:pt x="808" y="1993"/>
                    <a:pt x="807" y="1988"/>
                  </a:cubicBezTo>
                  <a:cubicBezTo>
                    <a:pt x="808" y="1992"/>
                    <a:pt x="809" y="1995"/>
                    <a:pt x="810" y="1999"/>
                  </a:cubicBezTo>
                  <a:cubicBezTo>
                    <a:pt x="809" y="1998"/>
                    <a:pt x="809" y="1996"/>
                    <a:pt x="808" y="1995"/>
                  </a:cubicBezTo>
                  <a:cubicBezTo>
                    <a:pt x="810" y="2014"/>
                    <a:pt x="809" y="2034"/>
                    <a:pt x="812" y="2053"/>
                  </a:cubicBezTo>
                  <a:cubicBezTo>
                    <a:pt x="808" y="2024"/>
                    <a:pt x="802" y="1988"/>
                    <a:pt x="799" y="1964"/>
                  </a:cubicBezTo>
                  <a:cubicBezTo>
                    <a:pt x="799" y="1966"/>
                    <a:pt x="799" y="1966"/>
                    <a:pt x="799" y="1966"/>
                  </a:cubicBezTo>
                  <a:cubicBezTo>
                    <a:pt x="799" y="1969"/>
                    <a:pt x="798" y="1972"/>
                    <a:pt x="798" y="1975"/>
                  </a:cubicBezTo>
                  <a:cubicBezTo>
                    <a:pt x="797" y="1967"/>
                    <a:pt x="796" y="1962"/>
                    <a:pt x="796" y="1960"/>
                  </a:cubicBezTo>
                  <a:cubicBezTo>
                    <a:pt x="796" y="1960"/>
                    <a:pt x="796" y="1960"/>
                    <a:pt x="796" y="1960"/>
                  </a:cubicBezTo>
                  <a:cubicBezTo>
                    <a:pt x="796" y="1960"/>
                    <a:pt x="796" y="1960"/>
                    <a:pt x="796" y="1960"/>
                  </a:cubicBezTo>
                  <a:cubicBezTo>
                    <a:pt x="796" y="1959"/>
                    <a:pt x="796" y="1959"/>
                    <a:pt x="797" y="1959"/>
                  </a:cubicBezTo>
                  <a:cubicBezTo>
                    <a:pt x="797" y="1959"/>
                    <a:pt x="797" y="1959"/>
                    <a:pt x="797" y="1960"/>
                  </a:cubicBezTo>
                  <a:cubicBezTo>
                    <a:pt x="797" y="1960"/>
                    <a:pt x="797" y="1960"/>
                    <a:pt x="797" y="1960"/>
                  </a:cubicBezTo>
                  <a:cubicBezTo>
                    <a:pt x="799" y="1963"/>
                    <a:pt x="803" y="1975"/>
                    <a:pt x="805" y="1984"/>
                  </a:cubicBezTo>
                  <a:cubicBezTo>
                    <a:pt x="801" y="1965"/>
                    <a:pt x="798" y="1937"/>
                    <a:pt x="801" y="1928"/>
                  </a:cubicBezTo>
                  <a:cubicBezTo>
                    <a:pt x="797" y="1933"/>
                    <a:pt x="795" y="1938"/>
                    <a:pt x="794" y="1945"/>
                  </a:cubicBezTo>
                  <a:cubicBezTo>
                    <a:pt x="794" y="1945"/>
                    <a:pt x="794" y="1944"/>
                    <a:pt x="793" y="1944"/>
                  </a:cubicBezTo>
                  <a:cubicBezTo>
                    <a:pt x="793" y="1943"/>
                    <a:pt x="793" y="1942"/>
                    <a:pt x="793" y="1942"/>
                  </a:cubicBezTo>
                  <a:cubicBezTo>
                    <a:pt x="792" y="1941"/>
                    <a:pt x="792" y="1941"/>
                    <a:pt x="792" y="1940"/>
                  </a:cubicBezTo>
                  <a:cubicBezTo>
                    <a:pt x="792" y="1940"/>
                    <a:pt x="791" y="1939"/>
                    <a:pt x="791" y="1938"/>
                  </a:cubicBezTo>
                  <a:cubicBezTo>
                    <a:pt x="791" y="1938"/>
                    <a:pt x="791" y="1938"/>
                    <a:pt x="791" y="1938"/>
                  </a:cubicBezTo>
                  <a:cubicBezTo>
                    <a:pt x="791" y="1938"/>
                    <a:pt x="791" y="1938"/>
                    <a:pt x="791" y="1938"/>
                  </a:cubicBezTo>
                  <a:cubicBezTo>
                    <a:pt x="791" y="1938"/>
                    <a:pt x="791" y="1938"/>
                    <a:pt x="791" y="1938"/>
                  </a:cubicBezTo>
                  <a:cubicBezTo>
                    <a:pt x="791" y="1937"/>
                    <a:pt x="791" y="1936"/>
                    <a:pt x="791" y="1936"/>
                  </a:cubicBezTo>
                  <a:cubicBezTo>
                    <a:pt x="791" y="1936"/>
                    <a:pt x="791" y="1937"/>
                    <a:pt x="792" y="1939"/>
                  </a:cubicBezTo>
                  <a:cubicBezTo>
                    <a:pt x="789" y="1928"/>
                    <a:pt x="790" y="1917"/>
                    <a:pt x="798" y="1912"/>
                  </a:cubicBezTo>
                  <a:cubicBezTo>
                    <a:pt x="797" y="1913"/>
                    <a:pt x="795" y="1913"/>
                    <a:pt x="793" y="1914"/>
                  </a:cubicBezTo>
                  <a:cubicBezTo>
                    <a:pt x="796" y="1906"/>
                    <a:pt x="853" y="1896"/>
                    <a:pt x="863" y="1893"/>
                  </a:cubicBezTo>
                  <a:cubicBezTo>
                    <a:pt x="860" y="1894"/>
                    <a:pt x="858" y="1895"/>
                    <a:pt x="856" y="1896"/>
                  </a:cubicBezTo>
                  <a:cubicBezTo>
                    <a:pt x="860" y="1895"/>
                    <a:pt x="864" y="1894"/>
                    <a:pt x="868" y="1893"/>
                  </a:cubicBezTo>
                  <a:cubicBezTo>
                    <a:pt x="868" y="1893"/>
                    <a:pt x="868" y="1893"/>
                    <a:pt x="869" y="1893"/>
                  </a:cubicBezTo>
                  <a:cubicBezTo>
                    <a:pt x="869" y="1893"/>
                    <a:pt x="869" y="1893"/>
                    <a:pt x="869" y="1893"/>
                  </a:cubicBezTo>
                  <a:cubicBezTo>
                    <a:pt x="876" y="1892"/>
                    <a:pt x="883" y="1890"/>
                    <a:pt x="889" y="1889"/>
                  </a:cubicBezTo>
                  <a:cubicBezTo>
                    <a:pt x="893" y="1889"/>
                    <a:pt x="897" y="1888"/>
                    <a:pt x="900" y="1887"/>
                  </a:cubicBezTo>
                  <a:cubicBezTo>
                    <a:pt x="896" y="1888"/>
                    <a:pt x="893" y="1889"/>
                    <a:pt x="889" y="1890"/>
                  </a:cubicBezTo>
                  <a:cubicBezTo>
                    <a:pt x="882" y="1891"/>
                    <a:pt x="876" y="1893"/>
                    <a:pt x="869" y="1896"/>
                  </a:cubicBezTo>
                  <a:cubicBezTo>
                    <a:pt x="854" y="1900"/>
                    <a:pt x="838" y="1906"/>
                    <a:pt x="823" y="1912"/>
                  </a:cubicBezTo>
                  <a:cubicBezTo>
                    <a:pt x="838" y="1920"/>
                    <a:pt x="855" y="1916"/>
                    <a:pt x="873" y="1907"/>
                  </a:cubicBezTo>
                  <a:cubicBezTo>
                    <a:pt x="878" y="1905"/>
                    <a:pt x="883" y="1902"/>
                    <a:pt x="888" y="1899"/>
                  </a:cubicBezTo>
                  <a:cubicBezTo>
                    <a:pt x="908" y="1886"/>
                    <a:pt x="927" y="1871"/>
                    <a:pt x="941" y="1865"/>
                  </a:cubicBezTo>
                  <a:cubicBezTo>
                    <a:pt x="924" y="1871"/>
                    <a:pt x="907" y="1877"/>
                    <a:pt x="890" y="1883"/>
                  </a:cubicBezTo>
                  <a:cubicBezTo>
                    <a:pt x="883" y="1885"/>
                    <a:pt x="876" y="1887"/>
                    <a:pt x="869" y="1890"/>
                  </a:cubicBezTo>
                  <a:cubicBezTo>
                    <a:pt x="876" y="1887"/>
                    <a:pt x="883" y="1883"/>
                    <a:pt x="890" y="1880"/>
                  </a:cubicBezTo>
                  <a:cubicBezTo>
                    <a:pt x="967" y="1847"/>
                    <a:pt x="1044" y="1814"/>
                    <a:pt x="1118" y="1775"/>
                  </a:cubicBezTo>
                  <a:cubicBezTo>
                    <a:pt x="1118" y="1775"/>
                    <a:pt x="1118" y="1774"/>
                    <a:pt x="1119" y="1774"/>
                  </a:cubicBezTo>
                  <a:cubicBezTo>
                    <a:pt x="1119" y="1774"/>
                    <a:pt x="1119" y="1774"/>
                    <a:pt x="1119" y="1774"/>
                  </a:cubicBezTo>
                  <a:cubicBezTo>
                    <a:pt x="1126" y="1771"/>
                    <a:pt x="1132" y="1767"/>
                    <a:pt x="1139" y="1763"/>
                  </a:cubicBezTo>
                  <a:cubicBezTo>
                    <a:pt x="1178" y="1742"/>
                    <a:pt x="1216" y="1720"/>
                    <a:pt x="1252" y="1696"/>
                  </a:cubicBezTo>
                  <a:cubicBezTo>
                    <a:pt x="1247" y="1699"/>
                    <a:pt x="1242" y="1705"/>
                    <a:pt x="1236" y="1712"/>
                  </a:cubicBezTo>
                  <a:cubicBezTo>
                    <a:pt x="1266" y="1693"/>
                    <a:pt x="1295" y="1673"/>
                    <a:pt x="1324" y="1653"/>
                  </a:cubicBezTo>
                  <a:cubicBezTo>
                    <a:pt x="1334" y="1646"/>
                    <a:pt x="1355" y="1631"/>
                    <a:pt x="1376" y="1615"/>
                  </a:cubicBezTo>
                  <a:cubicBezTo>
                    <a:pt x="1374" y="1616"/>
                    <a:pt x="1373" y="1616"/>
                    <a:pt x="1371" y="1616"/>
                  </a:cubicBezTo>
                  <a:cubicBezTo>
                    <a:pt x="1372" y="1615"/>
                    <a:pt x="1372" y="1615"/>
                    <a:pt x="1373" y="1615"/>
                  </a:cubicBezTo>
                  <a:cubicBezTo>
                    <a:pt x="1372" y="1615"/>
                    <a:pt x="1372" y="1615"/>
                    <a:pt x="1371" y="1616"/>
                  </a:cubicBezTo>
                  <a:cubicBezTo>
                    <a:pt x="1370" y="1616"/>
                    <a:pt x="1370" y="1616"/>
                    <a:pt x="1369" y="1615"/>
                  </a:cubicBezTo>
                  <a:cubicBezTo>
                    <a:pt x="1358" y="1624"/>
                    <a:pt x="1346" y="1633"/>
                    <a:pt x="1333" y="1640"/>
                  </a:cubicBezTo>
                  <a:cubicBezTo>
                    <a:pt x="1336" y="1639"/>
                    <a:pt x="1340" y="1637"/>
                    <a:pt x="1343" y="1635"/>
                  </a:cubicBezTo>
                  <a:cubicBezTo>
                    <a:pt x="1302" y="1664"/>
                    <a:pt x="1235" y="1709"/>
                    <a:pt x="1232" y="1704"/>
                  </a:cubicBezTo>
                  <a:cubicBezTo>
                    <a:pt x="1226" y="1693"/>
                    <a:pt x="1340" y="1628"/>
                    <a:pt x="1352" y="1620"/>
                  </a:cubicBezTo>
                  <a:cubicBezTo>
                    <a:pt x="1371" y="1608"/>
                    <a:pt x="1391" y="1595"/>
                    <a:pt x="1409" y="1582"/>
                  </a:cubicBezTo>
                  <a:cubicBezTo>
                    <a:pt x="1405" y="1586"/>
                    <a:pt x="1400" y="1590"/>
                    <a:pt x="1395" y="1593"/>
                  </a:cubicBezTo>
                  <a:cubicBezTo>
                    <a:pt x="1405" y="1586"/>
                    <a:pt x="1415" y="1578"/>
                    <a:pt x="1424" y="1571"/>
                  </a:cubicBezTo>
                  <a:cubicBezTo>
                    <a:pt x="1440" y="1559"/>
                    <a:pt x="1455" y="1547"/>
                    <a:pt x="1471" y="1534"/>
                  </a:cubicBezTo>
                  <a:cubicBezTo>
                    <a:pt x="1493" y="1516"/>
                    <a:pt x="1514" y="1497"/>
                    <a:pt x="1535" y="1478"/>
                  </a:cubicBezTo>
                  <a:cubicBezTo>
                    <a:pt x="1544" y="1470"/>
                    <a:pt x="1631" y="1395"/>
                    <a:pt x="1576" y="1435"/>
                  </a:cubicBezTo>
                  <a:cubicBezTo>
                    <a:pt x="1586" y="1426"/>
                    <a:pt x="1595" y="1417"/>
                    <a:pt x="1603" y="1407"/>
                  </a:cubicBezTo>
                  <a:cubicBezTo>
                    <a:pt x="1577" y="1430"/>
                    <a:pt x="1550" y="1453"/>
                    <a:pt x="1523" y="1476"/>
                  </a:cubicBezTo>
                  <a:cubicBezTo>
                    <a:pt x="1567" y="1424"/>
                    <a:pt x="1623" y="1384"/>
                    <a:pt x="1669" y="1334"/>
                  </a:cubicBezTo>
                  <a:cubicBezTo>
                    <a:pt x="1661" y="1342"/>
                    <a:pt x="1652" y="1350"/>
                    <a:pt x="1644" y="1358"/>
                  </a:cubicBezTo>
                  <a:cubicBezTo>
                    <a:pt x="1675" y="1323"/>
                    <a:pt x="1709" y="1290"/>
                    <a:pt x="1739" y="1253"/>
                  </a:cubicBezTo>
                  <a:cubicBezTo>
                    <a:pt x="1769" y="1215"/>
                    <a:pt x="1789" y="1165"/>
                    <a:pt x="1828" y="1135"/>
                  </a:cubicBezTo>
                  <a:cubicBezTo>
                    <a:pt x="1835" y="1124"/>
                    <a:pt x="1842" y="1114"/>
                    <a:pt x="1849" y="1103"/>
                  </a:cubicBezTo>
                  <a:cubicBezTo>
                    <a:pt x="1856" y="1093"/>
                    <a:pt x="1909" y="1021"/>
                    <a:pt x="1861" y="1076"/>
                  </a:cubicBezTo>
                  <a:cubicBezTo>
                    <a:pt x="1869" y="1064"/>
                    <a:pt x="1877" y="1051"/>
                    <a:pt x="1884" y="1039"/>
                  </a:cubicBezTo>
                  <a:cubicBezTo>
                    <a:pt x="1873" y="1055"/>
                    <a:pt x="1863" y="1066"/>
                    <a:pt x="1856" y="1069"/>
                  </a:cubicBezTo>
                  <a:cubicBezTo>
                    <a:pt x="1853" y="1073"/>
                    <a:pt x="1849" y="1079"/>
                    <a:pt x="1843" y="1086"/>
                  </a:cubicBezTo>
                  <a:cubicBezTo>
                    <a:pt x="1843" y="1087"/>
                    <a:pt x="1842" y="1088"/>
                    <a:pt x="1841" y="1089"/>
                  </a:cubicBezTo>
                  <a:cubicBezTo>
                    <a:pt x="1811" y="1117"/>
                    <a:pt x="1789" y="1173"/>
                    <a:pt x="1765" y="1202"/>
                  </a:cubicBezTo>
                  <a:cubicBezTo>
                    <a:pt x="1722" y="1255"/>
                    <a:pt x="1676" y="1305"/>
                    <a:pt x="1628" y="1354"/>
                  </a:cubicBezTo>
                  <a:cubicBezTo>
                    <a:pt x="1587" y="1397"/>
                    <a:pt x="1547" y="1441"/>
                    <a:pt x="1505" y="1483"/>
                  </a:cubicBezTo>
                  <a:cubicBezTo>
                    <a:pt x="1475" y="1491"/>
                    <a:pt x="1441" y="1529"/>
                    <a:pt x="1411" y="1563"/>
                  </a:cubicBezTo>
                  <a:cubicBezTo>
                    <a:pt x="1403" y="1566"/>
                    <a:pt x="1395" y="1569"/>
                    <a:pt x="1397" y="1567"/>
                  </a:cubicBezTo>
                  <a:cubicBezTo>
                    <a:pt x="1313" y="1625"/>
                    <a:pt x="1234" y="1692"/>
                    <a:pt x="1145" y="1742"/>
                  </a:cubicBezTo>
                  <a:cubicBezTo>
                    <a:pt x="1194" y="1715"/>
                    <a:pt x="1164" y="1733"/>
                    <a:pt x="1140" y="1746"/>
                  </a:cubicBezTo>
                  <a:cubicBezTo>
                    <a:pt x="1131" y="1752"/>
                    <a:pt x="1123" y="1756"/>
                    <a:pt x="1121" y="1758"/>
                  </a:cubicBezTo>
                  <a:cubicBezTo>
                    <a:pt x="1119" y="1759"/>
                    <a:pt x="1117" y="1760"/>
                    <a:pt x="1115" y="1761"/>
                  </a:cubicBezTo>
                  <a:cubicBezTo>
                    <a:pt x="1092" y="1774"/>
                    <a:pt x="1068" y="1786"/>
                    <a:pt x="1044" y="1798"/>
                  </a:cubicBezTo>
                  <a:cubicBezTo>
                    <a:pt x="1016" y="1812"/>
                    <a:pt x="986" y="1825"/>
                    <a:pt x="956" y="1837"/>
                  </a:cubicBezTo>
                  <a:cubicBezTo>
                    <a:pt x="956" y="1837"/>
                    <a:pt x="956" y="1837"/>
                    <a:pt x="956" y="1837"/>
                  </a:cubicBezTo>
                  <a:cubicBezTo>
                    <a:pt x="955" y="1838"/>
                    <a:pt x="953" y="1838"/>
                    <a:pt x="952" y="1839"/>
                  </a:cubicBezTo>
                  <a:cubicBezTo>
                    <a:pt x="956" y="1838"/>
                    <a:pt x="960" y="1837"/>
                    <a:pt x="964" y="1835"/>
                  </a:cubicBezTo>
                  <a:cubicBezTo>
                    <a:pt x="958" y="1837"/>
                    <a:pt x="953" y="1840"/>
                    <a:pt x="947" y="1842"/>
                  </a:cubicBezTo>
                  <a:cubicBezTo>
                    <a:pt x="947" y="1842"/>
                    <a:pt x="947" y="1842"/>
                    <a:pt x="947" y="1843"/>
                  </a:cubicBezTo>
                  <a:cubicBezTo>
                    <a:pt x="946" y="1843"/>
                    <a:pt x="945" y="1843"/>
                    <a:pt x="945" y="1843"/>
                  </a:cubicBezTo>
                  <a:cubicBezTo>
                    <a:pt x="945" y="1843"/>
                    <a:pt x="944" y="1844"/>
                    <a:pt x="944" y="1844"/>
                  </a:cubicBezTo>
                  <a:cubicBezTo>
                    <a:pt x="944" y="1844"/>
                    <a:pt x="945" y="1843"/>
                    <a:pt x="945" y="1843"/>
                  </a:cubicBezTo>
                  <a:cubicBezTo>
                    <a:pt x="945" y="1843"/>
                    <a:pt x="945" y="1843"/>
                    <a:pt x="946" y="1842"/>
                  </a:cubicBezTo>
                  <a:cubicBezTo>
                    <a:pt x="945" y="1843"/>
                    <a:pt x="942" y="1844"/>
                    <a:pt x="944" y="1843"/>
                  </a:cubicBezTo>
                  <a:cubicBezTo>
                    <a:pt x="938" y="1845"/>
                    <a:pt x="932" y="1847"/>
                    <a:pt x="926" y="1849"/>
                  </a:cubicBezTo>
                  <a:cubicBezTo>
                    <a:pt x="934" y="1846"/>
                    <a:pt x="943" y="1842"/>
                    <a:pt x="952" y="1840"/>
                  </a:cubicBezTo>
                  <a:cubicBezTo>
                    <a:pt x="953" y="1839"/>
                    <a:pt x="955" y="1838"/>
                    <a:pt x="956" y="1837"/>
                  </a:cubicBezTo>
                  <a:cubicBezTo>
                    <a:pt x="936" y="1845"/>
                    <a:pt x="915" y="1853"/>
                    <a:pt x="894" y="1860"/>
                  </a:cubicBezTo>
                  <a:cubicBezTo>
                    <a:pt x="883" y="1864"/>
                    <a:pt x="872" y="1867"/>
                    <a:pt x="861" y="1871"/>
                  </a:cubicBezTo>
                  <a:cubicBezTo>
                    <a:pt x="860" y="1871"/>
                    <a:pt x="859" y="1872"/>
                    <a:pt x="858" y="1872"/>
                  </a:cubicBezTo>
                  <a:cubicBezTo>
                    <a:pt x="859" y="1872"/>
                    <a:pt x="860" y="1871"/>
                    <a:pt x="861" y="1871"/>
                  </a:cubicBezTo>
                  <a:cubicBezTo>
                    <a:pt x="868" y="1869"/>
                    <a:pt x="882" y="1866"/>
                    <a:pt x="883" y="1864"/>
                  </a:cubicBezTo>
                  <a:cubicBezTo>
                    <a:pt x="882" y="1866"/>
                    <a:pt x="881" y="1867"/>
                    <a:pt x="880" y="1869"/>
                  </a:cubicBezTo>
                  <a:cubicBezTo>
                    <a:pt x="885" y="1867"/>
                    <a:pt x="889" y="1866"/>
                    <a:pt x="893" y="1865"/>
                  </a:cubicBezTo>
                  <a:cubicBezTo>
                    <a:pt x="898" y="1864"/>
                    <a:pt x="903" y="1863"/>
                    <a:pt x="908" y="1861"/>
                  </a:cubicBezTo>
                  <a:cubicBezTo>
                    <a:pt x="912" y="1860"/>
                    <a:pt x="917" y="1858"/>
                    <a:pt x="921" y="1856"/>
                  </a:cubicBezTo>
                  <a:cubicBezTo>
                    <a:pt x="921" y="1856"/>
                    <a:pt x="921" y="1856"/>
                    <a:pt x="922" y="1856"/>
                  </a:cubicBezTo>
                  <a:cubicBezTo>
                    <a:pt x="922" y="1856"/>
                    <a:pt x="922" y="1856"/>
                    <a:pt x="922" y="1856"/>
                  </a:cubicBezTo>
                  <a:cubicBezTo>
                    <a:pt x="922" y="1856"/>
                    <a:pt x="922" y="1856"/>
                    <a:pt x="922" y="1855"/>
                  </a:cubicBezTo>
                  <a:cubicBezTo>
                    <a:pt x="922" y="1855"/>
                    <a:pt x="922" y="1855"/>
                    <a:pt x="923" y="1855"/>
                  </a:cubicBezTo>
                  <a:cubicBezTo>
                    <a:pt x="923" y="1855"/>
                    <a:pt x="923" y="1855"/>
                    <a:pt x="923" y="1855"/>
                  </a:cubicBezTo>
                  <a:cubicBezTo>
                    <a:pt x="924" y="1855"/>
                    <a:pt x="924" y="1855"/>
                    <a:pt x="925" y="1854"/>
                  </a:cubicBezTo>
                  <a:cubicBezTo>
                    <a:pt x="926" y="1854"/>
                    <a:pt x="926" y="1854"/>
                    <a:pt x="927" y="1853"/>
                  </a:cubicBezTo>
                  <a:cubicBezTo>
                    <a:pt x="927" y="1853"/>
                    <a:pt x="928" y="1853"/>
                    <a:pt x="928" y="1853"/>
                  </a:cubicBezTo>
                  <a:cubicBezTo>
                    <a:pt x="928" y="1853"/>
                    <a:pt x="928" y="1853"/>
                    <a:pt x="928" y="1853"/>
                  </a:cubicBezTo>
                  <a:cubicBezTo>
                    <a:pt x="928" y="1853"/>
                    <a:pt x="930" y="1852"/>
                    <a:pt x="934" y="1851"/>
                  </a:cubicBezTo>
                  <a:cubicBezTo>
                    <a:pt x="934" y="1851"/>
                    <a:pt x="934" y="1850"/>
                    <a:pt x="935" y="1850"/>
                  </a:cubicBezTo>
                  <a:cubicBezTo>
                    <a:pt x="935" y="1850"/>
                    <a:pt x="935" y="1850"/>
                    <a:pt x="935" y="1850"/>
                  </a:cubicBezTo>
                  <a:cubicBezTo>
                    <a:pt x="934" y="1851"/>
                    <a:pt x="933" y="1852"/>
                    <a:pt x="932" y="1852"/>
                  </a:cubicBezTo>
                  <a:cubicBezTo>
                    <a:pt x="934" y="1852"/>
                    <a:pt x="936" y="1851"/>
                    <a:pt x="938" y="1850"/>
                  </a:cubicBezTo>
                  <a:cubicBezTo>
                    <a:pt x="928" y="1855"/>
                    <a:pt x="918" y="1859"/>
                    <a:pt x="908" y="1861"/>
                  </a:cubicBezTo>
                  <a:cubicBezTo>
                    <a:pt x="903" y="1863"/>
                    <a:pt x="898" y="1865"/>
                    <a:pt x="893" y="1867"/>
                  </a:cubicBezTo>
                  <a:cubicBezTo>
                    <a:pt x="886" y="1870"/>
                    <a:pt x="879" y="1872"/>
                    <a:pt x="873" y="1875"/>
                  </a:cubicBezTo>
                  <a:cubicBezTo>
                    <a:pt x="870" y="1877"/>
                    <a:pt x="866" y="1878"/>
                    <a:pt x="862" y="1879"/>
                  </a:cubicBezTo>
                  <a:cubicBezTo>
                    <a:pt x="866" y="1877"/>
                    <a:pt x="869" y="1876"/>
                    <a:pt x="873" y="1875"/>
                  </a:cubicBezTo>
                  <a:cubicBezTo>
                    <a:pt x="876" y="1873"/>
                    <a:pt x="878" y="1871"/>
                    <a:pt x="880" y="1869"/>
                  </a:cubicBezTo>
                  <a:cubicBezTo>
                    <a:pt x="874" y="1871"/>
                    <a:pt x="868" y="1873"/>
                    <a:pt x="862" y="1877"/>
                  </a:cubicBezTo>
                  <a:cubicBezTo>
                    <a:pt x="860" y="1878"/>
                    <a:pt x="857" y="1879"/>
                    <a:pt x="855" y="1880"/>
                  </a:cubicBezTo>
                  <a:cubicBezTo>
                    <a:pt x="858" y="1880"/>
                    <a:pt x="860" y="1879"/>
                    <a:pt x="862" y="1879"/>
                  </a:cubicBezTo>
                  <a:cubicBezTo>
                    <a:pt x="859" y="1880"/>
                    <a:pt x="855" y="1881"/>
                    <a:pt x="852" y="1883"/>
                  </a:cubicBezTo>
                  <a:cubicBezTo>
                    <a:pt x="853" y="1882"/>
                    <a:pt x="854" y="1881"/>
                    <a:pt x="855" y="1880"/>
                  </a:cubicBezTo>
                  <a:cubicBezTo>
                    <a:pt x="822" y="1887"/>
                    <a:pt x="770" y="1882"/>
                    <a:pt x="774" y="1923"/>
                  </a:cubicBezTo>
                  <a:cubicBezTo>
                    <a:pt x="777" y="1944"/>
                    <a:pt x="779" y="1965"/>
                    <a:pt x="783" y="1986"/>
                  </a:cubicBezTo>
                  <a:cubicBezTo>
                    <a:pt x="787" y="2012"/>
                    <a:pt x="792" y="2038"/>
                    <a:pt x="797" y="2064"/>
                  </a:cubicBezTo>
                  <a:cubicBezTo>
                    <a:pt x="797" y="2066"/>
                    <a:pt x="798" y="2069"/>
                    <a:pt x="798" y="2071"/>
                  </a:cubicBezTo>
                  <a:cubicBezTo>
                    <a:pt x="799" y="2074"/>
                    <a:pt x="799" y="2076"/>
                    <a:pt x="800" y="2078"/>
                  </a:cubicBezTo>
                  <a:cubicBezTo>
                    <a:pt x="801" y="2084"/>
                    <a:pt x="801" y="2089"/>
                    <a:pt x="802" y="2094"/>
                  </a:cubicBezTo>
                  <a:cubicBezTo>
                    <a:pt x="803" y="2095"/>
                    <a:pt x="803" y="2096"/>
                    <a:pt x="803" y="2097"/>
                  </a:cubicBezTo>
                  <a:cubicBezTo>
                    <a:pt x="808" y="2126"/>
                    <a:pt x="813" y="2154"/>
                    <a:pt x="817" y="2183"/>
                  </a:cubicBezTo>
                  <a:cubicBezTo>
                    <a:pt x="816" y="2181"/>
                    <a:pt x="816" y="2180"/>
                    <a:pt x="816" y="2179"/>
                  </a:cubicBezTo>
                  <a:cubicBezTo>
                    <a:pt x="816" y="2182"/>
                    <a:pt x="817" y="2186"/>
                    <a:pt x="818" y="2190"/>
                  </a:cubicBezTo>
                  <a:cubicBezTo>
                    <a:pt x="817" y="2187"/>
                    <a:pt x="817" y="2185"/>
                    <a:pt x="817" y="2183"/>
                  </a:cubicBezTo>
                  <a:cubicBezTo>
                    <a:pt x="817" y="2184"/>
                    <a:pt x="818" y="2186"/>
                    <a:pt x="818" y="2187"/>
                  </a:cubicBezTo>
                  <a:cubicBezTo>
                    <a:pt x="818" y="2174"/>
                    <a:pt x="819" y="2160"/>
                    <a:pt x="819" y="2155"/>
                  </a:cubicBezTo>
                  <a:cubicBezTo>
                    <a:pt x="819" y="2147"/>
                    <a:pt x="819" y="2139"/>
                    <a:pt x="818" y="2131"/>
                  </a:cubicBezTo>
                  <a:cubicBezTo>
                    <a:pt x="824" y="2141"/>
                    <a:pt x="827" y="2146"/>
                    <a:pt x="828" y="2149"/>
                  </a:cubicBezTo>
                  <a:cubicBezTo>
                    <a:pt x="827" y="2146"/>
                    <a:pt x="823" y="2144"/>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4"/>
                  </a:cubicBezTo>
                  <a:cubicBezTo>
                    <a:pt x="824" y="2154"/>
                    <a:pt x="824" y="2154"/>
                    <a:pt x="824" y="2154"/>
                  </a:cubicBezTo>
                  <a:cubicBezTo>
                    <a:pt x="824" y="2154"/>
                    <a:pt x="824" y="2154"/>
                    <a:pt x="824" y="2154"/>
                  </a:cubicBezTo>
                  <a:cubicBezTo>
                    <a:pt x="824" y="2154"/>
                    <a:pt x="824" y="2154"/>
                    <a:pt x="824" y="2154"/>
                  </a:cubicBezTo>
                  <a:cubicBezTo>
                    <a:pt x="824" y="2154"/>
                    <a:pt x="824" y="2154"/>
                    <a:pt x="824" y="2154"/>
                  </a:cubicBezTo>
                  <a:cubicBezTo>
                    <a:pt x="824" y="2154"/>
                    <a:pt x="824" y="2154"/>
                    <a:pt x="824" y="2154"/>
                  </a:cubicBezTo>
                  <a:cubicBezTo>
                    <a:pt x="827" y="2178"/>
                    <a:pt x="829" y="2201"/>
                    <a:pt x="829" y="2225"/>
                  </a:cubicBezTo>
                  <a:cubicBezTo>
                    <a:pt x="828" y="2224"/>
                    <a:pt x="826" y="2223"/>
                    <a:pt x="825" y="2221"/>
                  </a:cubicBezTo>
                  <a:cubicBezTo>
                    <a:pt x="812" y="2220"/>
                    <a:pt x="801" y="2216"/>
                    <a:pt x="790" y="2210"/>
                  </a:cubicBezTo>
                  <a:cubicBezTo>
                    <a:pt x="801" y="2214"/>
                    <a:pt x="812" y="2217"/>
                    <a:pt x="824" y="2220"/>
                  </a:cubicBezTo>
                  <a:cubicBezTo>
                    <a:pt x="820" y="2214"/>
                    <a:pt x="819" y="2204"/>
                    <a:pt x="818" y="2194"/>
                  </a:cubicBezTo>
                  <a:cubicBezTo>
                    <a:pt x="818" y="2193"/>
                    <a:pt x="818" y="2191"/>
                    <a:pt x="818" y="2190"/>
                  </a:cubicBezTo>
                  <a:cubicBezTo>
                    <a:pt x="819" y="2198"/>
                    <a:pt x="819" y="2206"/>
                    <a:pt x="820" y="2214"/>
                  </a:cubicBezTo>
                  <a:cubicBezTo>
                    <a:pt x="814" y="2212"/>
                    <a:pt x="808" y="2210"/>
                    <a:pt x="802" y="2208"/>
                  </a:cubicBezTo>
                  <a:cubicBezTo>
                    <a:pt x="802" y="2208"/>
                    <a:pt x="802" y="2208"/>
                    <a:pt x="802" y="2208"/>
                  </a:cubicBezTo>
                  <a:cubicBezTo>
                    <a:pt x="796" y="2205"/>
                    <a:pt x="789" y="2203"/>
                    <a:pt x="783" y="2201"/>
                  </a:cubicBezTo>
                  <a:cubicBezTo>
                    <a:pt x="771" y="2197"/>
                    <a:pt x="758" y="2194"/>
                    <a:pt x="746" y="2190"/>
                  </a:cubicBezTo>
                  <a:cubicBezTo>
                    <a:pt x="753" y="2193"/>
                    <a:pt x="760" y="2196"/>
                    <a:pt x="767" y="2201"/>
                  </a:cubicBezTo>
                  <a:cubicBezTo>
                    <a:pt x="743" y="2194"/>
                    <a:pt x="719" y="2186"/>
                    <a:pt x="695" y="2180"/>
                  </a:cubicBezTo>
                  <a:cubicBezTo>
                    <a:pt x="688" y="2178"/>
                    <a:pt x="682" y="2176"/>
                    <a:pt x="676" y="2174"/>
                  </a:cubicBezTo>
                  <a:cubicBezTo>
                    <a:pt x="675" y="2174"/>
                    <a:pt x="674" y="2174"/>
                    <a:pt x="673" y="2173"/>
                  </a:cubicBezTo>
                  <a:cubicBezTo>
                    <a:pt x="656" y="2161"/>
                    <a:pt x="635" y="2157"/>
                    <a:pt x="615" y="2154"/>
                  </a:cubicBezTo>
                  <a:cubicBezTo>
                    <a:pt x="614" y="2154"/>
                    <a:pt x="602" y="2150"/>
                    <a:pt x="590" y="2147"/>
                  </a:cubicBezTo>
                  <a:cubicBezTo>
                    <a:pt x="579" y="2144"/>
                    <a:pt x="568" y="2142"/>
                    <a:pt x="570" y="2143"/>
                  </a:cubicBezTo>
                  <a:cubicBezTo>
                    <a:pt x="570" y="2143"/>
                    <a:pt x="570" y="2143"/>
                    <a:pt x="570" y="2143"/>
                  </a:cubicBezTo>
                  <a:cubicBezTo>
                    <a:pt x="570" y="2143"/>
                    <a:pt x="570" y="2143"/>
                    <a:pt x="570" y="2143"/>
                  </a:cubicBezTo>
                  <a:cubicBezTo>
                    <a:pt x="570" y="2144"/>
                    <a:pt x="570" y="2144"/>
                    <a:pt x="570" y="2144"/>
                  </a:cubicBezTo>
                  <a:cubicBezTo>
                    <a:pt x="570" y="2144"/>
                    <a:pt x="570" y="2144"/>
                    <a:pt x="570" y="2144"/>
                  </a:cubicBezTo>
                  <a:cubicBezTo>
                    <a:pt x="570" y="2144"/>
                    <a:pt x="570" y="2144"/>
                    <a:pt x="571" y="2144"/>
                  </a:cubicBezTo>
                  <a:cubicBezTo>
                    <a:pt x="571" y="2144"/>
                    <a:pt x="571" y="2144"/>
                    <a:pt x="571" y="2144"/>
                  </a:cubicBezTo>
                  <a:cubicBezTo>
                    <a:pt x="571" y="2144"/>
                    <a:pt x="571" y="2144"/>
                    <a:pt x="571" y="2144"/>
                  </a:cubicBezTo>
                  <a:cubicBezTo>
                    <a:pt x="571" y="2144"/>
                    <a:pt x="571" y="2144"/>
                    <a:pt x="571" y="2144"/>
                  </a:cubicBezTo>
                  <a:cubicBezTo>
                    <a:pt x="571" y="2144"/>
                    <a:pt x="571" y="2144"/>
                    <a:pt x="571" y="2144"/>
                  </a:cubicBezTo>
                  <a:cubicBezTo>
                    <a:pt x="569" y="2143"/>
                    <a:pt x="566" y="2143"/>
                    <a:pt x="563" y="2142"/>
                  </a:cubicBezTo>
                  <a:cubicBezTo>
                    <a:pt x="509" y="2125"/>
                    <a:pt x="454" y="2107"/>
                    <a:pt x="402" y="2085"/>
                  </a:cubicBezTo>
                  <a:cubicBezTo>
                    <a:pt x="367" y="2071"/>
                    <a:pt x="332" y="2056"/>
                    <a:pt x="297" y="2043"/>
                  </a:cubicBezTo>
                  <a:cubicBezTo>
                    <a:pt x="286" y="2039"/>
                    <a:pt x="229" y="2030"/>
                    <a:pt x="225" y="2033"/>
                  </a:cubicBezTo>
                  <a:cubicBezTo>
                    <a:pt x="177" y="2002"/>
                    <a:pt x="116" y="2006"/>
                    <a:pt x="65" y="1981"/>
                  </a:cubicBezTo>
                  <a:cubicBezTo>
                    <a:pt x="81" y="1971"/>
                    <a:pt x="98" y="1956"/>
                    <a:pt x="116" y="1951"/>
                  </a:cubicBezTo>
                  <a:cubicBezTo>
                    <a:pt x="125" y="1949"/>
                    <a:pt x="143" y="1931"/>
                    <a:pt x="135" y="1936"/>
                  </a:cubicBezTo>
                  <a:cubicBezTo>
                    <a:pt x="162" y="1916"/>
                    <a:pt x="193" y="1901"/>
                    <a:pt x="217" y="1877"/>
                  </a:cubicBezTo>
                  <a:cubicBezTo>
                    <a:pt x="199" y="1893"/>
                    <a:pt x="177" y="1904"/>
                    <a:pt x="156" y="1917"/>
                  </a:cubicBezTo>
                  <a:cubicBezTo>
                    <a:pt x="163" y="1875"/>
                    <a:pt x="230" y="1858"/>
                    <a:pt x="261" y="1839"/>
                  </a:cubicBezTo>
                  <a:cubicBezTo>
                    <a:pt x="295" y="1818"/>
                    <a:pt x="328" y="1795"/>
                    <a:pt x="361" y="1772"/>
                  </a:cubicBezTo>
                  <a:cubicBezTo>
                    <a:pt x="368" y="1767"/>
                    <a:pt x="375" y="1762"/>
                    <a:pt x="382" y="1757"/>
                  </a:cubicBezTo>
                  <a:cubicBezTo>
                    <a:pt x="382" y="1757"/>
                    <a:pt x="382" y="1757"/>
                    <a:pt x="382" y="1757"/>
                  </a:cubicBezTo>
                  <a:cubicBezTo>
                    <a:pt x="382" y="1757"/>
                    <a:pt x="382" y="1757"/>
                    <a:pt x="382" y="1757"/>
                  </a:cubicBezTo>
                  <a:cubicBezTo>
                    <a:pt x="384" y="1755"/>
                    <a:pt x="387" y="1753"/>
                    <a:pt x="389" y="1752"/>
                  </a:cubicBezTo>
                  <a:cubicBezTo>
                    <a:pt x="389" y="1752"/>
                    <a:pt x="389" y="1752"/>
                    <a:pt x="389" y="1752"/>
                  </a:cubicBezTo>
                  <a:cubicBezTo>
                    <a:pt x="389" y="1752"/>
                    <a:pt x="389" y="1752"/>
                    <a:pt x="389" y="1752"/>
                  </a:cubicBezTo>
                  <a:cubicBezTo>
                    <a:pt x="389" y="1752"/>
                    <a:pt x="389" y="1752"/>
                    <a:pt x="389" y="1752"/>
                  </a:cubicBezTo>
                  <a:cubicBezTo>
                    <a:pt x="396" y="1747"/>
                    <a:pt x="403" y="1742"/>
                    <a:pt x="410" y="1737"/>
                  </a:cubicBezTo>
                  <a:cubicBezTo>
                    <a:pt x="421" y="1729"/>
                    <a:pt x="503" y="1679"/>
                    <a:pt x="429" y="1716"/>
                  </a:cubicBezTo>
                  <a:cubicBezTo>
                    <a:pt x="434" y="1713"/>
                    <a:pt x="444" y="1705"/>
                    <a:pt x="459" y="1694"/>
                  </a:cubicBezTo>
                  <a:cubicBezTo>
                    <a:pt x="457" y="1695"/>
                    <a:pt x="456" y="1694"/>
                    <a:pt x="455" y="1694"/>
                  </a:cubicBezTo>
                  <a:cubicBezTo>
                    <a:pt x="476" y="1680"/>
                    <a:pt x="490" y="1652"/>
                    <a:pt x="518" y="1648"/>
                  </a:cubicBezTo>
                  <a:cubicBezTo>
                    <a:pt x="518" y="1648"/>
                    <a:pt x="518" y="1648"/>
                    <a:pt x="519" y="1648"/>
                  </a:cubicBezTo>
                  <a:cubicBezTo>
                    <a:pt x="519" y="1648"/>
                    <a:pt x="519" y="1648"/>
                    <a:pt x="519" y="1648"/>
                  </a:cubicBezTo>
                  <a:cubicBezTo>
                    <a:pt x="511" y="1654"/>
                    <a:pt x="502" y="1660"/>
                    <a:pt x="494" y="1666"/>
                  </a:cubicBezTo>
                  <a:cubicBezTo>
                    <a:pt x="496" y="1665"/>
                    <a:pt x="497" y="1665"/>
                    <a:pt x="498" y="1664"/>
                  </a:cubicBezTo>
                  <a:cubicBezTo>
                    <a:pt x="522" y="1647"/>
                    <a:pt x="549" y="1626"/>
                    <a:pt x="575" y="1608"/>
                  </a:cubicBezTo>
                  <a:cubicBezTo>
                    <a:pt x="578" y="1605"/>
                    <a:pt x="581" y="1603"/>
                    <a:pt x="584" y="1601"/>
                  </a:cubicBezTo>
                  <a:cubicBezTo>
                    <a:pt x="631" y="1567"/>
                    <a:pt x="670" y="1540"/>
                    <a:pt x="673" y="1542"/>
                  </a:cubicBezTo>
                  <a:cubicBezTo>
                    <a:pt x="676" y="1545"/>
                    <a:pt x="679" y="1549"/>
                    <a:pt x="682" y="1552"/>
                  </a:cubicBezTo>
                  <a:cubicBezTo>
                    <a:pt x="683" y="1553"/>
                    <a:pt x="683" y="1554"/>
                    <a:pt x="684" y="1556"/>
                  </a:cubicBezTo>
                  <a:cubicBezTo>
                    <a:pt x="685" y="1557"/>
                    <a:pt x="687" y="1559"/>
                    <a:pt x="688" y="1561"/>
                  </a:cubicBezTo>
                  <a:cubicBezTo>
                    <a:pt x="687" y="1560"/>
                    <a:pt x="685" y="1559"/>
                    <a:pt x="684" y="1557"/>
                  </a:cubicBezTo>
                  <a:cubicBezTo>
                    <a:pt x="683" y="1556"/>
                    <a:pt x="682" y="1555"/>
                    <a:pt x="681" y="1555"/>
                  </a:cubicBezTo>
                  <a:cubicBezTo>
                    <a:pt x="679" y="1552"/>
                    <a:pt x="676" y="1550"/>
                    <a:pt x="673" y="1548"/>
                  </a:cubicBezTo>
                  <a:cubicBezTo>
                    <a:pt x="675" y="1551"/>
                    <a:pt x="677" y="1557"/>
                    <a:pt x="679" y="1565"/>
                  </a:cubicBezTo>
                  <a:cubicBezTo>
                    <a:pt x="682" y="1574"/>
                    <a:pt x="684" y="1584"/>
                    <a:pt x="687" y="1597"/>
                  </a:cubicBezTo>
                  <a:cubicBezTo>
                    <a:pt x="707" y="1680"/>
                    <a:pt x="739" y="1837"/>
                    <a:pt x="779" y="1824"/>
                  </a:cubicBezTo>
                  <a:cubicBezTo>
                    <a:pt x="776" y="1825"/>
                    <a:pt x="772" y="1827"/>
                    <a:pt x="769" y="1829"/>
                  </a:cubicBezTo>
                  <a:cubicBezTo>
                    <a:pt x="788" y="1828"/>
                    <a:pt x="826" y="1813"/>
                    <a:pt x="865" y="1795"/>
                  </a:cubicBezTo>
                  <a:cubicBezTo>
                    <a:pt x="876" y="1790"/>
                    <a:pt x="888" y="1784"/>
                    <a:pt x="900" y="1778"/>
                  </a:cubicBezTo>
                  <a:cubicBezTo>
                    <a:pt x="947" y="1755"/>
                    <a:pt x="990" y="1731"/>
                    <a:pt x="1001" y="1725"/>
                  </a:cubicBezTo>
                  <a:cubicBezTo>
                    <a:pt x="1038" y="1706"/>
                    <a:pt x="1074" y="1687"/>
                    <a:pt x="1110" y="1666"/>
                  </a:cubicBezTo>
                  <a:cubicBezTo>
                    <a:pt x="1123" y="1659"/>
                    <a:pt x="1136" y="1652"/>
                    <a:pt x="1148" y="1645"/>
                  </a:cubicBezTo>
                  <a:cubicBezTo>
                    <a:pt x="1279" y="1569"/>
                    <a:pt x="1403" y="1484"/>
                    <a:pt x="1522" y="1388"/>
                  </a:cubicBezTo>
                  <a:cubicBezTo>
                    <a:pt x="1521" y="1388"/>
                    <a:pt x="1521" y="1388"/>
                    <a:pt x="1521" y="1387"/>
                  </a:cubicBezTo>
                  <a:cubicBezTo>
                    <a:pt x="1538" y="1352"/>
                    <a:pt x="1575" y="1329"/>
                    <a:pt x="1606" y="1304"/>
                  </a:cubicBezTo>
                  <a:cubicBezTo>
                    <a:pt x="1595" y="1319"/>
                    <a:pt x="1633" y="1284"/>
                    <a:pt x="1634" y="1281"/>
                  </a:cubicBezTo>
                  <a:cubicBezTo>
                    <a:pt x="1626" y="1289"/>
                    <a:pt x="1616" y="1297"/>
                    <a:pt x="1607" y="1304"/>
                  </a:cubicBezTo>
                  <a:cubicBezTo>
                    <a:pt x="1609" y="1301"/>
                    <a:pt x="1613" y="1296"/>
                    <a:pt x="1620" y="1288"/>
                  </a:cubicBezTo>
                  <a:cubicBezTo>
                    <a:pt x="1620" y="1288"/>
                    <a:pt x="1620" y="1288"/>
                    <a:pt x="1620" y="1288"/>
                  </a:cubicBezTo>
                  <a:cubicBezTo>
                    <a:pt x="1648" y="1259"/>
                    <a:pt x="1676" y="1232"/>
                    <a:pt x="1702" y="1203"/>
                  </a:cubicBezTo>
                  <a:cubicBezTo>
                    <a:pt x="1673" y="1230"/>
                    <a:pt x="1720" y="1180"/>
                    <a:pt x="1720" y="1179"/>
                  </a:cubicBezTo>
                  <a:cubicBezTo>
                    <a:pt x="1757" y="1133"/>
                    <a:pt x="1789" y="1082"/>
                    <a:pt x="1830" y="1038"/>
                  </a:cubicBezTo>
                  <a:cubicBezTo>
                    <a:pt x="1822" y="1052"/>
                    <a:pt x="1858" y="995"/>
                    <a:pt x="1866" y="984"/>
                  </a:cubicBezTo>
                  <a:cubicBezTo>
                    <a:pt x="1858" y="995"/>
                    <a:pt x="1849" y="1006"/>
                    <a:pt x="1841" y="1017"/>
                  </a:cubicBezTo>
                  <a:cubicBezTo>
                    <a:pt x="1856" y="995"/>
                    <a:pt x="1870" y="972"/>
                    <a:pt x="1884" y="949"/>
                  </a:cubicBezTo>
                  <a:cubicBezTo>
                    <a:pt x="1888" y="942"/>
                    <a:pt x="1893" y="935"/>
                    <a:pt x="1897" y="927"/>
                  </a:cubicBezTo>
                  <a:cubicBezTo>
                    <a:pt x="1905" y="914"/>
                    <a:pt x="1913" y="901"/>
                    <a:pt x="1920" y="888"/>
                  </a:cubicBezTo>
                  <a:cubicBezTo>
                    <a:pt x="1913" y="898"/>
                    <a:pt x="1906" y="908"/>
                    <a:pt x="1899" y="919"/>
                  </a:cubicBezTo>
                  <a:cubicBezTo>
                    <a:pt x="1899" y="919"/>
                    <a:pt x="1899" y="919"/>
                    <a:pt x="1899" y="919"/>
                  </a:cubicBezTo>
                  <a:cubicBezTo>
                    <a:pt x="1899" y="920"/>
                    <a:pt x="1899" y="920"/>
                    <a:pt x="1899" y="920"/>
                  </a:cubicBezTo>
                  <a:cubicBezTo>
                    <a:pt x="1899" y="919"/>
                    <a:pt x="1899" y="917"/>
                    <a:pt x="1899" y="916"/>
                  </a:cubicBezTo>
                  <a:cubicBezTo>
                    <a:pt x="1898" y="918"/>
                    <a:pt x="1897" y="920"/>
                    <a:pt x="1895" y="923"/>
                  </a:cubicBezTo>
                  <a:cubicBezTo>
                    <a:pt x="1892" y="929"/>
                    <a:pt x="1888" y="936"/>
                    <a:pt x="1883" y="943"/>
                  </a:cubicBezTo>
                  <a:cubicBezTo>
                    <a:pt x="1879" y="949"/>
                    <a:pt x="1875" y="955"/>
                    <a:pt x="1872" y="961"/>
                  </a:cubicBezTo>
                  <a:cubicBezTo>
                    <a:pt x="1876" y="952"/>
                    <a:pt x="1880" y="946"/>
                    <a:pt x="1883" y="941"/>
                  </a:cubicBezTo>
                  <a:cubicBezTo>
                    <a:pt x="1887" y="933"/>
                    <a:pt x="1890" y="928"/>
                    <a:pt x="1895" y="922"/>
                  </a:cubicBezTo>
                  <a:cubicBezTo>
                    <a:pt x="1896" y="920"/>
                    <a:pt x="1898" y="917"/>
                    <a:pt x="1899" y="915"/>
                  </a:cubicBezTo>
                  <a:cubicBezTo>
                    <a:pt x="1899" y="915"/>
                    <a:pt x="1899" y="915"/>
                    <a:pt x="1899" y="916"/>
                  </a:cubicBezTo>
                  <a:cubicBezTo>
                    <a:pt x="1900" y="915"/>
                    <a:pt x="1900" y="914"/>
                    <a:pt x="1900" y="914"/>
                  </a:cubicBezTo>
                  <a:cubicBezTo>
                    <a:pt x="1900" y="914"/>
                    <a:pt x="1900" y="914"/>
                    <a:pt x="1899" y="915"/>
                  </a:cubicBezTo>
                  <a:cubicBezTo>
                    <a:pt x="1900" y="911"/>
                    <a:pt x="1903" y="908"/>
                    <a:pt x="1906" y="907"/>
                  </a:cubicBezTo>
                  <a:cubicBezTo>
                    <a:pt x="1906" y="907"/>
                    <a:pt x="1906" y="907"/>
                    <a:pt x="1906" y="907"/>
                  </a:cubicBezTo>
                  <a:cubicBezTo>
                    <a:pt x="1906" y="907"/>
                    <a:pt x="1906" y="907"/>
                    <a:pt x="1906" y="907"/>
                  </a:cubicBezTo>
                  <a:cubicBezTo>
                    <a:pt x="1906" y="906"/>
                    <a:pt x="1906" y="906"/>
                    <a:pt x="1906" y="906"/>
                  </a:cubicBezTo>
                  <a:cubicBezTo>
                    <a:pt x="1906" y="906"/>
                    <a:pt x="1906" y="906"/>
                    <a:pt x="1906" y="906"/>
                  </a:cubicBezTo>
                  <a:cubicBezTo>
                    <a:pt x="1906" y="906"/>
                    <a:pt x="1906" y="906"/>
                    <a:pt x="1906" y="906"/>
                  </a:cubicBezTo>
                  <a:cubicBezTo>
                    <a:pt x="1906" y="906"/>
                    <a:pt x="1906" y="906"/>
                    <a:pt x="1906" y="906"/>
                  </a:cubicBezTo>
                  <a:cubicBezTo>
                    <a:pt x="1906" y="906"/>
                    <a:pt x="1906" y="906"/>
                    <a:pt x="1906" y="906"/>
                  </a:cubicBezTo>
                  <a:cubicBezTo>
                    <a:pt x="1906" y="906"/>
                    <a:pt x="1906" y="907"/>
                    <a:pt x="1906" y="907"/>
                  </a:cubicBezTo>
                  <a:cubicBezTo>
                    <a:pt x="1906" y="907"/>
                    <a:pt x="1906" y="907"/>
                    <a:pt x="1906" y="907"/>
                  </a:cubicBezTo>
                  <a:cubicBezTo>
                    <a:pt x="1906" y="907"/>
                    <a:pt x="1906" y="907"/>
                    <a:pt x="1906" y="907"/>
                  </a:cubicBezTo>
                  <a:cubicBezTo>
                    <a:pt x="1907" y="905"/>
                    <a:pt x="1907" y="905"/>
                    <a:pt x="1906" y="907"/>
                  </a:cubicBezTo>
                  <a:cubicBezTo>
                    <a:pt x="1914" y="895"/>
                    <a:pt x="1922" y="883"/>
                    <a:pt x="1930" y="871"/>
                  </a:cubicBezTo>
                  <a:cubicBezTo>
                    <a:pt x="1931" y="868"/>
                    <a:pt x="1932" y="866"/>
                    <a:pt x="1934" y="864"/>
                  </a:cubicBezTo>
                  <a:cubicBezTo>
                    <a:pt x="1937" y="858"/>
                    <a:pt x="1940" y="852"/>
                    <a:pt x="1944" y="846"/>
                  </a:cubicBezTo>
                  <a:cubicBezTo>
                    <a:pt x="1952" y="833"/>
                    <a:pt x="1959" y="819"/>
                    <a:pt x="1967" y="806"/>
                  </a:cubicBezTo>
                  <a:cubicBezTo>
                    <a:pt x="1965" y="805"/>
                    <a:pt x="1970" y="785"/>
                    <a:pt x="1971" y="784"/>
                  </a:cubicBezTo>
                  <a:cubicBezTo>
                    <a:pt x="1980" y="764"/>
                    <a:pt x="1991" y="745"/>
                    <a:pt x="2001" y="726"/>
                  </a:cubicBezTo>
                  <a:cubicBezTo>
                    <a:pt x="2031" y="670"/>
                    <a:pt x="2048" y="605"/>
                    <a:pt x="2071" y="545"/>
                  </a:cubicBezTo>
                  <a:cubicBezTo>
                    <a:pt x="2074" y="534"/>
                    <a:pt x="2077" y="522"/>
                    <a:pt x="2081" y="511"/>
                  </a:cubicBezTo>
                  <a:cubicBezTo>
                    <a:pt x="2104" y="486"/>
                    <a:pt x="2115" y="408"/>
                    <a:pt x="2116" y="378"/>
                  </a:cubicBezTo>
                  <a:cubicBezTo>
                    <a:pt x="2118" y="438"/>
                    <a:pt x="2125" y="371"/>
                    <a:pt x="2128" y="355"/>
                  </a:cubicBezTo>
                  <a:cubicBezTo>
                    <a:pt x="2129" y="347"/>
                    <a:pt x="2130" y="339"/>
                    <a:pt x="2131" y="332"/>
                  </a:cubicBezTo>
                  <a:cubicBezTo>
                    <a:pt x="2134" y="305"/>
                    <a:pt x="2135" y="279"/>
                    <a:pt x="2135" y="252"/>
                  </a:cubicBezTo>
                  <a:cubicBezTo>
                    <a:pt x="2135" y="232"/>
                    <a:pt x="2144" y="171"/>
                    <a:pt x="2144" y="172"/>
                  </a:cubicBezTo>
                  <a:cubicBezTo>
                    <a:pt x="2146" y="170"/>
                    <a:pt x="2147" y="168"/>
                    <a:pt x="2148" y="165"/>
                  </a:cubicBezTo>
                  <a:cubicBezTo>
                    <a:pt x="2148" y="165"/>
                    <a:pt x="2148" y="165"/>
                    <a:pt x="2148" y="165"/>
                  </a:cubicBezTo>
                  <a:cubicBezTo>
                    <a:pt x="2148" y="165"/>
                    <a:pt x="2148" y="165"/>
                    <a:pt x="2148" y="165"/>
                  </a:cubicBezTo>
                  <a:cubicBezTo>
                    <a:pt x="2149" y="165"/>
                    <a:pt x="2149" y="164"/>
                    <a:pt x="2149" y="163"/>
                  </a:cubicBezTo>
                  <a:cubicBezTo>
                    <a:pt x="2149" y="163"/>
                    <a:pt x="2149" y="163"/>
                    <a:pt x="2149" y="163"/>
                  </a:cubicBezTo>
                  <a:cubicBezTo>
                    <a:pt x="2150" y="159"/>
                    <a:pt x="2150" y="154"/>
                    <a:pt x="2150" y="150"/>
                  </a:cubicBezTo>
                  <a:lnTo>
                    <a:pt x="2150" y="149"/>
                  </a:lnTo>
                  <a:close/>
                  <a:moveTo>
                    <a:pt x="1839" y="1094"/>
                  </a:moveTo>
                  <a:cubicBezTo>
                    <a:pt x="1835" y="1100"/>
                    <a:pt x="1831" y="1106"/>
                    <a:pt x="1827" y="1112"/>
                  </a:cubicBezTo>
                  <a:cubicBezTo>
                    <a:pt x="1831" y="1106"/>
                    <a:pt x="1834" y="1099"/>
                    <a:pt x="1839" y="1094"/>
                  </a:cubicBezTo>
                  <a:close/>
                  <a:moveTo>
                    <a:pt x="1702" y="1291"/>
                  </a:moveTo>
                  <a:cubicBezTo>
                    <a:pt x="1702" y="1290"/>
                    <a:pt x="1702" y="1289"/>
                    <a:pt x="1703" y="1289"/>
                  </a:cubicBezTo>
                  <a:cubicBezTo>
                    <a:pt x="1703" y="1288"/>
                    <a:pt x="1703" y="1288"/>
                    <a:pt x="1704" y="1288"/>
                  </a:cubicBezTo>
                  <a:cubicBezTo>
                    <a:pt x="1709" y="1279"/>
                    <a:pt x="1716" y="1271"/>
                    <a:pt x="1723" y="1264"/>
                  </a:cubicBezTo>
                  <a:cubicBezTo>
                    <a:pt x="1717" y="1271"/>
                    <a:pt x="1711" y="1279"/>
                    <a:pt x="1705" y="1286"/>
                  </a:cubicBezTo>
                  <a:cubicBezTo>
                    <a:pt x="1706" y="1285"/>
                    <a:pt x="1707" y="1284"/>
                    <a:pt x="1707" y="1284"/>
                  </a:cubicBezTo>
                  <a:cubicBezTo>
                    <a:pt x="1706" y="1285"/>
                    <a:pt x="1699" y="1295"/>
                    <a:pt x="1702" y="1290"/>
                  </a:cubicBezTo>
                  <a:cubicBezTo>
                    <a:pt x="1702" y="1290"/>
                    <a:pt x="1702" y="1290"/>
                    <a:pt x="1702" y="1291"/>
                  </a:cubicBezTo>
                  <a:close/>
                  <a:moveTo>
                    <a:pt x="1505" y="1483"/>
                  </a:moveTo>
                  <a:cubicBezTo>
                    <a:pt x="1501" y="1488"/>
                    <a:pt x="1496" y="1492"/>
                    <a:pt x="1492" y="1497"/>
                  </a:cubicBezTo>
                  <a:cubicBezTo>
                    <a:pt x="1484" y="1505"/>
                    <a:pt x="1475" y="1513"/>
                    <a:pt x="1467" y="1521"/>
                  </a:cubicBezTo>
                  <a:cubicBezTo>
                    <a:pt x="1477" y="1507"/>
                    <a:pt x="1488" y="1489"/>
                    <a:pt x="1505" y="1483"/>
                  </a:cubicBezTo>
                  <a:close/>
                  <a:moveTo>
                    <a:pt x="834" y="2146"/>
                  </a:moveTo>
                  <a:cubicBezTo>
                    <a:pt x="837" y="2155"/>
                    <a:pt x="838" y="2163"/>
                    <a:pt x="839" y="2172"/>
                  </a:cubicBezTo>
                  <a:cubicBezTo>
                    <a:pt x="838" y="2163"/>
                    <a:pt x="836" y="2155"/>
                    <a:pt x="834" y="2146"/>
                  </a:cubicBezTo>
                  <a:close/>
                  <a:moveTo>
                    <a:pt x="829" y="2149"/>
                  </a:moveTo>
                  <a:cubicBezTo>
                    <a:pt x="829" y="2150"/>
                    <a:pt x="830" y="2151"/>
                    <a:pt x="830" y="2151"/>
                  </a:cubicBezTo>
                  <a:cubicBezTo>
                    <a:pt x="830" y="2151"/>
                    <a:pt x="829" y="2150"/>
                    <a:pt x="829" y="2149"/>
                  </a:cubicBezTo>
                  <a:close/>
                  <a:moveTo>
                    <a:pt x="671" y="2173"/>
                  </a:moveTo>
                  <a:cubicBezTo>
                    <a:pt x="648" y="2166"/>
                    <a:pt x="624" y="2159"/>
                    <a:pt x="600" y="2153"/>
                  </a:cubicBezTo>
                  <a:cubicBezTo>
                    <a:pt x="625" y="2158"/>
                    <a:pt x="654" y="2163"/>
                    <a:pt x="671" y="2173"/>
                  </a:cubicBezTo>
                  <a:close/>
                  <a:moveTo>
                    <a:pt x="389" y="1720"/>
                  </a:moveTo>
                  <a:cubicBezTo>
                    <a:pt x="389" y="1720"/>
                    <a:pt x="390" y="1718"/>
                    <a:pt x="392" y="1717"/>
                  </a:cubicBezTo>
                  <a:cubicBezTo>
                    <a:pt x="392" y="1716"/>
                    <a:pt x="392" y="1716"/>
                    <a:pt x="392" y="1716"/>
                  </a:cubicBezTo>
                  <a:cubicBezTo>
                    <a:pt x="392" y="1716"/>
                    <a:pt x="392" y="1716"/>
                    <a:pt x="392" y="1716"/>
                  </a:cubicBezTo>
                  <a:cubicBezTo>
                    <a:pt x="392" y="1716"/>
                    <a:pt x="393" y="1716"/>
                    <a:pt x="393" y="1715"/>
                  </a:cubicBezTo>
                  <a:cubicBezTo>
                    <a:pt x="393" y="1716"/>
                    <a:pt x="392" y="1716"/>
                    <a:pt x="392" y="1716"/>
                  </a:cubicBezTo>
                  <a:cubicBezTo>
                    <a:pt x="400" y="1709"/>
                    <a:pt x="409" y="1703"/>
                    <a:pt x="419" y="1698"/>
                  </a:cubicBezTo>
                  <a:cubicBezTo>
                    <a:pt x="409" y="1705"/>
                    <a:pt x="399" y="1713"/>
                    <a:pt x="389" y="1720"/>
                  </a:cubicBezTo>
                  <a:cubicBezTo>
                    <a:pt x="389" y="1720"/>
                    <a:pt x="389" y="1720"/>
                    <a:pt x="389" y="1720"/>
                  </a:cubicBezTo>
                  <a:cubicBezTo>
                    <a:pt x="389" y="1720"/>
                    <a:pt x="389" y="1720"/>
                    <a:pt x="388" y="1720"/>
                  </a:cubicBezTo>
                  <a:cubicBezTo>
                    <a:pt x="389" y="1720"/>
                    <a:pt x="389" y="1720"/>
                    <a:pt x="389" y="1720"/>
                  </a:cubicBezTo>
                  <a:close/>
                  <a:moveTo>
                    <a:pt x="325" y="1776"/>
                  </a:moveTo>
                  <a:cubicBezTo>
                    <a:pt x="325" y="1776"/>
                    <a:pt x="325" y="1776"/>
                    <a:pt x="325" y="1776"/>
                  </a:cubicBezTo>
                  <a:cubicBezTo>
                    <a:pt x="325" y="1776"/>
                    <a:pt x="325" y="1776"/>
                    <a:pt x="325" y="1776"/>
                  </a:cubicBezTo>
                  <a:cubicBezTo>
                    <a:pt x="325" y="1776"/>
                    <a:pt x="325" y="1776"/>
                    <a:pt x="325" y="1776"/>
                  </a:cubicBezTo>
                  <a:cubicBezTo>
                    <a:pt x="325" y="1776"/>
                    <a:pt x="325" y="1776"/>
                    <a:pt x="325" y="1776"/>
                  </a:cubicBezTo>
                  <a:cubicBezTo>
                    <a:pt x="325" y="1776"/>
                    <a:pt x="325" y="1776"/>
                    <a:pt x="325" y="1776"/>
                  </a:cubicBezTo>
                  <a:cubicBezTo>
                    <a:pt x="325" y="1776"/>
                    <a:pt x="325" y="1776"/>
                    <a:pt x="326" y="1776"/>
                  </a:cubicBezTo>
                  <a:cubicBezTo>
                    <a:pt x="326" y="1776"/>
                    <a:pt x="326" y="1776"/>
                    <a:pt x="326" y="1776"/>
                  </a:cubicBezTo>
                  <a:cubicBezTo>
                    <a:pt x="326" y="1776"/>
                    <a:pt x="326" y="1776"/>
                    <a:pt x="326" y="1776"/>
                  </a:cubicBezTo>
                  <a:cubicBezTo>
                    <a:pt x="326" y="1776"/>
                    <a:pt x="326" y="1776"/>
                    <a:pt x="326" y="1776"/>
                  </a:cubicBezTo>
                  <a:cubicBezTo>
                    <a:pt x="326" y="1776"/>
                    <a:pt x="326" y="1776"/>
                    <a:pt x="326" y="1776"/>
                  </a:cubicBezTo>
                  <a:cubicBezTo>
                    <a:pt x="326" y="1775"/>
                    <a:pt x="326" y="1775"/>
                    <a:pt x="326" y="1775"/>
                  </a:cubicBezTo>
                  <a:cubicBezTo>
                    <a:pt x="326" y="1776"/>
                    <a:pt x="323" y="1778"/>
                    <a:pt x="321" y="1779"/>
                  </a:cubicBezTo>
                  <a:cubicBezTo>
                    <a:pt x="321" y="1779"/>
                    <a:pt x="321" y="1779"/>
                    <a:pt x="321" y="1779"/>
                  </a:cubicBezTo>
                  <a:cubicBezTo>
                    <a:pt x="321" y="1779"/>
                    <a:pt x="321" y="1779"/>
                    <a:pt x="321" y="1779"/>
                  </a:cubicBezTo>
                  <a:cubicBezTo>
                    <a:pt x="321" y="1779"/>
                    <a:pt x="321" y="1779"/>
                    <a:pt x="321" y="1779"/>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19" y="1780"/>
                  </a:cubicBezTo>
                  <a:cubicBezTo>
                    <a:pt x="319" y="1780"/>
                    <a:pt x="319" y="1780"/>
                    <a:pt x="319" y="1781"/>
                  </a:cubicBezTo>
                  <a:cubicBezTo>
                    <a:pt x="319" y="1781"/>
                    <a:pt x="319" y="1781"/>
                    <a:pt x="319" y="1781"/>
                  </a:cubicBezTo>
                  <a:cubicBezTo>
                    <a:pt x="319" y="1781"/>
                    <a:pt x="319" y="1781"/>
                    <a:pt x="319" y="1781"/>
                  </a:cubicBezTo>
                  <a:cubicBezTo>
                    <a:pt x="319" y="1781"/>
                    <a:pt x="319" y="1781"/>
                    <a:pt x="319" y="1781"/>
                  </a:cubicBezTo>
                  <a:cubicBezTo>
                    <a:pt x="318" y="1781"/>
                    <a:pt x="318" y="1781"/>
                    <a:pt x="318" y="1781"/>
                  </a:cubicBezTo>
                  <a:cubicBezTo>
                    <a:pt x="304" y="1791"/>
                    <a:pt x="289" y="1801"/>
                    <a:pt x="273" y="1811"/>
                  </a:cubicBezTo>
                  <a:cubicBezTo>
                    <a:pt x="288" y="1799"/>
                    <a:pt x="305" y="1789"/>
                    <a:pt x="322" y="1778"/>
                  </a:cubicBezTo>
                  <a:cubicBezTo>
                    <a:pt x="322" y="1778"/>
                    <a:pt x="322" y="1778"/>
                    <a:pt x="322" y="1778"/>
                  </a:cubicBezTo>
                  <a:cubicBezTo>
                    <a:pt x="322" y="1778"/>
                    <a:pt x="322" y="1778"/>
                    <a:pt x="322" y="1778"/>
                  </a:cubicBezTo>
                  <a:cubicBezTo>
                    <a:pt x="322" y="1778"/>
                    <a:pt x="322" y="1778"/>
                    <a:pt x="323" y="1778"/>
                  </a:cubicBezTo>
                  <a:cubicBezTo>
                    <a:pt x="323" y="1778"/>
                    <a:pt x="323" y="1778"/>
                    <a:pt x="323" y="1778"/>
                  </a:cubicBezTo>
                  <a:cubicBezTo>
                    <a:pt x="323" y="1778"/>
                    <a:pt x="323" y="1778"/>
                    <a:pt x="323" y="1777"/>
                  </a:cubicBezTo>
                  <a:cubicBezTo>
                    <a:pt x="323" y="1777"/>
                    <a:pt x="323" y="1777"/>
                    <a:pt x="323" y="1777"/>
                  </a:cubicBezTo>
                  <a:cubicBezTo>
                    <a:pt x="323" y="1777"/>
                    <a:pt x="323" y="1777"/>
                    <a:pt x="323" y="1777"/>
                  </a:cubicBezTo>
                  <a:cubicBezTo>
                    <a:pt x="328" y="1774"/>
                    <a:pt x="338" y="1767"/>
                    <a:pt x="341" y="1765"/>
                  </a:cubicBezTo>
                  <a:cubicBezTo>
                    <a:pt x="336" y="1769"/>
                    <a:pt x="331" y="1772"/>
                    <a:pt x="325" y="1776"/>
                  </a:cubicBezTo>
                  <a:cubicBezTo>
                    <a:pt x="325" y="1776"/>
                    <a:pt x="325" y="1776"/>
                    <a:pt x="325" y="1776"/>
                  </a:cubicBezTo>
                  <a:cubicBezTo>
                    <a:pt x="325" y="1776"/>
                    <a:pt x="325" y="1776"/>
                    <a:pt x="325" y="1776"/>
                  </a:cubicBezTo>
                  <a:close/>
                  <a:moveTo>
                    <a:pt x="402" y="1738"/>
                  </a:moveTo>
                  <a:cubicBezTo>
                    <a:pt x="401" y="1738"/>
                    <a:pt x="401" y="1738"/>
                    <a:pt x="401" y="1738"/>
                  </a:cubicBezTo>
                  <a:cubicBezTo>
                    <a:pt x="400" y="1739"/>
                    <a:pt x="400" y="1739"/>
                    <a:pt x="400" y="1739"/>
                  </a:cubicBezTo>
                  <a:cubicBezTo>
                    <a:pt x="388" y="1748"/>
                    <a:pt x="376" y="1756"/>
                    <a:pt x="364" y="1765"/>
                  </a:cubicBezTo>
                  <a:cubicBezTo>
                    <a:pt x="376" y="1756"/>
                    <a:pt x="386" y="1738"/>
                    <a:pt x="402" y="1737"/>
                  </a:cubicBezTo>
                  <a:cubicBezTo>
                    <a:pt x="402" y="1737"/>
                    <a:pt x="403" y="1737"/>
                    <a:pt x="403" y="1737"/>
                  </a:cubicBezTo>
                  <a:cubicBezTo>
                    <a:pt x="402" y="1737"/>
                    <a:pt x="402" y="1737"/>
                    <a:pt x="402" y="1738"/>
                  </a:cubicBezTo>
                  <a:close/>
                  <a:moveTo>
                    <a:pt x="435" y="1695"/>
                  </a:moveTo>
                  <a:cubicBezTo>
                    <a:pt x="424" y="1698"/>
                    <a:pt x="362" y="1746"/>
                    <a:pt x="347" y="1755"/>
                  </a:cubicBezTo>
                  <a:cubicBezTo>
                    <a:pt x="379" y="1730"/>
                    <a:pt x="454" y="1675"/>
                    <a:pt x="435" y="1695"/>
                  </a:cubicBezTo>
                  <a:close/>
                  <a:moveTo>
                    <a:pt x="705" y="1563"/>
                  </a:moveTo>
                  <a:cubicBezTo>
                    <a:pt x="705" y="1563"/>
                    <a:pt x="705" y="1561"/>
                    <a:pt x="704" y="1559"/>
                  </a:cubicBezTo>
                  <a:cubicBezTo>
                    <a:pt x="704" y="1559"/>
                    <a:pt x="704" y="1559"/>
                    <a:pt x="704" y="1559"/>
                  </a:cubicBezTo>
                  <a:cubicBezTo>
                    <a:pt x="704" y="1558"/>
                    <a:pt x="704" y="1557"/>
                    <a:pt x="704" y="1557"/>
                  </a:cubicBezTo>
                  <a:cubicBezTo>
                    <a:pt x="703" y="1556"/>
                    <a:pt x="703" y="1556"/>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0" y="1543"/>
                    <a:pt x="697" y="1530"/>
                    <a:pt x="694" y="1518"/>
                  </a:cubicBezTo>
                  <a:cubicBezTo>
                    <a:pt x="699" y="1533"/>
                    <a:pt x="703" y="1548"/>
                    <a:pt x="705" y="1563"/>
                  </a:cubicBezTo>
                  <a:close/>
                  <a:moveTo>
                    <a:pt x="708" y="1581"/>
                  </a:moveTo>
                  <a:cubicBezTo>
                    <a:pt x="707" y="1574"/>
                    <a:pt x="705" y="1568"/>
                    <a:pt x="703" y="1561"/>
                  </a:cubicBezTo>
                  <a:cubicBezTo>
                    <a:pt x="705" y="1568"/>
                    <a:pt x="707" y="1574"/>
                    <a:pt x="708" y="1581"/>
                  </a:cubicBezTo>
                  <a:close/>
                  <a:moveTo>
                    <a:pt x="720" y="1686"/>
                  </a:moveTo>
                  <a:cubicBezTo>
                    <a:pt x="722" y="1695"/>
                    <a:pt x="723" y="1704"/>
                    <a:pt x="726" y="1712"/>
                  </a:cubicBezTo>
                  <a:cubicBezTo>
                    <a:pt x="723" y="1704"/>
                    <a:pt x="721" y="1695"/>
                    <a:pt x="720" y="1686"/>
                  </a:cubicBezTo>
                  <a:close/>
                  <a:moveTo>
                    <a:pt x="717" y="1664"/>
                  </a:moveTo>
                  <a:cubicBezTo>
                    <a:pt x="717" y="1663"/>
                    <a:pt x="717" y="1662"/>
                    <a:pt x="716" y="1661"/>
                  </a:cubicBezTo>
                  <a:cubicBezTo>
                    <a:pt x="711" y="1649"/>
                    <a:pt x="707" y="1637"/>
                    <a:pt x="707" y="1625"/>
                  </a:cubicBezTo>
                  <a:cubicBezTo>
                    <a:pt x="708" y="1621"/>
                    <a:pt x="708" y="1616"/>
                    <a:pt x="707" y="1613"/>
                  </a:cubicBezTo>
                  <a:cubicBezTo>
                    <a:pt x="707" y="1613"/>
                    <a:pt x="707" y="1613"/>
                    <a:pt x="707" y="1613"/>
                  </a:cubicBezTo>
                  <a:cubicBezTo>
                    <a:pt x="707" y="1612"/>
                    <a:pt x="707" y="1612"/>
                    <a:pt x="707" y="1611"/>
                  </a:cubicBezTo>
                  <a:cubicBezTo>
                    <a:pt x="707" y="1612"/>
                    <a:pt x="706" y="1613"/>
                    <a:pt x="706" y="1616"/>
                  </a:cubicBezTo>
                  <a:cubicBezTo>
                    <a:pt x="706" y="1616"/>
                    <a:pt x="706" y="1615"/>
                    <a:pt x="706" y="1615"/>
                  </a:cubicBezTo>
                  <a:cubicBezTo>
                    <a:pt x="704" y="1606"/>
                    <a:pt x="704" y="1604"/>
                    <a:pt x="706" y="1607"/>
                  </a:cubicBezTo>
                  <a:cubicBezTo>
                    <a:pt x="706" y="1607"/>
                    <a:pt x="706" y="1607"/>
                    <a:pt x="706" y="1607"/>
                  </a:cubicBezTo>
                  <a:cubicBezTo>
                    <a:pt x="706" y="1607"/>
                    <a:pt x="706" y="1606"/>
                    <a:pt x="706" y="1606"/>
                  </a:cubicBezTo>
                  <a:cubicBezTo>
                    <a:pt x="705" y="1603"/>
                    <a:pt x="704" y="1599"/>
                    <a:pt x="703" y="1596"/>
                  </a:cubicBezTo>
                  <a:cubicBezTo>
                    <a:pt x="703" y="1596"/>
                    <a:pt x="703" y="1596"/>
                    <a:pt x="703" y="1595"/>
                  </a:cubicBezTo>
                  <a:cubicBezTo>
                    <a:pt x="701" y="1589"/>
                    <a:pt x="700" y="1583"/>
                    <a:pt x="698" y="1576"/>
                  </a:cubicBezTo>
                  <a:cubicBezTo>
                    <a:pt x="698" y="1576"/>
                    <a:pt x="698" y="1575"/>
                    <a:pt x="698" y="1575"/>
                  </a:cubicBezTo>
                  <a:cubicBezTo>
                    <a:pt x="698" y="1576"/>
                    <a:pt x="698" y="1576"/>
                    <a:pt x="699" y="1577"/>
                  </a:cubicBezTo>
                  <a:cubicBezTo>
                    <a:pt x="705" y="1595"/>
                    <a:pt x="709" y="1613"/>
                    <a:pt x="714" y="1631"/>
                  </a:cubicBezTo>
                  <a:cubicBezTo>
                    <a:pt x="719" y="1652"/>
                    <a:pt x="723" y="1672"/>
                    <a:pt x="728" y="1692"/>
                  </a:cubicBezTo>
                  <a:cubicBezTo>
                    <a:pt x="725" y="1683"/>
                    <a:pt x="721" y="1674"/>
                    <a:pt x="717" y="1664"/>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1" y="1727"/>
                    <a:pt x="981" y="1727"/>
                  </a:cubicBezTo>
                  <a:cubicBezTo>
                    <a:pt x="981" y="1727"/>
                    <a:pt x="980" y="1728"/>
                    <a:pt x="980"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8" y="1728"/>
                    <a:pt x="978" y="1728"/>
                    <a:pt x="978" y="1728"/>
                  </a:cubicBezTo>
                  <a:cubicBezTo>
                    <a:pt x="978" y="1728"/>
                    <a:pt x="978" y="1728"/>
                    <a:pt x="978" y="1729"/>
                  </a:cubicBezTo>
                  <a:cubicBezTo>
                    <a:pt x="978" y="1729"/>
                    <a:pt x="978" y="1729"/>
                    <a:pt x="978" y="1729"/>
                  </a:cubicBezTo>
                  <a:cubicBezTo>
                    <a:pt x="978"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30"/>
                    <a:pt x="975" y="1730"/>
                    <a:pt x="975" y="1730"/>
                  </a:cubicBezTo>
                  <a:cubicBezTo>
                    <a:pt x="975" y="1730"/>
                    <a:pt x="975" y="1730"/>
                    <a:pt x="975" y="1730"/>
                  </a:cubicBezTo>
                  <a:cubicBezTo>
                    <a:pt x="975" y="1730"/>
                    <a:pt x="975" y="1730"/>
                    <a:pt x="975" y="1730"/>
                  </a:cubicBezTo>
                  <a:cubicBezTo>
                    <a:pt x="975" y="1730"/>
                    <a:pt x="975" y="1730"/>
                    <a:pt x="975" y="1730"/>
                  </a:cubicBezTo>
                  <a:cubicBezTo>
                    <a:pt x="975" y="1730"/>
                    <a:pt x="975" y="1730"/>
                    <a:pt x="975" y="1730"/>
                  </a:cubicBezTo>
                  <a:cubicBezTo>
                    <a:pt x="975" y="1730"/>
                    <a:pt x="975" y="1730"/>
                    <a:pt x="974" y="1730"/>
                  </a:cubicBezTo>
                  <a:cubicBezTo>
                    <a:pt x="974" y="1730"/>
                    <a:pt x="974" y="1730"/>
                    <a:pt x="974" y="1730"/>
                  </a:cubicBezTo>
                  <a:cubicBezTo>
                    <a:pt x="974" y="1730"/>
                    <a:pt x="974" y="1730"/>
                    <a:pt x="973" y="1730"/>
                  </a:cubicBezTo>
                  <a:cubicBezTo>
                    <a:pt x="973" y="1730"/>
                    <a:pt x="973" y="1730"/>
                    <a:pt x="973" y="1730"/>
                  </a:cubicBezTo>
                  <a:cubicBezTo>
                    <a:pt x="975" y="1729"/>
                    <a:pt x="1029" y="1703"/>
                    <a:pt x="1040" y="1699"/>
                  </a:cubicBezTo>
                  <a:cubicBezTo>
                    <a:pt x="1022" y="1711"/>
                    <a:pt x="1002" y="1719"/>
                    <a:pt x="982" y="1727"/>
                  </a:cubicBezTo>
                  <a:close/>
                  <a:moveTo>
                    <a:pt x="1053" y="1690"/>
                  </a:moveTo>
                  <a:cubicBezTo>
                    <a:pt x="1053" y="1690"/>
                    <a:pt x="1053" y="1690"/>
                    <a:pt x="1053" y="1690"/>
                  </a:cubicBezTo>
                  <a:cubicBezTo>
                    <a:pt x="1053" y="1690"/>
                    <a:pt x="1053" y="1690"/>
                    <a:pt x="1053" y="1690"/>
                  </a:cubicBezTo>
                  <a:cubicBezTo>
                    <a:pt x="1053" y="1690"/>
                    <a:pt x="1053" y="1690"/>
                    <a:pt x="1053" y="1690"/>
                  </a:cubicBezTo>
                  <a:cubicBezTo>
                    <a:pt x="1053" y="1690"/>
                    <a:pt x="1053" y="1690"/>
                    <a:pt x="1053" y="1690"/>
                  </a:cubicBezTo>
                  <a:close/>
                  <a:moveTo>
                    <a:pt x="1053" y="1689"/>
                  </a:moveTo>
                  <a:cubicBezTo>
                    <a:pt x="1053" y="1689"/>
                    <a:pt x="1053" y="1689"/>
                    <a:pt x="1053" y="1689"/>
                  </a:cubicBezTo>
                  <a:cubicBezTo>
                    <a:pt x="1053" y="1689"/>
                    <a:pt x="1053" y="1689"/>
                    <a:pt x="1053" y="1689"/>
                  </a:cubicBezTo>
                  <a:cubicBezTo>
                    <a:pt x="1053" y="1689"/>
                    <a:pt x="1053" y="1689"/>
                    <a:pt x="1053"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4" y="1689"/>
                    <a:pt x="1054" y="1689"/>
                    <a:pt x="1054" y="1689"/>
                  </a:cubicBezTo>
                  <a:cubicBezTo>
                    <a:pt x="1053" y="1689"/>
                    <a:pt x="1053" y="1689"/>
                    <a:pt x="1053" y="1689"/>
                  </a:cubicBezTo>
                  <a:close/>
                  <a:moveTo>
                    <a:pt x="1059" y="1686"/>
                  </a:moveTo>
                  <a:cubicBezTo>
                    <a:pt x="1059" y="1686"/>
                    <a:pt x="1059" y="1686"/>
                    <a:pt x="1059" y="1686"/>
                  </a:cubicBezTo>
                  <a:cubicBezTo>
                    <a:pt x="1059" y="1686"/>
                    <a:pt x="1059" y="1686"/>
                    <a:pt x="1059" y="1687"/>
                  </a:cubicBezTo>
                  <a:cubicBezTo>
                    <a:pt x="1059" y="1687"/>
                    <a:pt x="1059" y="1687"/>
                    <a:pt x="1059" y="1687"/>
                  </a:cubicBezTo>
                  <a:cubicBezTo>
                    <a:pt x="1059" y="1687"/>
                    <a:pt x="1059" y="1687"/>
                    <a:pt x="1059" y="1687"/>
                  </a:cubicBezTo>
                  <a:cubicBezTo>
                    <a:pt x="1059"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7" y="1687"/>
                    <a:pt x="1057" y="1688"/>
                    <a:pt x="1056" y="1688"/>
                  </a:cubicBezTo>
                  <a:cubicBezTo>
                    <a:pt x="1056" y="1688"/>
                    <a:pt x="1056" y="1688"/>
                    <a:pt x="1056" y="1688"/>
                  </a:cubicBezTo>
                  <a:cubicBezTo>
                    <a:pt x="1056" y="1688"/>
                    <a:pt x="1056" y="1688"/>
                    <a:pt x="1056" y="1688"/>
                  </a:cubicBezTo>
                  <a:cubicBezTo>
                    <a:pt x="1056" y="1688"/>
                    <a:pt x="1056" y="1688"/>
                    <a:pt x="1056" y="1688"/>
                  </a:cubicBezTo>
                  <a:cubicBezTo>
                    <a:pt x="1055" y="1688"/>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5" y="1689"/>
                    <a:pt x="1055" y="1688"/>
                    <a:pt x="1055" y="1688"/>
                  </a:cubicBezTo>
                  <a:cubicBezTo>
                    <a:pt x="1056" y="1688"/>
                    <a:pt x="1056" y="1688"/>
                    <a:pt x="1056" y="1688"/>
                  </a:cubicBezTo>
                  <a:cubicBezTo>
                    <a:pt x="1056" y="1688"/>
                    <a:pt x="1056" y="1688"/>
                    <a:pt x="1056" y="1688"/>
                  </a:cubicBezTo>
                  <a:cubicBezTo>
                    <a:pt x="1057" y="1688"/>
                    <a:pt x="1057" y="1687"/>
                    <a:pt x="1057" y="1687"/>
                  </a:cubicBezTo>
                  <a:cubicBezTo>
                    <a:pt x="1057" y="1687"/>
                    <a:pt x="1058" y="1687"/>
                    <a:pt x="1058" y="1687"/>
                  </a:cubicBezTo>
                  <a:cubicBezTo>
                    <a:pt x="1058" y="1687"/>
                    <a:pt x="1059" y="1686"/>
                    <a:pt x="1059" y="1686"/>
                  </a:cubicBezTo>
                  <a:cubicBezTo>
                    <a:pt x="1060" y="1686"/>
                    <a:pt x="1060" y="1686"/>
                    <a:pt x="1060" y="1686"/>
                  </a:cubicBezTo>
                  <a:cubicBezTo>
                    <a:pt x="1060" y="1686"/>
                    <a:pt x="1060" y="1686"/>
                    <a:pt x="1060" y="1686"/>
                  </a:cubicBezTo>
                  <a:cubicBezTo>
                    <a:pt x="1060" y="1686"/>
                    <a:pt x="1060" y="1686"/>
                    <a:pt x="1060" y="1686"/>
                  </a:cubicBezTo>
                  <a:cubicBezTo>
                    <a:pt x="1061" y="1685"/>
                    <a:pt x="1062" y="1685"/>
                    <a:pt x="1062" y="1684"/>
                  </a:cubicBezTo>
                  <a:cubicBezTo>
                    <a:pt x="1062" y="1685"/>
                    <a:pt x="1061" y="1685"/>
                    <a:pt x="1060" y="1686"/>
                  </a:cubicBezTo>
                  <a:cubicBezTo>
                    <a:pt x="1060" y="1686"/>
                    <a:pt x="1060" y="1686"/>
                    <a:pt x="1060" y="1686"/>
                  </a:cubicBezTo>
                  <a:cubicBezTo>
                    <a:pt x="1060" y="1686"/>
                    <a:pt x="1060" y="1686"/>
                    <a:pt x="1060" y="1686"/>
                  </a:cubicBezTo>
                  <a:cubicBezTo>
                    <a:pt x="1060" y="1686"/>
                    <a:pt x="1060" y="1686"/>
                    <a:pt x="1060" y="1686"/>
                  </a:cubicBezTo>
                  <a:cubicBezTo>
                    <a:pt x="1060" y="1686"/>
                    <a:pt x="1060" y="1686"/>
                    <a:pt x="1060" y="1686"/>
                  </a:cubicBezTo>
                  <a:cubicBezTo>
                    <a:pt x="1060" y="1686"/>
                    <a:pt x="1059" y="1686"/>
                    <a:pt x="1059" y="1686"/>
                  </a:cubicBezTo>
                  <a:close/>
                  <a:moveTo>
                    <a:pt x="1110" y="1661"/>
                  </a:moveTo>
                  <a:cubicBezTo>
                    <a:pt x="1106" y="1663"/>
                    <a:pt x="1095" y="1669"/>
                    <a:pt x="1085" y="1674"/>
                  </a:cubicBezTo>
                  <a:cubicBezTo>
                    <a:pt x="1083" y="1675"/>
                    <a:pt x="1081" y="1677"/>
                    <a:pt x="1079" y="1678"/>
                  </a:cubicBezTo>
                  <a:cubicBezTo>
                    <a:pt x="1080" y="1677"/>
                    <a:pt x="1082" y="1676"/>
                    <a:pt x="1083" y="1675"/>
                  </a:cubicBezTo>
                  <a:cubicBezTo>
                    <a:pt x="1078" y="1677"/>
                    <a:pt x="1073" y="1680"/>
                    <a:pt x="1069" y="1682"/>
                  </a:cubicBezTo>
                  <a:cubicBezTo>
                    <a:pt x="1068" y="1683"/>
                    <a:pt x="1067" y="1683"/>
                    <a:pt x="1066" y="1683"/>
                  </a:cubicBezTo>
                  <a:cubicBezTo>
                    <a:pt x="1066" y="1683"/>
                    <a:pt x="1066" y="1683"/>
                    <a:pt x="1066" y="1683"/>
                  </a:cubicBezTo>
                  <a:cubicBezTo>
                    <a:pt x="1062" y="1685"/>
                    <a:pt x="1060" y="1686"/>
                    <a:pt x="1060" y="1686"/>
                  </a:cubicBezTo>
                  <a:cubicBezTo>
                    <a:pt x="1060" y="1686"/>
                    <a:pt x="1062" y="1685"/>
                    <a:pt x="1065" y="1683"/>
                  </a:cubicBezTo>
                  <a:cubicBezTo>
                    <a:pt x="1065" y="1683"/>
                    <a:pt x="1065" y="1683"/>
                    <a:pt x="1065" y="1683"/>
                  </a:cubicBezTo>
                  <a:cubicBezTo>
                    <a:pt x="1065" y="1683"/>
                    <a:pt x="1065" y="1683"/>
                    <a:pt x="1065" y="1683"/>
                  </a:cubicBezTo>
                  <a:cubicBezTo>
                    <a:pt x="1064" y="1683"/>
                    <a:pt x="1064" y="1684"/>
                    <a:pt x="1063" y="1684"/>
                  </a:cubicBezTo>
                  <a:cubicBezTo>
                    <a:pt x="1064" y="1684"/>
                    <a:pt x="1064" y="1683"/>
                    <a:pt x="1065" y="1683"/>
                  </a:cubicBezTo>
                  <a:cubicBezTo>
                    <a:pt x="1063" y="1682"/>
                    <a:pt x="1060" y="1681"/>
                    <a:pt x="1042" y="1690"/>
                  </a:cubicBezTo>
                  <a:cubicBezTo>
                    <a:pt x="1060" y="1680"/>
                    <a:pt x="1080" y="1673"/>
                    <a:pt x="1098" y="1663"/>
                  </a:cubicBezTo>
                  <a:cubicBezTo>
                    <a:pt x="1093" y="1667"/>
                    <a:pt x="1088" y="1671"/>
                    <a:pt x="1083" y="1675"/>
                  </a:cubicBezTo>
                  <a:cubicBezTo>
                    <a:pt x="1084" y="1675"/>
                    <a:pt x="1084" y="1674"/>
                    <a:pt x="1085" y="1674"/>
                  </a:cubicBezTo>
                  <a:cubicBezTo>
                    <a:pt x="1093" y="1668"/>
                    <a:pt x="1101" y="1662"/>
                    <a:pt x="1110" y="1660"/>
                  </a:cubicBezTo>
                  <a:cubicBezTo>
                    <a:pt x="1111" y="1660"/>
                    <a:pt x="1112" y="1660"/>
                    <a:pt x="1113" y="1660"/>
                  </a:cubicBezTo>
                  <a:cubicBezTo>
                    <a:pt x="1113" y="1660"/>
                    <a:pt x="1112" y="1660"/>
                    <a:pt x="1110" y="1661"/>
                  </a:cubicBezTo>
                  <a:close/>
                  <a:moveTo>
                    <a:pt x="1478" y="1400"/>
                  </a:move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7" y="1400"/>
                  </a:cubicBezTo>
                  <a:cubicBezTo>
                    <a:pt x="1477" y="1400"/>
                    <a:pt x="1477" y="1400"/>
                    <a:pt x="1477" y="1400"/>
                  </a:cubicBezTo>
                  <a:cubicBezTo>
                    <a:pt x="1476" y="1401"/>
                    <a:pt x="1475" y="1402"/>
                    <a:pt x="1475" y="1402"/>
                  </a:cubicBezTo>
                  <a:cubicBezTo>
                    <a:pt x="1475" y="1402"/>
                    <a:pt x="1475" y="1402"/>
                    <a:pt x="1475" y="1402"/>
                  </a:cubicBezTo>
                  <a:cubicBezTo>
                    <a:pt x="1475" y="1402"/>
                    <a:pt x="1475" y="1402"/>
                    <a:pt x="1475" y="1402"/>
                  </a:cubicBezTo>
                  <a:cubicBezTo>
                    <a:pt x="1475" y="1402"/>
                    <a:pt x="1475" y="1402"/>
                    <a:pt x="1475" y="1402"/>
                  </a:cubicBezTo>
                  <a:cubicBezTo>
                    <a:pt x="1475" y="1402"/>
                    <a:pt x="1475" y="1402"/>
                    <a:pt x="1475" y="1402"/>
                  </a:cubicBezTo>
                  <a:cubicBezTo>
                    <a:pt x="1476" y="1401"/>
                    <a:pt x="1476" y="1401"/>
                    <a:pt x="1476" y="1401"/>
                  </a:cubicBezTo>
                  <a:cubicBezTo>
                    <a:pt x="1464" y="1410"/>
                    <a:pt x="1451" y="1420"/>
                    <a:pt x="1439" y="1429"/>
                  </a:cubicBezTo>
                  <a:cubicBezTo>
                    <a:pt x="1454" y="1410"/>
                    <a:pt x="1476" y="1399"/>
                    <a:pt x="1494" y="1384"/>
                  </a:cubicBezTo>
                  <a:cubicBezTo>
                    <a:pt x="1487" y="1390"/>
                    <a:pt x="1479" y="1398"/>
                    <a:pt x="1478" y="1400"/>
                  </a:cubicBezTo>
                  <a:close/>
                  <a:moveTo>
                    <a:pt x="1494" y="1383"/>
                  </a:moveTo>
                  <a:cubicBezTo>
                    <a:pt x="1498" y="1380"/>
                    <a:pt x="1502" y="1376"/>
                    <a:pt x="1503" y="1375"/>
                  </a:cubicBezTo>
                  <a:cubicBezTo>
                    <a:pt x="1501" y="1378"/>
                    <a:pt x="1498" y="1381"/>
                    <a:pt x="1494" y="1383"/>
                  </a:cubicBezTo>
                  <a:close/>
                  <a:moveTo>
                    <a:pt x="1609" y="1300"/>
                  </a:moveTo>
                  <a:cubicBezTo>
                    <a:pt x="1609" y="1299"/>
                    <a:pt x="1610" y="1299"/>
                    <a:pt x="1610" y="1299"/>
                  </a:cubicBezTo>
                  <a:cubicBezTo>
                    <a:pt x="1610" y="1299"/>
                    <a:pt x="1610" y="1299"/>
                    <a:pt x="1610" y="1299"/>
                  </a:cubicBezTo>
                  <a:cubicBezTo>
                    <a:pt x="1610" y="1299"/>
                    <a:pt x="1610" y="1299"/>
                    <a:pt x="1610" y="1299"/>
                  </a:cubicBezTo>
                  <a:cubicBezTo>
                    <a:pt x="1610" y="1299"/>
                    <a:pt x="1610" y="1299"/>
                    <a:pt x="1609" y="1300"/>
                  </a:cubicBezTo>
                  <a:close/>
                  <a:moveTo>
                    <a:pt x="1612" y="1296"/>
                  </a:moveTo>
                  <a:cubicBezTo>
                    <a:pt x="1612" y="1296"/>
                    <a:pt x="1613" y="1296"/>
                    <a:pt x="1613" y="1296"/>
                  </a:cubicBezTo>
                  <a:cubicBezTo>
                    <a:pt x="1613" y="1295"/>
                    <a:pt x="1613" y="1295"/>
                    <a:pt x="1614" y="1295"/>
                  </a:cubicBezTo>
                  <a:cubicBezTo>
                    <a:pt x="1613" y="1295"/>
                    <a:pt x="1613" y="1296"/>
                    <a:pt x="1612" y="1296"/>
                  </a:cubicBezTo>
                  <a:close/>
                  <a:moveTo>
                    <a:pt x="1614" y="1295"/>
                  </a:moveTo>
                  <a:cubicBezTo>
                    <a:pt x="1614" y="1295"/>
                    <a:pt x="1614" y="1295"/>
                    <a:pt x="1614" y="1295"/>
                  </a:cubicBezTo>
                  <a:cubicBezTo>
                    <a:pt x="1614" y="1294"/>
                    <a:pt x="1615" y="1294"/>
                    <a:pt x="1615" y="1293"/>
                  </a:cubicBezTo>
                  <a:cubicBezTo>
                    <a:pt x="1615" y="1294"/>
                    <a:pt x="1614" y="1294"/>
                    <a:pt x="1614" y="1295"/>
                  </a:cubicBezTo>
                  <a:close/>
                  <a:moveTo>
                    <a:pt x="1616" y="1292"/>
                  </a:moveTo>
                  <a:cubicBezTo>
                    <a:pt x="1616" y="1292"/>
                    <a:pt x="1616" y="1293"/>
                    <a:pt x="1615" y="1293"/>
                  </a:cubicBezTo>
                  <a:cubicBezTo>
                    <a:pt x="1616" y="1292"/>
                    <a:pt x="1616" y="1292"/>
                    <a:pt x="1617" y="1291"/>
                  </a:cubicBezTo>
                  <a:cubicBezTo>
                    <a:pt x="1617" y="1291"/>
                    <a:pt x="1617" y="1291"/>
                    <a:pt x="1617" y="1291"/>
                  </a:cubicBezTo>
                  <a:cubicBezTo>
                    <a:pt x="1617" y="1291"/>
                    <a:pt x="1617" y="1292"/>
                    <a:pt x="1616" y="1292"/>
                  </a:cubicBezTo>
                  <a:close/>
                  <a:moveTo>
                    <a:pt x="1617" y="1291"/>
                  </a:moveTo>
                  <a:cubicBezTo>
                    <a:pt x="1617" y="1291"/>
                    <a:pt x="1617" y="1291"/>
                    <a:pt x="1617" y="1291"/>
                  </a:cubicBezTo>
                  <a:cubicBezTo>
                    <a:pt x="1617" y="1291"/>
                    <a:pt x="1617" y="1291"/>
                    <a:pt x="1618" y="1291"/>
                  </a:cubicBezTo>
                  <a:cubicBezTo>
                    <a:pt x="1617" y="1291"/>
                    <a:pt x="1617" y="1291"/>
                    <a:pt x="1617" y="1291"/>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20" y="1289"/>
                    <a:pt x="1620" y="1289"/>
                    <a:pt x="1620" y="1289"/>
                  </a:cubicBezTo>
                  <a:cubicBezTo>
                    <a:pt x="1619" y="1289"/>
                    <a:pt x="1619" y="1289"/>
                    <a:pt x="1619" y="1289"/>
                  </a:cubicBezTo>
                  <a:close/>
                  <a:moveTo>
                    <a:pt x="1620" y="1288"/>
                  </a:moveTo>
                  <a:cubicBezTo>
                    <a:pt x="1620" y="1288"/>
                    <a:pt x="1620" y="1288"/>
                    <a:pt x="1620" y="1288"/>
                  </a:cubicBezTo>
                  <a:cubicBezTo>
                    <a:pt x="1620" y="1288"/>
                    <a:pt x="1620" y="1288"/>
                    <a:pt x="1620" y="1288"/>
                  </a:cubicBezTo>
                  <a:cubicBezTo>
                    <a:pt x="1620" y="1288"/>
                    <a:pt x="1620" y="1288"/>
                    <a:pt x="1620" y="1288"/>
                  </a:cubicBezTo>
                  <a:cubicBezTo>
                    <a:pt x="1620" y="1288"/>
                    <a:pt x="1621" y="1287"/>
                    <a:pt x="1621" y="1287"/>
                  </a:cubicBezTo>
                  <a:cubicBezTo>
                    <a:pt x="1621" y="1287"/>
                    <a:pt x="1621" y="1287"/>
                    <a:pt x="1621" y="1287"/>
                  </a:cubicBezTo>
                  <a:cubicBezTo>
                    <a:pt x="1621" y="1287"/>
                    <a:pt x="1621" y="1287"/>
                    <a:pt x="1620" y="1288"/>
                  </a:cubicBezTo>
                  <a:close/>
                  <a:moveTo>
                    <a:pt x="1625" y="1283"/>
                  </a:moveTo>
                  <a:cubicBezTo>
                    <a:pt x="1625" y="1283"/>
                    <a:pt x="1625" y="1283"/>
                    <a:pt x="1624" y="1283"/>
                  </a:cubicBezTo>
                  <a:cubicBezTo>
                    <a:pt x="1625" y="1283"/>
                    <a:pt x="1625" y="1283"/>
                    <a:pt x="1625" y="1283"/>
                  </a:cubicBezTo>
                  <a:cubicBezTo>
                    <a:pt x="1625" y="1283"/>
                    <a:pt x="1625" y="1283"/>
                    <a:pt x="1625" y="1283"/>
                  </a:cubicBezTo>
                  <a:cubicBezTo>
                    <a:pt x="1625" y="1283"/>
                    <a:pt x="1625" y="1283"/>
                    <a:pt x="1625" y="1283"/>
                  </a:cubicBezTo>
                  <a:cubicBezTo>
                    <a:pt x="1625" y="1283"/>
                    <a:pt x="1625" y="1283"/>
                    <a:pt x="1625" y="1283"/>
                  </a:cubicBezTo>
                  <a:cubicBezTo>
                    <a:pt x="1625" y="1283"/>
                    <a:pt x="1625" y="1283"/>
                    <a:pt x="1625" y="1283"/>
                  </a:cubicBezTo>
                  <a:close/>
                  <a:moveTo>
                    <a:pt x="1626" y="1282"/>
                  </a:moveTo>
                  <a:cubicBezTo>
                    <a:pt x="1626" y="1282"/>
                    <a:pt x="1626" y="1282"/>
                    <a:pt x="1626" y="1282"/>
                  </a:cubicBezTo>
                  <a:cubicBezTo>
                    <a:pt x="1626" y="1282"/>
                    <a:pt x="1626" y="1282"/>
                    <a:pt x="1626" y="1282"/>
                  </a:cubicBezTo>
                  <a:cubicBezTo>
                    <a:pt x="1626" y="1282"/>
                    <a:pt x="1626" y="1282"/>
                    <a:pt x="1626" y="1282"/>
                  </a:cubicBezTo>
                  <a:close/>
                  <a:moveTo>
                    <a:pt x="2015" y="648"/>
                  </a:moveTo>
                  <a:cubicBezTo>
                    <a:pt x="2015" y="648"/>
                    <a:pt x="2013" y="653"/>
                    <a:pt x="2014" y="651"/>
                  </a:cubicBezTo>
                  <a:cubicBezTo>
                    <a:pt x="2011" y="657"/>
                    <a:pt x="2009" y="664"/>
                    <a:pt x="2006" y="670"/>
                  </a:cubicBezTo>
                  <a:cubicBezTo>
                    <a:pt x="2009" y="661"/>
                    <a:pt x="2013" y="652"/>
                    <a:pt x="2016" y="643"/>
                  </a:cubicBezTo>
                  <a:cubicBezTo>
                    <a:pt x="2012" y="650"/>
                    <a:pt x="2008" y="656"/>
                    <a:pt x="2002" y="663"/>
                  </a:cubicBezTo>
                  <a:cubicBezTo>
                    <a:pt x="2009" y="647"/>
                    <a:pt x="2017" y="632"/>
                    <a:pt x="2022" y="616"/>
                  </a:cubicBezTo>
                  <a:cubicBezTo>
                    <a:pt x="2020" y="621"/>
                    <a:pt x="2021" y="619"/>
                    <a:pt x="2026" y="605"/>
                  </a:cubicBezTo>
                  <a:cubicBezTo>
                    <a:pt x="2025" y="609"/>
                    <a:pt x="2024" y="613"/>
                    <a:pt x="2022" y="616"/>
                  </a:cubicBezTo>
                  <a:cubicBezTo>
                    <a:pt x="2026" y="607"/>
                    <a:pt x="2041" y="571"/>
                    <a:pt x="2042" y="569"/>
                  </a:cubicBezTo>
                  <a:cubicBezTo>
                    <a:pt x="2037" y="595"/>
                    <a:pt x="2025" y="627"/>
                    <a:pt x="2015" y="648"/>
                  </a:cubicBezTo>
                  <a:cubicBezTo>
                    <a:pt x="2015" y="648"/>
                    <a:pt x="2015" y="648"/>
                    <a:pt x="2015" y="648"/>
                  </a:cubicBezTo>
                  <a:close/>
                  <a:moveTo>
                    <a:pt x="2083" y="507"/>
                  </a:moveTo>
                  <a:cubicBezTo>
                    <a:pt x="2086" y="496"/>
                    <a:pt x="2090" y="485"/>
                    <a:pt x="2094" y="475"/>
                  </a:cubicBezTo>
                  <a:cubicBezTo>
                    <a:pt x="2092" y="486"/>
                    <a:pt x="2088" y="496"/>
                    <a:pt x="2083" y="507"/>
                  </a:cubicBezTo>
                  <a:close/>
                  <a:moveTo>
                    <a:pt x="2111" y="362"/>
                  </a:moveTo>
                  <a:cubicBezTo>
                    <a:pt x="2111" y="362"/>
                    <a:pt x="2111" y="363"/>
                    <a:pt x="2111" y="363"/>
                  </a:cubicBezTo>
                  <a:cubicBezTo>
                    <a:pt x="2111" y="362"/>
                    <a:pt x="2111" y="362"/>
                    <a:pt x="2111" y="362"/>
                  </a:cubicBezTo>
                  <a:cubicBezTo>
                    <a:pt x="2111" y="363"/>
                    <a:pt x="2110" y="363"/>
                    <a:pt x="2110" y="364"/>
                  </a:cubicBezTo>
                  <a:cubicBezTo>
                    <a:pt x="2110" y="364"/>
                    <a:pt x="2110" y="364"/>
                    <a:pt x="2110" y="364"/>
                  </a:cubicBezTo>
                  <a:cubicBezTo>
                    <a:pt x="2110" y="365"/>
                    <a:pt x="2110" y="366"/>
                    <a:pt x="2109" y="366"/>
                  </a:cubicBezTo>
                  <a:cubicBezTo>
                    <a:pt x="2107" y="374"/>
                    <a:pt x="2104" y="382"/>
                    <a:pt x="2101" y="390"/>
                  </a:cubicBezTo>
                  <a:cubicBezTo>
                    <a:pt x="2103" y="380"/>
                    <a:pt x="2107" y="371"/>
                    <a:pt x="2109" y="365"/>
                  </a:cubicBezTo>
                  <a:cubicBezTo>
                    <a:pt x="2109" y="365"/>
                    <a:pt x="2109" y="365"/>
                    <a:pt x="2109" y="365"/>
                  </a:cubicBezTo>
                  <a:cubicBezTo>
                    <a:pt x="2109" y="365"/>
                    <a:pt x="2109" y="365"/>
                    <a:pt x="2109" y="365"/>
                  </a:cubicBezTo>
                  <a:cubicBezTo>
                    <a:pt x="2109" y="365"/>
                    <a:pt x="2109" y="365"/>
                    <a:pt x="2109" y="365"/>
                  </a:cubicBezTo>
                  <a:cubicBezTo>
                    <a:pt x="2110" y="354"/>
                    <a:pt x="2111" y="354"/>
                    <a:pt x="2111" y="356"/>
                  </a:cubicBezTo>
                  <a:cubicBezTo>
                    <a:pt x="2111" y="355"/>
                    <a:pt x="2112" y="354"/>
                    <a:pt x="2112" y="354"/>
                  </a:cubicBezTo>
                  <a:cubicBezTo>
                    <a:pt x="2112" y="357"/>
                    <a:pt x="2111" y="360"/>
                    <a:pt x="2111" y="361"/>
                  </a:cubicBezTo>
                  <a:cubicBezTo>
                    <a:pt x="2113" y="359"/>
                    <a:pt x="2113" y="358"/>
                    <a:pt x="2113" y="358"/>
                  </a:cubicBezTo>
                  <a:cubicBezTo>
                    <a:pt x="2113" y="358"/>
                    <a:pt x="2113" y="359"/>
                    <a:pt x="2111" y="362"/>
                  </a:cubicBezTo>
                  <a:close/>
                  <a:moveTo>
                    <a:pt x="2133" y="359"/>
                  </a:moveTo>
                  <a:cubicBezTo>
                    <a:pt x="2137" y="332"/>
                    <a:pt x="2141" y="305"/>
                    <a:pt x="2144" y="278"/>
                  </a:cubicBezTo>
                  <a:cubicBezTo>
                    <a:pt x="2142" y="296"/>
                    <a:pt x="2135" y="314"/>
                    <a:pt x="2132" y="332"/>
                  </a:cubicBezTo>
                  <a:cubicBezTo>
                    <a:pt x="2131" y="341"/>
                    <a:pt x="2131" y="350"/>
                    <a:pt x="2133" y="359"/>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0" y="362"/>
                  </a:move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ubicBezTo>
                    <a:pt x="2111" y="359"/>
                    <a:pt x="2111" y="360"/>
                    <a:pt x="2110" y="362"/>
                  </a:cubicBezTo>
                  <a:close/>
                  <a:moveTo>
                    <a:pt x="2081" y="520"/>
                  </a:moveTo>
                  <a:cubicBezTo>
                    <a:pt x="2078" y="528"/>
                    <a:pt x="2074" y="537"/>
                    <a:pt x="2071" y="545"/>
                  </a:cubicBezTo>
                  <a:cubicBezTo>
                    <a:pt x="2070" y="547"/>
                    <a:pt x="2070" y="549"/>
                    <a:pt x="2070" y="551"/>
                  </a:cubicBezTo>
                  <a:cubicBezTo>
                    <a:pt x="2079" y="550"/>
                    <a:pt x="2079" y="527"/>
                    <a:pt x="2081" y="520"/>
                  </a:cubicBezTo>
                  <a:close/>
                  <a:moveTo>
                    <a:pt x="1972" y="797"/>
                  </a:moveTo>
                  <a:cubicBezTo>
                    <a:pt x="1970" y="800"/>
                    <a:pt x="1969" y="803"/>
                    <a:pt x="1967" y="806"/>
                  </a:cubicBezTo>
                  <a:cubicBezTo>
                    <a:pt x="1968" y="806"/>
                    <a:pt x="1969" y="804"/>
                    <a:pt x="1972" y="797"/>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9" y="1382"/>
                  </a:moveTo>
                  <a:cubicBezTo>
                    <a:pt x="1527" y="1384"/>
                    <a:pt x="1524" y="1387"/>
                    <a:pt x="1522" y="1388"/>
                  </a:cubicBezTo>
                  <a:cubicBezTo>
                    <a:pt x="1523" y="1391"/>
                    <a:pt x="1526" y="1389"/>
                    <a:pt x="1529" y="1382"/>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399"/>
                  </a:moveTo>
                  <a:cubicBezTo>
                    <a:pt x="1478" y="1399"/>
                    <a:pt x="1478" y="1399"/>
                    <a:pt x="1478" y="1400"/>
                  </a:cubicBez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lose/>
                  <a:moveTo>
                    <a:pt x="1397" y="1567"/>
                  </a:moveTo>
                  <a:cubicBezTo>
                    <a:pt x="1398" y="1566"/>
                    <a:pt x="1400" y="1565"/>
                    <a:pt x="1401" y="1564"/>
                  </a:cubicBezTo>
                  <a:cubicBezTo>
                    <a:pt x="1399" y="1565"/>
                    <a:pt x="1398" y="1566"/>
                    <a:pt x="1397" y="1567"/>
                  </a:cubicBezTo>
                  <a:close/>
                  <a:moveTo>
                    <a:pt x="1350" y="1521"/>
                  </a:move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ubicBezTo>
                    <a:pt x="1361" y="1514"/>
                    <a:pt x="1370" y="1508"/>
                    <a:pt x="1378" y="1501"/>
                  </a:cubicBezTo>
                  <a:cubicBezTo>
                    <a:pt x="1369" y="1508"/>
                    <a:pt x="1360" y="1515"/>
                    <a:pt x="1350" y="1521"/>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074" y="1678"/>
                  </a:move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ubicBezTo>
                    <a:pt x="1074" y="1678"/>
                    <a:pt x="1074" y="1678"/>
                    <a:pt x="1074" y="167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29" y="1853"/>
                  </a:move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ubicBezTo>
                    <a:pt x="929"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5" y="2220"/>
                  </a:move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lose/>
                  <a:moveTo>
                    <a:pt x="816" y="2179"/>
                  </a:moveTo>
                  <a:cubicBezTo>
                    <a:pt x="815" y="2175"/>
                    <a:pt x="815" y="2171"/>
                    <a:pt x="814" y="2167"/>
                  </a:cubicBezTo>
                  <a:cubicBezTo>
                    <a:pt x="814" y="2171"/>
                    <a:pt x="815" y="2175"/>
                    <a:pt x="816" y="2179"/>
                  </a:cubicBezTo>
                  <a:close/>
                  <a:moveTo>
                    <a:pt x="806" y="1921"/>
                  </a:moveTo>
                  <a:cubicBezTo>
                    <a:pt x="806" y="1921"/>
                    <a:pt x="807" y="1921"/>
                    <a:pt x="807" y="1921"/>
                  </a:cubicBezTo>
                  <a:cubicBezTo>
                    <a:pt x="818" y="1911"/>
                    <a:pt x="835" y="1904"/>
                    <a:pt x="856" y="1896"/>
                  </a:cubicBezTo>
                  <a:cubicBezTo>
                    <a:pt x="833" y="1901"/>
                    <a:pt x="812" y="1909"/>
                    <a:pt x="802" y="1926"/>
                  </a:cubicBezTo>
                  <a:cubicBezTo>
                    <a:pt x="801" y="1926"/>
                    <a:pt x="801" y="1927"/>
                    <a:pt x="801" y="1928"/>
                  </a:cubicBezTo>
                  <a:cubicBezTo>
                    <a:pt x="802" y="1926"/>
                    <a:pt x="804" y="1924"/>
                    <a:pt x="806" y="1922"/>
                  </a:cubicBezTo>
                  <a:cubicBezTo>
                    <a:pt x="806" y="1922"/>
                    <a:pt x="806" y="1921"/>
                    <a:pt x="806" y="1921"/>
                  </a:cubicBezTo>
                  <a:close/>
                  <a:moveTo>
                    <a:pt x="755" y="1824"/>
                  </a:moveTo>
                  <a:cubicBezTo>
                    <a:pt x="755" y="1832"/>
                    <a:pt x="762" y="1831"/>
                    <a:pt x="769" y="1829"/>
                  </a:cubicBezTo>
                  <a:cubicBezTo>
                    <a:pt x="762" y="1829"/>
                    <a:pt x="757" y="1827"/>
                    <a:pt x="755" y="1824"/>
                  </a:cubicBezTo>
                  <a:close/>
                  <a:moveTo>
                    <a:pt x="746" y="2190"/>
                  </a:moveTo>
                  <a:cubicBezTo>
                    <a:pt x="740" y="2188"/>
                    <a:pt x="734" y="2186"/>
                    <a:pt x="728" y="2185"/>
                  </a:cubicBezTo>
                  <a:cubicBezTo>
                    <a:pt x="734" y="2187"/>
                    <a:pt x="740" y="2188"/>
                    <a:pt x="746" y="2190"/>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1"/>
                  </a:moveTo>
                  <a:cubicBezTo>
                    <a:pt x="705" y="1561"/>
                    <a:pt x="705" y="1560"/>
                    <a:pt x="705" y="1560"/>
                  </a:cubicBezTo>
                  <a:cubicBezTo>
                    <a:pt x="705" y="1560"/>
                    <a:pt x="705" y="1561"/>
                    <a:pt x="705" y="1561"/>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6"/>
                  </a:moveTo>
                  <a:cubicBezTo>
                    <a:pt x="703" y="1556"/>
                    <a:pt x="703" y="1556"/>
                    <a:pt x="703" y="1555"/>
                  </a:cubicBezTo>
                  <a:cubicBezTo>
                    <a:pt x="703" y="1556"/>
                    <a:pt x="703" y="1556"/>
                    <a:pt x="703" y="1556"/>
                  </a:cubicBezTo>
                  <a:cubicBezTo>
                    <a:pt x="703" y="1556"/>
                    <a:pt x="703" y="1556"/>
                    <a:pt x="703" y="1556"/>
                  </a:cubicBezTo>
                  <a:close/>
                  <a:moveTo>
                    <a:pt x="514" y="1656"/>
                  </a:moveTo>
                  <a:cubicBezTo>
                    <a:pt x="509" y="1659"/>
                    <a:pt x="504" y="1662"/>
                    <a:pt x="498" y="1664"/>
                  </a:cubicBezTo>
                  <a:cubicBezTo>
                    <a:pt x="484" y="1676"/>
                    <a:pt x="470" y="1686"/>
                    <a:pt x="459" y="1694"/>
                  </a:cubicBezTo>
                  <a:cubicBezTo>
                    <a:pt x="473" y="1692"/>
                    <a:pt x="515" y="1664"/>
                    <a:pt x="514" y="165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0" y="1779"/>
                    <a:pt x="320" y="1779"/>
                  </a:cubicBezTo>
                  <a:cubicBezTo>
                    <a:pt x="320" y="1779"/>
                    <a:pt x="320" y="1779"/>
                    <a:pt x="321" y="1779"/>
                  </a:cubicBezTo>
                  <a:close/>
                  <a:moveTo>
                    <a:pt x="1704" y="1288"/>
                  </a:moveTo>
                  <a:cubicBezTo>
                    <a:pt x="1704" y="1288"/>
                    <a:pt x="1704" y="1288"/>
                    <a:pt x="1704" y="1288"/>
                  </a:cubicBezTo>
                  <a:cubicBezTo>
                    <a:pt x="1704" y="1288"/>
                    <a:pt x="1704" y="1288"/>
                    <a:pt x="1704" y="1288"/>
                  </a:cubicBez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49"/>
                  </a:moveTo>
                  <a:cubicBezTo>
                    <a:pt x="824" y="2149"/>
                    <a:pt x="824" y="2149"/>
                    <a:pt x="824" y="2149"/>
                  </a:cubicBezTo>
                  <a:cubicBezTo>
                    <a:pt x="824" y="2149"/>
                    <a:pt x="824" y="2149"/>
                    <a:pt x="824" y="2149"/>
                  </a:cubicBezTo>
                  <a:close/>
                  <a:moveTo>
                    <a:pt x="392" y="1716"/>
                  </a:moveTo>
                  <a:cubicBezTo>
                    <a:pt x="392" y="1716"/>
                    <a:pt x="392" y="1716"/>
                    <a:pt x="392" y="1717"/>
                  </a:cubicBezTo>
                  <a:cubicBezTo>
                    <a:pt x="392" y="1716"/>
                    <a:pt x="392" y="1716"/>
                    <a:pt x="392" y="1716"/>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ubicBezTo>
                    <a:pt x="325" y="1776"/>
                    <a:pt x="325" y="1776"/>
                    <a:pt x="325" y="177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2065" y="506"/>
                  </a:moveTo>
                  <a:cubicBezTo>
                    <a:pt x="2069" y="499"/>
                    <a:pt x="2071" y="491"/>
                    <a:pt x="2072" y="483"/>
                  </a:cubicBezTo>
                  <a:cubicBezTo>
                    <a:pt x="2070" y="491"/>
                    <a:pt x="2067" y="498"/>
                    <a:pt x="2065" y="506"/>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071" y="545"/>
                  </a:moveTo>
                  <a:cubicBezTo>
                    <a:pt x="2070" y="547"/>
                    <a:pt x="2070" y="549"/>
                    <a:pt x="2070" y="551"/>
                  </a:cubicBezTo>
                  <a:cubicBezTo>
                    <a:pt x="2079" y="550"/>
                    <a:pt x="2079" y="527"/>
                    <a:pt x="2081" y="520"/>
                  </a:cubicBezTo>
                  <a:cubicBezTo>
                    <a:pt x="2078" y="528"/>
                    <a:pt x="2074" y="537"/>
                    <a:pt x="2071" y="545"/>
                  </a:cubicBezTo>
                  <a:close/>
                  <a:moveTo>
                    <a:pt x="1967" y="806"/>
                  </a:moveTo>
                  <a:cubicBezTo>
                    <a:pt x="1968" y="806"/>
                    <a:pt x="1969" y="804"/>
                    <a:pt x="1972" y="797"/>
                  </a:cubicBezTo>
                  <a:cubicBezTo>
                    <a:pt x="1970" y="800"/>
                    <a:pt x="1969" y="803"/>
                    <a:pt x="1967" y="806"/>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2" y="1388"/>
                  </a:moveTo>
                  <a:cubicBezTo>
                    <a:pt x="1523" y="1391"/>
                    <a:pt x="1526" y="1389"/>
                    <a:pt x="1529" y="1382"/>
                  </a:cubicBezTo>
                  <a:cubicBezTo>
                    <a:pt x="1527" y="1384"/>
                    <a:pt x="1524" y="1387"/>
                    <a:pt x="1522" y="1388"/>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397" y="1567"/>
                  </a:moveTo>
                  <a:cubicBezTo>
                    <a:pt x="1398" y="1566"/>
                    <a:pt x="1400" y="1565"/>
                    <a:pt x="1401" y="1564"/>
                  </a:cubicBezTo>
                  <a:cubicBezTo>
                    <a:pt x="1399" y="1565"/>
                    <a:pt x="1398" y="1566"/>
                    <a:pt x="1397" y="1567"/>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982" y="1727"/>
                  </a:move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14" y="2167"/>
                  </a:moveTo>
                  <a:cubicBezTo>
                    <a:pt x="814" y="2171"/>
                    <a:pt x="815" y="2175"/>
                    <a:pt x="816" y="2179"/>
                  </a:cubicBezTo>
                  <a:cubicBezTo>
                    <a:pt x="815" y="2175"/>
                    <a:pt x="815" y="2171"/>
                    <a:pt x="814" y="2167"/>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755" y="1824"/>
                  </a:moveTo>
                  <a:cubicBezTo>
                    <a:pt x="755" y="1832"/>
                    <a:pt x="762" y="1831"/>
                    <a:pt x="769" y="1829"/>
                  </a:cubicBezTo>
                  <a:cubicBezTo>
                    <a:pt x="762" y="1829"/>
                    <a:pt x="757" y="1827"/>
                    <a:pt x="755" y="1824"/>
                  </a:cubicBezTo>
                  <a:close/>
                  <a:moveTo>
                    <a:pt x="728" y="2185"/>
                  </a:moveTo>
                  <a:cubicBezTo>
                    <a:pt x="734" y="2187"/>
                    <a:pt x="740" y="2188"/>
                    <a:pt x="746" y="2190"/>
                  </a:cubicBezTo>
                  <a:cubicBezTo>
                    <a:pt x="740" y="2188"/>
                    <a:pt x="734" y="2186"/>
                    <a:pt x="728" y="2185"/>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6"/>
                    <a:pt x="703" y="1556"/>
                    <a:pt x="703" y="1556"/>
                  </a:cubicBezTo>
                  <a:cubicBezTo>
                    <a:pt x="703" y="1556"/>
                    <a:pt x="703" y="1556"/>
                    <a:pt x="703" y="1556"/>
                  </a:cubicBezTo>
                  <a:cubicBezTo>
                    <a:pt x="703" y="1556"/>
                    <a:pt x="703" y="1556"/>
                    <a:pt x="703" y="1555"/>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2" y="1716"/>
                  </a:moveTo>
                  <a:cubicBezTo>
                    <a:pt x="392" y="1716"/>
                    <a:pt x="392" y="1716"/>
                    <a:pt x="392" y="1717"/>
                  </a:cubicBezTo>
                  <a:cubicBezTo>
                    <a:pt x="392" y="1716"/>
                    <a:pt x="392" y="1716"/>
                    <a:pt x="392" y="171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0" y="1779"/>
                  </a:moveTo>
                  <a:cubicBezTo>
                    <a:pt x="320" y="1779"/>
                    <a:pt x="320" y="1779"/>
                    <a:pt x="321" y="1779"/>
                  </a:cubicBezTo>
                  <a:cubicBezTo>
                    <a:pt x="321" y="1779"/>
                    <a:pt x="321" y="1779"/>
                    <a:pt x="321" y="1779"/>
                  </a:cubicBezTo>
                  <a:cubicBezTo>
                    <a:pt x="321" y="1779"/>
                    <a:pt x="320" y="1779"/>
                    <a:pt x="320" y="1779"/>
                  </a:cubicBezTo>
                  <a:close/>
                  <a:moveTo>
                    <a:pt x="1704" y="1288"/>
                  </a:moveTo>
                  <a:cubicBezTo>
                    <a:pt x="1704" y="1288"/>
                    <a:pt x="1704" y="1288"/>
                    <a:pt x="1704" y="1288"/>
                  </a:cubicBezTo>
                  <a:cubicBezTo>
                    <a:pt x="1704" y="1288"/>
                    <a:pt x="1704" y="1288"/>
                    <a:pt x="1704" y="1288"/>
                  </a:cubicBez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49"/>
                  </a:moveTo>
                  <a:cubicBezTo>
                    <a:pt x="824" y="2149"/>
                    <a:pt x="824" y="2149"/>
                    <a:pt x="824" y="2149"/>
                  </a:cubicBezTo>
                  <a:cubicBezTo>
                    <a:pt x="824" y="2149"/>
                    <a:pt x="824" y="2149"/>
                    <a:pt x="824" y="2149"/>
                  </a:cubicBezTo>
                  <a:close/>
                  <a:moveTo>
                    <a:pt x="392" y="1716"/>
                  </a:moveTo>
                  <a:cubicBezTo>
                    <a:pt x="392" y="1716"/>
                    <a:pt x="392" y="1716"/>
                    <a:pt x="392" y="1717"/>
                  </a:cubicBezTo>
                  <a:cubicBezTo>
                    <a:pt x="392" y="1716"/>
                    <a:pt x="392" y="1716"/>
                    <a:pt x="392" y="1716"/>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ubicBezTo>
                    <a:pt x="325" y="1776"/>
                    <a:pt x="325" y="1776"/>
                    <a:pt x="325" y="177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975" y="1729"/>
                  </a:moveTo>
                  <a:cubicBezTo>
                    <a:pt x="975" y="1729"/>
                    <a:pt x="975" y="1729"/>
                    <a:pt x="975" y="1729"/>
                  </a:cubicBezTo>
                  <a:cubicBezTo>
                    <a:pt x="975" y="1729"/>
                    <a:pt x="975" y="1729"/>
                    <a:pt x="975" y="1729"/>
                  </a:cubicBezTo>
                  <a:cubicBezTo>
                    <a:pt x="975" y="1729"/>
                    <a:pt x="975" y="1729"/>
                    <a:pt x="975"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071" y="545"/>
                  </a:moveTo>
                  <a:cubicBezTo>
                    <a:pt x="2070" y="547"/>
                    <a:pt x="2070" y="549"/>
                    <a:pt x="2070" y="551"/>
                  </a:cubicBezTo>
                  <a:cubicBezTo>
                    <a:pt x="2079" y="550"/>
                    <a:pt x="2079" y="527"/>
                    <a:pt x="2081" y="520"/>
                  </a:cubicBezTo>
                  <a:cubicBezTo>
                    <a:pt x="2078" y="528"/>
                    <a:pt x="2074" y="537"/>
                    <a:pt x="2071" y="545"/>
                  </a:cubicBezTo>
                  <a:close/>
                  <a:moveTo>
                    <a:pt x="1967" y="806"/>
                  </a:moveTo>
                  <a:cubicBezTo>
                    <a:pt x="1968" y="806"/>
                    <a:pt x="1969" y="804"/>
                    <a:pt x="1972" y="797"/>
                  </a:cubicBezTo>
                  <a:cubicBezTo>
                    <a:pt x="1970" y="800"/>
                    <a:pt x="1969" y="803"/>
                    <a:pt x="1967" y="806"/>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2" y="1388"/>
                  </a:moveTo>
                  <a:cubicBezTo>
                    <a:pt x="1523" y="1391"/>
                    <a:pt x="1526" y="1389"/>
                    <a:pt x="1529" y="1382"/>
                  </a:cubicBezTo>
                  <a:cubicBezTo>
                    <a:pt x="1527" y="1384"/>
                    <a:pt x="1524" y="1387"/>
                    <a:pt x="1522" y="1388"/>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397" y="1567"/>
                  </a:moveTo>
                  <a:cubicBezTo>
                    <a:pt x="1398" y="1566"/>
                    <a:pt x="1400" y="1565"/>
                    <a:pt x="1401" y="1564"/>
                  </a:cubicBezTo>
                  <a:cubicBezTo>
                    <a:pt x="1399" y="1565"/>
                    <a:pt x="1398" y="1566"/>
                    <a:pt x="1397" y="1567"/>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14" y="2167"/>
                  </a:moveTo>
                  <a:cubicBezTo>
                    <a:pt x="814" y="2171"/>
                    <a:pt x="815" y="2175"/>
                    <a:pt x="816" y="2179"/>
                  </a:cubicBezTo>
                  <a:cubicBezTo>
                    <a:pt x="815" y="2175"/>
                    <a:pt x="815" y="2171"/>
                    <a:pt x="814" y="2167"/>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755" y="1824"/>
                  </a:moveTo>
                  <a:cubicBezTo>
                    <a:pt x="755" y="1832"/>
                    <a:pt x="762" y="1831"/>
                    <a:pt x="769" y="1829"/>
                  </a:cubicBezTo>
                  <a:cubicBezTo>
                    <a:pt x="762" y="1829"/>
                    <a:pt x="757" y="1827"/>
                    <a:pt x="755" y="1824"/>
                  </a:cubicBezTo>
                  <a:close/>
                  <a:moveTo>
                    <a:pt x="728" y="2185"/>
                  </a:moveTo>
                  <a:cubicBezTo>
                    <a:pt x="734" y="2187"/>
                    <a:pt x="740" y="2188"/>
                    <a:pt x="746" y="2190"/>
                  </a:cubicBezTo>
                  <a:cubicBezTo>
                    <a:pt x="740" y="2188"/>
                    <a:pt x="734" y="2186"/>
                    <a:pt x="728" y="2185"/>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2" y="1716"/>
                  </a:moveTo>
                  <a:cubicBezTo>
                    <a:pt x="392" y="1716"/>
                    <a:pt x="392" y="1716"/>
                    <a:pt x="392" y="1717"/>
                  </a:cubicBezTo>
                  <a:cubicBezTo>
                    <a:pt x="392" y="1716"/>
                    <a:pt x="392" y="1716"/>
                    <a:pt x="392" y="171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1676" y="1306"/>
                  </a:moveTo>
                  <a:cubicBezTo>
                    <a:pt x="1676" y="1305"/>
                    <a:pt x="1675" y="1306"/>
                    <a:pt x="1674" y="1307"/>
                  </a:cubicBezTo>
                  <a:cubicBezTo>
                    <a:pt x="1668" y="1314"/>
                    <a:pt x="1661" y="1322"/>
                    <a:pt x="1655" y="1330"/>
                  </a:cubicBezTo>
                  <a:cubicBezTo>
                    <a:pt x="1666" y="1318"/>
                    <a:pt x="1676" y="1306"/>
                    <a:pt x="1687" y="1294"/>
                  </a:cubicBezTo>
                  <a:cubicBezTo>
                    <a:pt x="1673" y="1308"/>
                    <a:pt x="1677" y="1304"/>
                    <a:pt x="1676" y="1306"/>
                  </a:cubicBezTo>
                  <a:close/>
                  <a:moveTo>
                    <a:pt x="392" y="1716"/>
                  </a:moveTo>
                  <a:cubicBezTo>
                    <a:pt x="392" y="1716"/>
                    <a:pt x="392" y="1716"/>
                    <a:pt x="392" y="1717"/>
                  </a:cubicBezTo>
                  <a:cubicBezTo>
                    <a:pt x="392" y="1716"/>
                    <a:pt x="392" y="1716"/>
                    <a:pt x="392" y="171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975" y="1729"/>
                  </a:moveTo>
                  <a:cubicBezTo>
                    <a:pt x="975" y="1729"/>
                    <a:pt x="975" y="1729"/>
                    <a:pt x="975" y="1729"/>
                  </a:cubicBezTo>
                  <a:cubicBezTo>
                    <a:pt x="975" y="1729"/>
                    <a:pt x="975" y="1729"/>
                    <a:pt x="975" y="1729"/>
                  </a:cubicBezTo>
                  <a:cubicBezTo>
                    <a:pt x="975" y="1729"/>
                    <a:pt x="975" y="1729"/>
                    <a:pt x="975"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9" y="2089"/>
                  </a:moveTo>
                  <a:cubicBezTo>
                    <a:pt x="398" y="2088"/>
                    <a:pt x="398" y="2088"/>
                    <a:pt x="398" y="2088"/>
                  </a:cubicBezTo>
                  <a:cubicBezTo>
                    <a:pt x="398" y="2088"/>
                    <a:pt x="398" y="2088"/>
                    <a:pt x="398" y="2088"/>
                  </a:cubicBezTo>
                  <a:cubicBezTo>
                    <a:pt x="398" y="2088"/>
                    <a:pt x="398" y="2088"/>
                    <a:pt x="398" y="2088"/>
                  </a:cubicBezTo>
                  <a:cubicBezTo>
                    <a:pt x="395" y="2087"/>
                    <a:pt x="392" y="2087"/>
                    <a:pt x="389" y="2086"/>
                  </a:cubicBezTo>
                  <a:cubicBezTo>
                    <a:pt x="401" y="2090"/>
                    <a:pt x="413" y="2094"/>
                    <a:pt x="425" y="2099"/>
                  </a:cubicBezTo>
                  <a:cubicBezTo>
                    <a:pt x="418" y="2096"/>
                    <a:pt x="401" y="2089"/>
                    <a:pt x="399" y="2089"/>
                  </a:cubicBezTo>
                  <a:close/>
                  <a:moveTo>
                    <a:pt x="676" y="2176"/>
                  </a:moveTo>
                  <a:cubicBezTo>
                    <a:pt x="676" y="2175"/>
                    <a:pt x="676" y="2175"/>
                    <a:pt x="676" y="2174"/>
                  </a:cubicBezTo>
                  <a:cubicBezTo>
                    <a:pt x="675" y="2174"/>
                    <a:pt x="674" y="2174"/>
                    <a:pt x="673" y="2173"/>
                  </a:cubicBezTo>
                  <a:cubicBezTo>
                    <a:pt x="656" y="2161"/>
                    <a:pt x="635" y="2157"/>
                    <a:pt x="615" y="2154"/>
                  </a:cubicBezTo>
                  <a:cubicBezTo>
                    <a:pt x="614" y="2154"/>
                    <a:pt x="602" y="2150"/>
                    <a:pt x="590" y="2147"/>
                  </a:cubicBezTo>
                  <a:cubicBezTo>
                    <a:pt x="579" y="2144"/>
                    <a:pt x="568" y="2142"/>
                    <a:pt x="570" y="2143"/>
                  </a:cubicBezTo>
                  <a:cubicBezTo>
                    <a:pt x="570" y="2143"/>
                    <a:pt x="570" y="2143"/>
                    <a:pt x="570" y="2143"/>
                  </a:cubicBezTo>
                  <a:cubicBezTo>
                    <a:pt x="570" y="2143"/>
                    <a:pt x="570" y="2143"/>
                    <a:pt x="570" y="2143"/>
                  </a:cubicBezTo>
                  <a:cubicBezTo>
                    <a:pt x="570" y="2144"/>
                    <a:pt x="570" y="2144"/>
                    <a:pt x="570" y="2144"/>
                  </a:cubicBezTo>
                  <a:cubicBezTo>
                    <a:pt x="570" y="2144"/>
                    <a:pt x="570" y="2144"/>
                    <a:pt x="570" y="2144"/>
                  </a:cubicBezTo>
                  <a:cubicBezTo>
                    <a:pt x="570" y="2144"/>
                    <a:pt x="570" y="2144"/>
                    <a:pt x="571" y="2144"/>
                  </a:cubicBezTo>
                  <a:cubicBezTo>
                    <a:pt x="571" y="2144"/>
                    <a:pt x="571" y="2144"/>
                    <a:pt x="571" y="2144"/>
                  </a:cubicBezTo>
                  <a:cubicBezTo>
                    <a:pt x="571" y="2144"/>
                    <a:pt x="571" y="2144"/>
                    <a:pt x="571" y="2144"/>
                  </a:cubicBezTo>
                  <a:cubicBezTo>
                    <a:pt x="571" y="2144"/>
                    <a:pt x="571" y="2144"/>
                    <a:pt x="571" y="2144"/>
                  </a:cubicBezTo>
                  <a:cubicBezTo>
                    <a:pt x="571" y="2144"/>
                    <a:pt x="571" y="2144"/>
                    <a:pt x="571" y="2144"/>
                  </a:cubicBezTo>
                  <a:cubicBezTo>
                    <a:pt x="573" y="2145"/>
                    <a:pt x="576" y="2146"/>
                    <a:pt x="580" y="2148"/>
                  </a:cubicBezTo>
                  <a:cubicBezTo>
                    <a:pt x="580" y="2148"/>
                    <a:pt x="580" y="2148"/>
                    <a:pt x="580" y="2148"/>
                  </a:cubicBezTo>
                  <a:cubicBezTo>
                    <a:pt x="583" y="2149"/>
                    <a:pt x="585" y="2150"/>
                    <a:pt x="586" y="2151"/>
                  </a:cubicBezTo>
                  <a:cubicBezTo>
                    <a:pt x="585" y="2150"/>
                    <a:pt x="585" y="2150"/>
                    <a:pt x="584" y="2150"/>
                  </a:cubicBezTo>
                  <a:cubicBezTo>
                    <a:pt x="586" y="2151"/>
                    <a:pt x="587" y="2151"/>
                    <a:pt x="587" y="2151"/>
                  </a:cubicBezTo>
                  <a:cubicBezTo>
                    <a:pt x="587" y="2151"/>
                    <a:pt x="587" y="2151"/>
                    <a:pt x="587" y="2151"/>
                  </a:cubicBezTo>
                  <a:cubicBezTo>
                    <a:pt x="587" y="2150"/>
                    <a:pt x="582" y="2148"/>
                    <a:pt x="576" y="2146"/>
                  </a:cubicBezTo>
                  <a:cubicBezTo>
                    <a:pt x="576" y="2146"/>
                    <a:pt x="576" y="2146"/>
                    <a:pt x="575" y="2146"/>
                  </a:cubicBezTo>
                  <a:cubicBezTo>
                    <a:pt x="582" y="2148"/>
                    <a:pt x="589" y="2150"/>
                    <a:pt x="597" y="2152"/>
                  </a:cubicBezTo>
                  <a:cubicBezTo>
                    <a:pt x="598" y="2152"/>
                    <a:pt x="599" y="2152"/>
                    <a:pt x="600" y="2153"/>
                  </a:cubicBezTo>
                  <a:cubicBezTo>
                    <a:pt x="625" y="2158"/>
                    <a:pt x="654" y="2163"/>
                    <a:pt x="671" y="2173"/>
                  </a:cubicBezTo>
                  <a:cubicBezTo>
                    <a:pt x="673" y="2174"/>
                    <a:pt x="675" y="2175"/>
                    <a:pt x="676" y="2176"/>
                  </a:cubicBezTo>
                  <a:cubicBezTo>
                    <a:pt x="676" y="2176"/>
                    <a:pt x="676" y="2176"/>
                    <a:pt x="677" y="2176"/>
                  </a:cubicBezTo>
                  <a:cubicBezTo>
                    <a:pt x="676" y="2176"/>
                    <a:pt x="676" y="2176"/>
                    <a:pt x="676" y="2176"/>
                  </a:cubicBezTo>
                  <a:close/>
                  <a:moveTo>
                    <a:pt x="698" y="1576"/>
                  </a:moveTo>
                  <a:cubicBezTo>
                    <a:pt x="695" y="1571"/>
                    <a:pt x="692" y="1566"/>
                    <a:pt x="688" y="1561"/>
                  </a:cubicBezTo>
                  <a:cubicBezTo>
                    <a:pt x="694" y="1572"/>
                    <a:pt x="699" y="1583"/>
                    <a:pt x="703" y="1595"/>
                  </a:cubicBezTo>
                  <a:cubicBezTo>
                    <a:pt x="701" y="1589"/>
                    <a:pt x="700" y="1583"/>
                    <a:pt x="698" y="1576"/>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815" y="2141"/>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lose/>
                  <a:moveTo>
                    <a:pt x="813" y="2124"/>
                  </a:moveTo>
                  <a:cubicBezTo>
                    <a:pt x="813" y="2124"/>
                    <a:pt x="813" y="2125"/>
                    <a:pt x="813" y="2125"/>
                  </a:cubicBezTo>
                  <a:cubicBezTo>
                    <a:pt x="813" y="2125"/>
                    <a:pt x="813" y="2125"/>
                    <a:pt x="813" y="2125"/>
                  </a:cubicBezTo>
                  <a:cubicBezTo>
                    <a:pt x="813" y="2125"/>
                    <a:pt x="813" y="2124"/>
                    <a:pt x="813" y="2124"/>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6"/>
                    <a:pt x="814" y="2134"/>
                    <a:pt x="814" y="2132"/>
                  </a:cubicBezTo>
                  <a:cubicBezTo>
                    <a:pt x="814" y="2132"/>
                    <a:pt x="814" y="2132"/>
                    <a:pt x="814" y="2132"/>
                  </a:cubicBezTo>
                  <a:cubicBezTo>
                    <a:pt x="814" y="2131"/>
                    <a:pt x="814" y="2131"/>
                    <a:pt x="814" y="2131"/>
                  </a:cubicBezTo>
                  <a:cubicBezTo>
                    <a:pt x="814" y="2131"/>
                    <a:pt x="814" y="2131"/>
                    <a:pt x="814" y="2131"/>
                  </a:cubicBezTo>
                  <a:cubicBezTo>
                    <a:pt x="814" y="2130"/>
                    <a:pt x="814" y="2130"/>
                    <a:pt x="814" y="2129"/>
                  </a:cubicBezTo>
                  <a:cubicBezTo>
                    <a:pt x="814" y="2129"/>
                    <a:pt x="814" y="2129"/>
                    <a:pt x="814" y="2129"/>
                  </a:cubicBezTo>
                  <a:cubicBezTo>
                    <a:pt x="814" y="2129"/>
                    <a:pt x="814" y="2128"/>
                    <a:pt x="814" y="2128"/>
                  </a:cubicBezTo>
                  <a:cubicBezTo>
                    <a:pt x="814" y="2128"/>
                    <a:pt x="814" y="2128"/>
                    <a:pt x="814" y="2128"/>
                  </a:cubicBezTo>
                  <a:cubicBezTo>
                    <a:pt x="814" y="2127"/>
                    <a:pt x="814" y="2127"/>
                    <a:pt x="814" y="2127"/>
                  </a:cubicBezTo>
                  <a:cubicBezTo>
                    <a:pt x="814" y="2127"/>
                    <a:pt x="813" y="2127"/>
                    <a:pt x="813" y="2126"/>
                  </a:cubicBezTo>
                  <a:cubicBezTo>
                    <a:pt x="813" y="2126"/>
                    <a:pt x="813" y="2126"/>
                    <a:pt x="813" y="2126"/>
                  </a:cubicBezTo>
                  <a:cubicBezTo>
                    <a:pt x="813" y="2126"/>
                    <a:pt x="813" y="2125"/>
                    <a:pt x="813" y="2125"/>
                  </a:cubicBezTo>
                  <a:cubicBezTo>
                    <a:pt x="813" y="2126"/>
                    <a:pt x="813" y="2126"/>
                    <a:pt x="813" y="2127"/>
                  </a:cubicBezTo>
                  <a:cubicBezTo>
                    <a:pt x="814" y="2127"/>
                    <a:pt x="814" y="2128"/>
                    <a:pt x="814" y="2128"/>
                  </a:cubicBezTo>
                  <a:cubicBezTo>
                    <a:pt x="814" y="2128"/>
                    <a:pt x="814" y="2129"/>
                    <a:pt x="814" y="2129"/>
                  </a:cubicBezTo>
                  <a:cubicBezTo>
                    <a:pt x="814" y="2129"/>
                    <a:pt x="814" y="2130"/>
                    <a:pt x="814" y="2130"/>
                  </a:cubicBezTo>
                  <a:cubicBezTo>
                    <a:pt x="814" y="2130"/>
                    <a:pt x="814" y="2130"/>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2"/>
                  </a:cubicBezTo>
                  <a:cubicBezTo>
                    <a:pt x="814" y="2132"/>
                    <a:pt x="814" y="2132"/>
                    <a:pt x="814" y="2132"/>
                  </a:cubicBezTo>
                  <a:cubicBezTo>
                    <a:pt x="811" y="2108"/>
                    <a:pt x="806" y="2082"/>
                    <a:pt x="805" y="2058"/>
                  </a:cubicBezTo>
                  <a:cubicBezTo>
                    <a:pt x="805" y="2069"/>
                    <a:pt x="806" y="2081"/>
                    <a:pt x="808" y="2093"/>
                  </a:cubicBezTo>
                  <a:cubicBezTo>
                    <a:pt x="809" y="2097"/>
                    <a:pt x="817" y="2159"/>
                    <a:pt x="815" y="2138"/>
                  </a:cubicBezTo>
                  <a:close/>
                  <a:moveTo>
                    <a:pt x="805" y="2094"/>
                  </a:moveTo>
                  <a:cubicBezTo>
                    <a:pt x="815" y="2157"/>
                    <a:pt x="815" y="2157"/>
                    <a:pt x="815" y="2157"/>
                  </a:cubicBezTo>
                  <a:cubicBezTo>
                    <a:pt x="816" y="2153"/>
                    <a:pt x="809" y="2115"/>
                    <a:pt x="805" y="2094"/>
                  </a:cubicBezTo>
                  <a:close/>
                  <a:moveTo>
                    <a:pt x="815" y="2141"/>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6"/>
                    <a:pt x="814" y="2134"/>
                    <a:pt x="814" y="2132"/>
                  </a:cubicBezTo>
                  <a:cubicBezTo>
                    <a:pt x="814" y="2132"/>
                    <a:pt x="814" y="2132"/>
                    <a:pt x="814" y="2132"/>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2"/>
                  </a:cubicBezTo>
                  <a:cubicBezTo>
                    <a:pt x="814" y="2132"/>
                    <a:pt x="814" y="2132"/>
                    <a:pt x="814" y="2132"/>
                  </a:cubicBezTo>
                  <a:cubicBezTo>
                    <a:pt x="811" y="2108"/>
                    <a:pt x="806" y="2082"/>
                    <a:pt x="805" y="2058"/>
                  </a:cubicBezTo>
                  <a:cubicBezTo>
                    <a:pt x="805" y="2069"/>
                    <a:pt x="806" y="2081"/>
                    <a:pt x="808" y="2093"/>
                  </a:cubicBezTo>
                  <a:cubicBezTo>
                    <a:pt x="809" y="2097"/>
                    <a:pt x="817" y="2159"/>
                    <a:pt x="815" y="2138"/>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14" y="2167"/>
                  </a:moveTo>
                  <a:cubicBezTo>
                    <a:pt x="814" y="2171"/>
                    <a:pt x="815" y="2175"/>
                    <a:pt x="816" y="2179"/>
                  </a:cubicBezTo>
                  <a:cubicBezTo>
                    <a:pt x="815" y="2175"/>
                    <a:pt x="815" y="2171"/>
                    <a:pt x="814" y="2167"/>
                  </a:cubicBezTo>
                  <a:close/>
                  <a:moveTo>
                    <a:pt x="817" y="2183"/>
                  </a:moveTo>
                  <a:cubicBezTo>
                    <a:pt x="817" y="2183"/>
                    <a:pt x="817" y="2183"/>
                    <a:pt x="817" y="2183"/>
                  </a:cubicBezTo>
                  <a:cubicBezTo>
                    <a:pt x="816" y="2181"/>
                    <a:pt x="816" y="2180"/>
                    <a:pt x="816" y="2179"/>
                  </a:cubicBezTo>
                  <a:cubicBezTo>
                    <a:pt x="816" y="2182"/>
                    <a:pt x="817" y="2186"/>
                    <a:pt x="818" y="2190"/>
                  </a:cubicBezTo>
                  <a:cubicBezTo>
                    <a:pt x="817" y="2187"/>
                    <a:pt x="817" y="2185"/>
                    <a:pt x="817" y="2183"/>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05" y="2094"/>
                  </a:moveTo>
                  <a:cubicBezTo>
                    <a:pt x="815" y="2157"/>
                    <a:pt x="815" y="2157"/>
                    <a:pt x="815" y="2157"/>
                  </a:cubicBezTo>
                  <a:cubicBezTo>
                    <a:pt x="816" y="2153"/>
                    <a:pt x="809" y="2115"/>
                    <a:pt x="805" y="2094"/>
                  </a:cubicBezTo>
                  <a:close/>
                  <a:moveTo>
                    <a:pt x="814" y="2131"/>
                  </a:moveTo>
                  <a:cubicBezTo>
                    <a:pt x="814" y="2131"/>
                    <a:pt x="814" y="2131"/>
                    <a:pt x="814" y="2131"/>
                  </a:cubicBezTo>
                  <a:cubicBezTo>
                    <a:pt x="814" y="2131"/>
                    <a:pt x="814" y="2131"/>
                    <a:pt x="814" y="2131"/>
                  </a:cubicBezTo>
                  <a:cubicBezTo>
                    <a:pt x="814" y="2131"/>
                    <a:pt x="814" y="2131"/>
                    <a:pt x="814" y="2131"/>
                  </a:cubicBezTo>
                  <a:close/>
                  <a:moveTo>
                    <a:pt x="814" y="2134"/>
                  </a:moveTo>
                  <a:cubicBezTo>
                    <a:pt x="814" y="2134"/>
                    <a:pt x="814" y="2134"/>
                    <a:pt x="814" y="2134"/>
                  </a:cubicBezTo>
                  <a:cubicBezTo>
                    <a:pt x="814" y="2133"/>
                    <a:pt x="814" y="2133"/>
                    <a:pt x="814" y="2133"/>
                  </a:cubicBezTo>
                  <a:cubicBezTo>
                    <a:pt x="814" y="2133"/>
                    <a:pt x="814" y="2133"/>
                    <a:pt x="814" y="2133"/>
                  </a:cubicBezTo>
                  <a:cubicBezTo>
                    <a:pt x="814" y="2133"/>
                    <a:pt x="814" y="2133"/>
                    <a:pt x="814" y="2133"/>
                  </a:cubicBezTo>
                  <a:cubicBezTo>
                    <a:pt x="814" y="2133"/>
                    <a:pt x="814" y="2133"/>
                    <a:pt x="814" y="2132"/>
                  </a:cubicBezTo>
                  <a:cubicBezTo>
                    <a:pt x="814" y="2132"/>
                    <a:pt x="814" y="2132"/>
                    <a:pt x="814" y="2132"/>
                  </a:cubicBezTo>
                  <a:cubicBezTo>
                    <a:pt x="814" y="2132"/>
                    <a:pt x="814" y="2132"/>
                    <a:pt x="814" y="2132"/>
                  </a:cubicBezTo>
                  <a:cubicBezTo>
                    <a:pt x="814" y="2132"/>
                    <a:pt x="814" y="2133"/>
                    <a:pt x="814" y="2133"/>
                  </a:cubicBezTo>
                  <a:cubicBezTo>
                    <a:pt x="814" y="2133"/>
                    <a:pt x="814" y="2133"/>
                    <a:pt x="814" y="2133"/>
                  </a:cubicBezTo>
                  <a:cubicBezTo>
                    <a:pt x="814" y="2133"/>
                    <a:pt x="814" y="2134"/>
                    <a:pt x="814" y="2134"/>
                  </a:cubicBezTo>
                  <a:cubicBezTo>
                    <a:pt x="814" y="2134"/>
                    <a:pt x="814" y="2134"/>
                    <a:pt x="814" y="2134"/>
                  </a:cubicBezTo>
                  <a:cubicBezTo>
                    <a:pt x="814" y="2134"/>
                    <a:pt x="814" y="2134"/>
                    <a:pt x="814" y="2134"/>
                  </a:cubicBezTo>
                  <a:cubicBezTo>
                    <a:pt x="814" y="2134"/>
                    <a:pt x="814" y="2134"/>
                    <a:pt x="814" y="2134"/>
                  </a:cubicBezTo>
                  <a:close/>
                  <a:moveTo>
                    <a:pt x="814" y="2135"/>
                  </a:moveTo>
                  <a:cubicBezTo>
                    <a:pt x="814" y="2135"/>
                    <a:pt x="814" y="2135"/>
                    <a:pt x="814" y="2135"/>
                  </a:cubicBezTo>
                  <a:cubicBezTo>
                    <a:pt x="814" y="2136"/>
                    <a:pt x="815" y="2136"/>
                    <a:pt x="815" y="2136"/>
                  </a:cubicBezTo>
                  <a:cubicBezTo>
                    <a:pt x="815" y="2136"/>
                    <a:pt x="815" y="2136"/>
                    <a:pt x="815" y="2136"/>
                  </a:cubicBezTo>
                  <a:cubicBezTo>
                    <a:pt x="814" y="2136"/>
                    <a:pt x="814" y="2136"/>
                    <a:pt x="814" y="2135"/>
                  </a:cubicBezTo>
                  <a:close/>
                  <a:moveTo>
                    <a:pt x="815" y="2136"/>
                  </a:moveTo>
                  <a:cubicBezTo>
                    <a:pt x="815" y="2136"/>
                    <a:pt x="815" y="2136"/>
                    <a:pt x="815" y="2136"/>
                  </a:cubicBezTo>
                  <a:cubicBezTo>
                    <a:pt x="815" y="2136"/>
                    <a:pt x="815" y="2136"/>
                    <a:pt x="815" y="2136"/>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8"/>
                    <a:pt x="815" y="2138"/>
                    <a:pt x="815" y="2138"/>
                  </a:cubicBezTo>
                  <a:cubicBezTo>
                    <a:pt x="815" y="2138"/>
                    <a:pt x="815" y="2138"/>
                    <a:pt x="815" y="2138"/>
                  </a:cubicBezTo>
                  <a:close/>
                  <a:moveTo>
                    <a:pt x="815" y="2140"/>
                  </a:moveTo>
                  <a:cubicBezTo>
                    <a:pt x="815" y="2140"/>
                    <a:pt x="815" y="2140"/>
                    <a:pt x="815" y="2140"/>
                  </a:cubicBezTo>
                  <a:cubicBezTo>
                    <a:pt x="815" y="2140"/>
                    <a:pt x="815" y="2140"/>
                    <a:pt x="815" y="2140"/>
                  </a:cubicBezTo>
                  <a:close/>
                  <a:moveTo>
                    <a:pt x="815" y="2140"/>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lose/>
                  <a:moveTo>
                    <a:pt x="862" y="1877"/>
                  </a:moveTo>
                  <a:cubicBezTo>
                    <a:pt x="860" y="1878"/>
                    <a:pt x="857" y="1879"/>
                    <a:pt x="855" y="1880"/>
                  </a:cubicBezTo>
                  <a:cubicBezTo>
                    <a:pt x="858" y="1880"/>
                    <a:pt x="860" y="1879"/>
                    <a:pt x="862" y="1879"/>
                  </a:cubicBezTo>
                  <a:cubicBezTo>
                    <a:pt x="862" y="1879"/>
                    <a:pt x="862" y="1879"/>
                    <a:pt x="862" y="1879"/>
                  </a:cubicBezTo>
                  <a:cubicBezTo>
                    <a:pt x="862" y="1879"/>
                    <a:pt x="862" y="1879"/>
                    <a:pt x="862" y="1879"/>
                  </a:cubicBezTo>
                  <a:cubicBezTo>
                    <a:pt x="866" y="1877"/>
                    <a:pt x="869" y="1876"/>
                    <a:pt x="873" y="1875"/>
                  </a:cubicBezTo>
                  <a:cubicBezTo>
                    <a:pt x="876" y="1873"/>
                    <a:pt x="878" y="1871"/>
                    <a:pt x="880" y="1869"/>
                  </a:cubicBezTo>
                  <a:cubicBezTo>
                    <a:pt x="874" y="1871"/>
                    <a:pt x="868" y="1873"/>
                    <a:pt x="862" y="1877"/>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704" y="1288"/>
                  </a:moveTo>
                  <a:cubicBezTo>
                    <a:pt x="1704" y="1288"/>
                    <a:pt x="1704" y="1288"/>
                    <a:pt x="1704" y="1288"/>
                  </a:cubicBezTo>
                  <a:cubicBezTo>
                    <a:pt x="1704" y="1288"/>
                    <a:pt x="1704" y="1288"/>
                    <a:pt x="1704" y="1288"/>
                  </a:cubicBezTo>
                  <a:close/>
                  <a:moveTo>
                    <a:pt x="1505" y="1483"/>
                  </a:moveTo>
                  <a:cubicBezTo>
                    <a:pt x="1475" y="1491"/>
                    <a:pt x="1441" y="1529"/>
                    <a:pt x="1411" y="1563"/>
                  </a:cubicBezTo>
                  <a:cubicBezTo>
                    <a:pt x="1408" y="1566"/>
                    <a:pt x="1405" y="1570"/>
                    <a:pt x="1401" y="1574"/>
                  </a:cubicBezTo>
                  <a:cubicBezTo>
                    <a:pt x="1395" y="1578"/>
                    <a:pt x="1388" y="1583"/>
                    <a:pt x="1383" y="1588"/>
                  </a:cubicBezTo>
                  <a:cubicBezTo>
                    <a:pt x="1386" y="1586"/>
                    <a:pt x="1389" y="1583"/>
                    <a:pt x="1392" y="1581"/>
                  </a:cubicBezTo>
                  <a:cubicBezTo>
                    <a:pt x="1391" y="1582"/>
                    <a:pt x="1388" y="1585"/>
                    <a:pt x="1384" y="1589"/>
                  </a:cubicBezTo>
                  <a:cubicBezTo>
                    <a:pt x="1384" y="1590"/>
                    <a:pt x="1384" y="1590"/>
                    <a:pt x="1384" y="1590"/>
                  </a:cubicBezTo>
                  <a:cubicBezTo>
                    <a:pt x="1377" y="1595"/>
                    <a:pt x="1369" y="1600"/>
                    <a:pt x="1362" y="1606"/>
                  </a:cubicBezTo>
                  <a:cubicBezTo>
                    <a:pt x="1367" y="1603"/>
                    <a:pt x="1371" y="1601"/>
                    <a:pt x="1375" y="1599"/>
                  </a:cubicBezTo>
                  <a:cubicBezTo>
                    <a:pt x="1375" y="1599"/>
                    <a:pt x="1375" y="1599"/>
                    <a:pt x="1375" y="1600"/>
                  </a:cubicBezTo>
                  <a:cubicBezTo>
                    <a:pt x="1375" y="1600"/>
                    <a:pt x="1375" y="1600"/>
                    <a:pt x="1375" y="1599"/>
                  </a:cubicBezTo>
                  <a:cubicBezTo>
                    <a:pt x="1375" y="1600"/>
                    <a:pt x="1375" y="1600"/>
                    <a:pt x="1375" y="1599"/>
                  </a:cubicBezTo>
                  <a:cubicBezTo>
                    <a:pt x="1373" y="1602"/>
                    <a:pt x="1371" y="1604"/>
                    <a:pt x="1368" y="1606"/>
                  </a:cubicBezTo>
                  <a:cubicBezTo>
                    <a:pt x="1375" y="1601"/>
                    <a:pt x="1383" y="1593"/>
                    <a:pt x="1392" y="1584"/>
                  </a:cubicBezTo>
                  <a:cubicBezTo>
                    <a:pt x="1390" y="1585"/>
                    <a:pt x="1388" y="1587"/>
                    <a:pt x="1386" y="1588"/>
                  </a:cubicBezTo>
                  <a:cubicBezTo>
                    <a:pt x="1387" y="1587"/>
                    <a:pt x="1388" y="1586"/>
                    <a:pt x="1389" y="1585"/>
                  </a:cubicBezTo>
                  <a:cubicBezTo>
                    <a:pt x="1392" y="1582"/>
                    <a:pt x="1393" y="1581"/>
                    <a:pt x="1392" y="1581"/>
                  </a:cubicBezTo>
                  <a:cubicBezTo>
                    <a:pt x="1395" y="1579"/>
                    <a:pt x="1398" y="1577"/>
                    <a:pt x="1400" y="1575"/>
                  </a:cubicBezTo>
                  <a:cubicBezTo>
                    <a:pt x="1397" y="1578"/>
                    <a:pt x="1395" y="1581"/>
                    <a:pt x="1392" y="1584"/>
                  </a:cubicBezTo>
                  <a:cubicBezTo>
                    <a:pt x="1400" y="1577"/>
                    <a:pt x="1409" y="1571"/>
                    <a:pt x="1417" y="1564"/>
                  </a:cubicBezTo>
                  <a:cubicBezTo>
                    <a:pt x="1432" y="1554"/>
                    <a:pt x="1448" y="1544"/>
                    <a:pt x="1460" y="1530"/>
                  </a:cubicBezTo>
                  <a:cubicBezTo>
                    <a:pt x="1463" y="1527"/>
                    <a:pt x="1465" y="1524"/>
                    <a:pt x="1467" y="1521"/>
                  </a:cubicBezTo>
                  <a:cubicBezTo>
                    <a:pt x="1477" y="1507"/>
                    <a:pt x="1488" y="1489"/>
                    <a:pt x="1505" y="1483"/>
                  </a:cubicBezTo>
                  <a:cubicBezTo>
                    <a:pt x="1506" y="1483"/>
                    <a:pt x="1506" y="1483"/>
                    <a:pt x="1507" y="1483"/>
                  </a:cubicBezTo>
                  <a:cubicBezTo>
                    <a:pt x="1506" y="1483"/>
                    <a:pt x="1506" y="1483"/>
                    <a:pt x="1505" y="148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2" y="1892"/>
                    <a:pt x="852" y="1892"/>
                    <a:pt x="852" y="1892"/>
                  </a:cubicBezTo>
                  <a:cubicBezTo>
                    <a:pt x="852" y="1892"/>
                    <a:pt x="852" y="1892"/>
                    <a:pt x="851" y="1892"/>
                  </a:cubicBezTo>
                  <a:close/>
                  <a:moveTo>
                    <a:pt x="850" y="1893"/>
                  </a:moveTo>
                  <a:cubicBezTo>
                    <a:pt x="850" y="1893"/>
                    <a:pt x="851" y="1893"/>
                    <a:pt x="851" y="1893"/>
                  </a:cubicBezTo>
                  <a:cubicBezTo>
                    <a:pt x="851" y="1893"/>
                    <a:pt x="851" y="1893"/>
                    <a:pt x="851" y="1893"/>
                  </a:cubicBezTo>
                  <a:cubicBezTo>
                    <a:pt x="851" y="1893"/>
                    <a:pt x="851" y="1893"/>
                    <a:pt x="851" y="1893"/>
                  </a:cubicBezTo>
                  <a:cubicBezTo>
                    <a:pt x="851" y="1893"/>
                    <a:pt x="850" y="1893"/>
                    <a:pt x="850" y="1893"/>
                  </a:cubicBezTo>
                  <a:close/>
                  <a:moveTo>
                    <a:pt x="849" y="1893"/>
                  </a:moveTo>
                  <a:cubicBezTo>
                    <a:pt x="850" y="1893"/>
                    <a:pt x="850" y="1893"/>
                    <a:pt x="850" y="1893"/>
                  </a:cubicBezTo>
                  <a:cubicBezTo>
                    <a:pt x="850" y="1893"/>
                    <a:pt x="850" y="1893"/>
                    <a:pt x="850" y="1893"/>
                  </a:cubicBezTo>
                  <a:cubicBezTo>
                    <a:pt x="850" y="1893"/>
                    <a:pt x="850" y="1893"/>
                    <a:pt x="849" y="1893"/>
                  </a:cubicBezTo>
                  <a:close/>
                  <a:moveTo>
                    <a:pt x="856" y="1891"/>
                  </a:moveTo>
                  <a:cubicBezTo>
                    <a:pt x="856" y="1891"/>
                    <a:pt x="856" y="1891"/>
                    <a:pt x="856" y="1891"/>
                  </a:cubicBezTo>
                  <a:cubicBezTo>
                    <a:pt x="841" y="1896"/>
                    <a:pt x="823" y="1893"/>
                    <a:pt x="810" y="1903"/>
                  </a:cubicBezTo>
                  <a:cubicBezTo>
                    <a:pt x="824" y="1898"/>
                    <a:pt x="839" y="1896"/>
                    <a:pt x="854" y="1892"/>
                  </a:cubicBezTo>
                  <a:cubicBezTo>
                    <a:pt x="854" y="1892"/>
                    <a:pt x="853" y="1892"/>
                    <a:pt x="853" y="1892"/>
                  </a:cubicBezTo>
                  <a:cubicBezTo>
                    <a:pt x="853" y="1892"/>
                    <a:pt x="853" y="1892"/>
                    <a:pt x="853" y="1892"/>
                  </a:cubicBezTo>
                  <a:cubicBezTo>
                    <a:pt x="853" y="1892"/>
                    <a:pt x="853" y="1892"/>
                    <a:pt x="854" y="1892"/>
                  </a:cubicBezTo>
                  <a:cubicBezTo>
                    <a:pt x="854" y="1892"/>
                    <a:pt x="854" y="1892"/>
                    <a:pt x="854" y="1892"/>
                  </a:cubicBezTo>
                  <a:cubicBezTo>
                    <a:pt x="854" y="1892"/>
                    <a:pt x="854" y="1892"/>
                    <a:pt x="854" y="1892"/>
                  </a:cubicBezTo>
                  <a:cubicBezTo>
                    <a:pt x="854" y="1892"/>
                    <a:pt x="854" y="1891"/>
                    <a:pt x="854" y="1891"/>
                  </a:cubicBezTo>
                  <a:cubicBezTo>
                    <a:pt x="854"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6" y="1891"/>
                    <a:pt x="856" y="1891"/>
                  </a:cubicBezTo>
                  <a:cubicBezTo>
                    <a:pt x="856" y="1891"/>
                    <a:pt x="856" y="1891"/>
                    <a:pt x="856" y="1891"/>
                  </a:cubicBezTo>
                  <a:cubicBezTo>
                    <a:pt x="856" y="1891"/>
                    <a:pt x="856" y="1891"/>
                    <a:pt x="856" y="1891"/>
                  </a:cubicBezTo>
                  <a:cubicBezTo>
                    <a:pt x="856" y="1891"/>
                    <a:pt x="856" y="1891"/>
                    <a:pt x="856" y="1891"/>
                  </a:cubicBezTo>
                  <a:cubicBezTo>
                    <a:pt x="856" y="1891"/>
                    <a:pt x="856" y="1891"/>
                    <a:pt x="856" y="1891"/>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02" y="1926"/>
                  </a:moveTo>
                  <a:cubicBezTo>
                    <a:pt x="801" y="1926"/>
                    <a:pt x="801" y="1927"/>
                    <a:pt x="801" y="1928"/>
                  </a:cubicBezTo>
                  <a:cubicBezTo>
                    <a:pt x="802" y="1926"/>
                    <a:pt x="804" y="1924"/>
                    <a:pt x="806" y="1922"/>
                  </a:cubicBezTo>
                  <a:cubicBezTo>
                    <a:pt x="806" y="1922"/>
                    <a:pt x="807" y="1921"/>
                    <a:pt x="807" y="1921"/>
                  </a:cubicBezTo>
                  <a:cubicBezTo>
                    <a:pt x="818" y="1911"/>
                    <a:pt x="835" y="1904"/>
                    <a:pt x="856" y="1896"/>
                  </a:cubicBezTo>
                  <a:cubicBezTo>
                    <a:pt x="833" y="1901"/>
                    <a:pt x="812" y="1909"/>
                    <a:pt x="802" y="1926"/>
                  </a:cubicBezTo>
                  <a:close/>
                  <a:moveTo>
                    <a:pt x="797" y="2003"/>
                  </a:moveTo>
                  <a:cubicBezTo>
                    <a:pt x="798" y="2002"/>
                    <a:pt x="798" y="2002"/>
                    <a:pt x="798" y="2002"/>
                  </a:cubicBezTo>
                  <a:cubicBezTo>
                    <a:pt x="797" y="2002"/>
                    <a:pt x="797" y="2003"/>
                    <a:pt x="797" y="2003"/>
                  </a:cubicBezTo>
                  <a:close/>
                  <a:moveTo>
                    <a:pt x="799" y="2001"/>
                  </a:moveTo>
                  <a:cubicBezTo>
                    <a:pt x="799" y="2002"/>
                    <a:pt x="799" y="2002"/>
                    <a:pt x="799" y="2002"/>
                  </a:cubicBezTo>
                  <a:cubicBezTo>
                    <a:pt x="799" y="2002"/>
                    <a:pt x="799" y="2002"/>
                    <a:pt x="799" y="2002"/>
                  </a:cubicBezTo>
                  <a:cubicBezTo>
                    <a:pt x="800" y="2002"/>
                    <a:pt x="800" y="2001"/>
                    <a:pt x="799" y="2001"/>
                  </a:cubicBezTo>
                  <a:close/>
                  <a:moveTo>
                    <a:pt x="805" y="1984"/>
                  </a:moveTo>
                  <a:cubicBezTo>
                    <a:pt x="806" y="1988"/>
                    <a:pt x="807" y="1992"/>
                    <a:pt x="808" y="1995"/>
                  </a:cubicBezTo>
                  <a:cubicBezTo>
                    <a:pt x="808" y="1993"/>
                    <a:pt x="807" y="1989"/>
                    <a:pt x="805" y="1984"/>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247" y="2053"/>
                  </a:moveTo>
                  <a:cubicBezTo>
                    <a:pt x="251" y="2055"/>
                    <a:pt x="256" y="2056"/>
                    <a:pt x="260" y="2058"/>
                  </a:cubicBezTo>
                  <a:cubicBezTo>
                    <a:pt x="261" y="2058"/>
                    <a:pt x="262" y="2058"/>
                    <a:pt x="263" y="2058"/>
                  </a:cubicBezTo>
                  <a:cubicBezTo>
                    <a:pt x="258" y="2057"/>
                    <a:pt x="252" y="2055"/>
                    <a:pt x="247" y="2053"/>
                  </a:cubicBezTo>
                  <a:close/>
                  <a:moveTo>
                    <a:pt x="332" y="2081"/>
                  </a:moveTo>
                  <a:cubicBezTo>
                    <a:pt x="308" y="2074"/>
                    <a:pt x="284" y="2066"/>
                    <a:pt x="260" y="2058"/>
                  </a:cubicBezTo>
                  <a:cubicBezTo>
                    <a:pt x="256" y="2057"/>
                    <a:pt x="252" y="2057"/>
                    <a:pt x="249" y="2057"/>
                  </a:cubicBezTo>
                  <a:cubicBezTo>
                    <a:pt x="246" y="2056"/>
                    <a:pt x="244" y="2056"/>
                    <a:pt x="242" y="2055"/>
                  </a:cubicBezTo>
                  <a:cubicBezTo>
                    <a:pt x="244" y="2056"/>
                    <a:pt x="245" y="2056"/>
                    <a:pt x="247" y="2057"/>
                  </a:cubicBezTo>
                  <a:cubicBezTo>
                    <a:pt x="244" y="2056"/>
                    <a:pt x="241" y="2056"/>
                    <a:pt x="238" y="2056"/>
                  </a:cubicBezTo>
                  <a:cubicBezTo>
                    <a:pt x="266" y="2068"/>
                    <a:pt x="297" y="2082"/>
                    <a:pt x="298" y="2075"/>
                  </a:cubicBezTo>
                  <a:cubicBezTo>
                    <a:pt x="299" y="2074"/>
                    <a:pt x="298" y="2074"/>
                    <a:pt x="298" y="2073"/>
                  </a:cubicBezTo>
                  <a:cubicBezTo>
                    <a:pt x="309" y="2076"/>
                    <a:pt x="321" y="2079"/>
                    <a:pt x="332" y="2081"/>
                  </a:cubicBezTo>
                  <a:close/>
                  <a:moveTo>
                    <a:pt x="263" y="2058"/>
                  </a:moveTo>
                  <a:cubicBezTo>
                    <a:pt x="272" y="2061"/>
                    <a:pt x="281" y="2064"/>
                    <a:pt x="290" y="2066"/>
                  </a:cubicBezTo>
                  <a:cubicBezTo>
                    <a:pt x="281" y="2062"/>
                    <a:pt x="272" y="2060"/>
                    <a:pt x="263" y="2058"/>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7"/>
                  </a:moveTo>
                  <a:cubicBezTo>
                    <a:pt x="276"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4" y="1808"/>
                    <a:pt x="274" y="1808"/>
                    <a:pt x="274" y="1808"/>
                  </a:cubicBezTo>
                  <a:cubicBezTo>
                    <a:pt x="274" y="1808"/>
                    <a:pt x="274" y="1808"/>
                    <a:pt x="273" y="1808"/>
                  </a:cubicBezTo>
                  <a:cubicBezTo>
                    <a:pt x="273" y="1808"/>
                    <a:pt x="273" y="1808"/>
                    <a:pt x="273" y="1808"/>
                  </a:cubicBezTo>
                  <a:cubicBezTo>
                    <a:pt x="273" y="1809"/>
                    <a:pt x="273" y="1809"/>
                    <a:pt x="273" y="1809"/>
                  </a:cubicBezTo>
                  <a:cubicBezTo>
                    <a:pt x="273" y="1809"/>
                    <a:pt x="273" y="1809"/>
                    <a:pt x="272" y="1809"/>
                  </a:cubicBezTo>
                  <a:cubicBezTo>
                    <a:pt x="272" y="1809"/>
                    <a:pt x="272" y="1809"/>
                    <a:pt x="272" y="1809"/>
                  </a:cubicBezTo>
                  <a:cubicBezTo>
                    <a:pt x="272" y="1810"/>
                    <a:pt x="271" y="1810"/>
                    <a:pt x="271" y="1810"/>
                  </a:cubicBezTo>
                  <a:cubicBezTo>
                    <a:pt x="271" y="1810"/>
                    <a:pt x="271" y="1810"/>
                    <a:pt x="270" y="1811"/>
                  </a:cubicBezTo>
                  <a:cubicBezTo>
                    <a:pt x="270" y="1811"/>
                    <a:pt x="270" y="1811"/>
                    <a:pt x="270" y="1811"/>
                  </a:cubicBezTo>
                  <a:cubicBezTo>
                    <a:pt x="270" y="1811"/>
                    <a:pt x="269" y="1811"/>
                    <a:pt x="269" y="1811"/>
                  </a:cubicBezTo>
                  <a:cubicBezTo>
                    <a:pt x="271" y="1811"/>
                    <a:pt x="282" y="1803"/>
                    <a:pt x="276" y="1807"/>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320" y="1779"/>
                  </a:moveTo>
                  <a:cubicBezTo>
                    <a:pt x="320" y="1779"/>
                    <a:pt x="320" y="1779"/>
                    <a:pt x="321" y="1779"/>
                  </a:cubicBezTo>
                  <a:cubicBezTo>
                    <a:pt x="321" y="1779"/>
                    <a:pt x="321" y="1779"/>
                    <a:pt x="321" y="1779"/>
                  </a:cubicBezTo>
                  <a:cubicBezTo>
                    <a:pt x="321" y="1779"/>
                    <a:pt x="320" y="1779"/>
                    <a:pt x="320" y="1779"/>
                  </a:cubicBezTo>
                  <a:close/>
                  <a:moveTo>
                    <a:pt x="1335" y="1507"/>
                  </a:moveTo>
                  <a:cubicBezTo>
                    <a:pt x="1333" y="1509"/>
                    <a:pt x="1331" y="1511"/>
                    <a:pt x="1329" y="1512"/>
                  </a:cubicBezTo>
                  <a:cubicBezTo>
                    <a:pt x="1328" y="1512"/>
                    <a:pt x="1327" y="1512"/>
                    <a:pt x="1325" y="1513"/>
                  </a:cubicBezTo>
                  <a:cubicBezTo>
                    <a:pt x="1327" y="1510"/>
                    <a:pt x="1328" y="1507"/>
                    <a:pt x="1319" y="1516"/>
                  </a:cubicBezTo>
                  <a:cubicBezTo>
                    <a:pt x="1320" y="1516"/>
                    <a:pt x="1320" y="1516"/>
                    <a:pt x="1321" y="1516"/>
                  </a:cubicBezTo>
                  <a:cubicBezTo>
                    <a:pt x="1322" y="1515"/>
                    <a:pt x="1323" y="1515"/>
                    <a:pt x="1324" y="1515"/>
                  </a:cubicBezTo>
                  <a:cubicBezTo>
                    <a:pt x="1324" y="1516"/>
                    <a:pt x="1325" y="1516"/>
                    <a:pt x="1327" y="1514"/>
                  </a:cubicBezTo>
                  <a:cubicBezTo>
                    <a:pt x="1331" y="1513"/>
                    <a:pt x="1331" y="1513"/>
                    <a:pt x="1331" y="1513"/>
                  </a:cubicBezTo>
                  <a:cubicBezTo>
                    <a:pt x="1331" y="1512"/>
                    <a:pt x="1331" y="1512"/>
                    <a:pt x="1331" y="1512"/>
                  </a:cubicBezTo>
                  <a:cubicBezTo>
                    <a:pt x="1345" y="1505"/>
                    <a:pt x="1357" y="1490"/>
                    <a:pt x="1370" y="1478"/>
                  </a:cubicBezTo>
                  <a:cubicBezTo>
                    <a:pt x="1358" y="1487"/>
                    <a:pt x="1346" y="1496"/>
                    <a:pt x="1335" y="1507"/>
                  </a:cubicBezTo>
                  <a:close/>
                  <a:moveTo>
                    <a:pt x="1370" y="1478"/>
                  </a:moveTo>
                  <a:cubicBezTo>
                    <a:pt x="1376" y="1473"/>
                    <a:pt x="1383" y="1468"/>
                    <a:pt x="1390" y="1463"/>
                  </a:cubicBezTo>
                  <a:cubicBezTo>
                    <a:pt x="1383" y="1466"/>
                    <a:pt x="1376" y="1472"/>
                    <a:pt x="1370" y="1478"/>
                  </a:cubicBezTo>
                  <a:close/>
                  <a:moveTo>
                    <a:pt x="1722" y="1141"/>
                  </a:moveTo>
                  <a:cubicBezTo>
                    <a:pt x="1734" y="1127"/>
                    <a:pt x="1746" y="1112"/>
                    <a:pt x="1758" y="1097"/>
                  </a:cubicBezTo>
                  <a:cubicBezTo>
                    <a:pt x="1758" y="1097"/>
                    <a:pt x="1758" y="1097"/>
                    <a:pt x="1759" y="1096"/>
                  </a:cubicBezTo>
                  <a:cubicBezTo>
                    <a:pt x="1759" y="1096"/>
                    <a:pt x="1759" y="1096"/>
                    <a:pt x="1759" y="1096"/>
                  </a:cubicBezTo>
                  <a:cubicBezTo>
                    <a:pt x="1759" y="1096"/>
                    <a:pt x="1759" y="1096"/>
                    <a:pt x="1759" y="1096"/>
                  </a:cubicBezTo>
                  <a:cubicBezTo>
                    <a:pt x="1759" y="1096"/>
                    <a:pt x="1759" y="1096"/>
                    <a:pt x="1759" y="1096"/>
                  </a:cubicBezTo>
                  <a:cubicBezTo>
                    <a:pt x="1759" y="1096"/>
                    <a:pt x="1759" y="1095"/>
                    <a:pt x="1760" y="1095"/>
                  </a:cubicBezTo>
                  <a:cubicBezTo>
                    <a:pt x="1760" y="1095"/>
                    <a:pt x="1760" y="1095"/>
                    <a:pt x="1760" y="1095"/>
                  </a:cubicBezTo>
                  <a:cubicBezTo>
                    <a:pt x="1760" y="1094"/>
                    <a:pt x="1760" y="1094"/>
                    <a:pt x="1760" y="1094"/>
                  </a:cubicBezTo>
                  <a:cubicBezTo>
                    <a:pt x="1761" y="1093"/>
                    <a:pt x="1761" y="1092"/>
                    <a:pt x="1762" y="1091"/>
                  </a:cubicBezTo>
                  <a:cubicBezTo>
                    <a:pt x="1763" y="1089"/>
                    <a:pt x="1764" y="1087"/>
                    <a:pt x="1766" y="1085"/>
                  </a:cubicBezTo>
                  <a:cubicBezTo>
                    <a:pt x="1750" y="1103"/>
                    <a:pt x="1731" y="1118"/>
                    <a:pt x="1722" y="1141"/>
                  </a:cubicBezTo>
                  <a:close/>
                  <a:moveTo>
                    <a:pt x="1968" y="741"/>
                  </a:moveTo>
                  <a:cubicBezTo>
                    <a:pt x="1973" y="738"/>
                    <a:pt x="1989" y="721"/>
                    <a:pt x="1983" y="727"/>
                  </a:cubicBezTo>
                  <a:cubicBezTo>
                    <a:pt x="1983" y="727"/>
                    <a:pt x="1983" y="726"/>
                    <a:pt x="1983" y="726"/>
                  </a:cubicBezTo>
                  <a:cubicBezTo>
                    <a:pt x="1983" y="726"/>
                    <a:pt x="1983" y="726"/>
                    <a:pt x="1983" y="726"/>
                  </a:cubicBezTo>
                  <a:cubicBezTo>
                    <a:pt x="1983" y="726"/>
                    <a:pt x="1984" y="726"/>
                    <a:pt x="1984" y="726"/>
                  </a:cubicBezTo>
                  <a:cubicBezTo>
                    <a:pt x="1984" y="725"/>
                    <a:pt x="1984" y="725"/>
                    <a:pt x="1984" y="725"/>
                  </a:cubicBezTo>
                  <a:cubicBezTo>
                    <a:pt x="1984" y="725"/>
                    <a:pt x="1984" y="725"/>
                    <a:pt x="1984" y="725"/>
                  </a:cubicBezTo>
                  <a:cubicBezTo>
                    <a:pt x="1984" y="725"/>
                    <a:pt x="1984" y="725"/>
                    <a:pt x="1984" y="725"/>
                  </a:cubicBezTo>
                  <a:cubicBezTo>
                    <a:pt x="1984" y="724"/>
                    <a:pt x="1984" y="724"/>
                    <a:pt x="1984" y="724"/>
                  </a:cubicBezTo>
                  <a:cubicBezTo>
                    <a:pt x="1984" y="724"/>
                    <a:pt x="1984" y="724"/>
                    <a:pt x="1984" y="724"/>
                  </a:cubicBezTo>
                  <a:cubicBezTo>
                    <a:pt x="1987" y="719"/>
                    <a:pt x="1989" y="714"/>
                    <a:pt x="1992" y="709"/>
                  </a:cubicBezTo>
                  <a:cubicBezTo>
                    <a:pt x="1988" y="714"/>
                    <a:pt x="1971" y="738"/>
                    <a:pt x="1968" y="741"/>
                  </a:cubicBezTo>
                  <a:close/>
                  <a:moveTo>
                    <a:pt x="1992" y="708"/>
                  </a:moveTo>
                  <a:cubicBezTo>
                    <a:pt x="1992" y="708"/>
                    <a:pt x="1992" y="709"/>
                    <a:pt x="1992" y="709"/>
                  </a:cubicBezTo>
                  <a:cubicBezTo>
                    <a:pt x="1992" y="708"/>
                    <a:pt x="1992" y="708"/>
                    <a:pt x="1992" y="708"/>
                  </a:cubicBezTo>
                  <a:cubicBezTo>
                    <a:pt x="1992" y="708"/>
                    <a:pt x="1992" y="708"/>
                    <a:pt x="1992" y="708"/>
                  </a:cubicBezTo>
                  <a:close/>
                  <a:moveTo>
                    <a:pt x="1945" y="787"/>
                  </a:moveTo>
                  <a:cubicBezTo>
                    <a:pt x="1952" y="775"/>
                    <a:pt x="1959" y="763"/>
                    <a:pt x="1966" y="751"/>
                  </a:cubicBezTo>
                  <a:cubicBezTo>
                    <a:pt x="1970" y="738"/>
                    <a:pt x="1950" y="778"/>
                    <a:pt x="1945" y="787"/>
                  </a:cubicBezTo>
                  <a:close/>
                  <a:moveTo>
                    <a:pt x="2091" y="390"/>
                  </a:moveTo>
                  <a:cubicBezTo>
                    <a:pt x="2091" y="391"/>
                    <a:pt x="2091" y="391"/>
                    <a:pt x="2091" y="391"/>
                  </a:cubicBezTo>
                  <a:cubicBezTo>
                    <a:pt x="2091" y="392"/>
                    <a:pt x="2091" y="392"/>
                    <a:pt x="2091" y="392"/>
                  </a:cubicBezTo>
                  <a:cubicBezTo>
                    <a:pt x="2089" y="400"/>
                    <a:pt x="2087" y="408"/>
                    <a:pt x="2085" y="417"/>
                  </a:cubicBezTo>
                  <a:cubicBezTo>
                    <a:pt x="2091" y="407"/>
                    <a:pt x="2091" y="391"/>
                    <a:pt x="2091" y="390"/>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65" y="506"/>
                  </a:moveTo>
                  <a:cubicBezTo>
                    <a:pt x="2069" y="499"/>
                    <a:pt x="2071" y="491"/>
                    <a:pt x="2072" y="483"/>
                  </a:cubicBezTo>
                  <a:cubicBezTo>
                    <a:pt x="2070" y="491"/>
                    <a:pt x="2067" y="498"/>
                    <a:pt x="2065" y="50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86" y="434"/>
                  </a:moveTo>
                  <a:cubicBezTo>
                    <a:pt x="2087" y="430"/>
                    <a:pt x="2089" y="425"/>
                    <a:pt x="2090" y="421"/>
                  </a:cubicBezTo>
                  <a:cubicBezTo>
                    <a:pt x="2087" y="425"/>
                    <a:pt x="2084" y="430"/>
                    <a:pt x="2081" y="435"/>
                  </a:cubicBezTo>
                  <a:cubicBezTo>
                    <a:pt x="2080" y="437"/>
                    <a:pt x="2079" y="439"/>
                    <a:pt x="2078" y="441"/>
                  </a:cubicBezTo>
                  <a:cubicBezTo>
                    <a:pt x="2078" y="441"/>
                    <a:pt x="2078" y="441"/>
                    <a:pt x="2078" y="441"/>
                  </a:cubicBezTo>
                  <a:cubicBezTo>
                    <a:pt x="2077" y="442"/>
                    <a:pt x="2077" y="442"/>
                    <a:pt x="2078" y="442"/>
                  </a:cubicBezTo>
                  <a:cubicBezTo>
                    <a:pt x="2078" y="442"/>
                    <a:pt x="2078" y="442"/>
                    <a:pt x="2078" y="442"/>
                  </a:cubicBezTo>
                  <a:cubicBezTo>
                    <a:pt x="2078" y="442"/>
                    <a:pt x="2078" y="442"/>
                    <a:pt x="2077" y="442"/>
                  </a:cubicBezTo>
                  <a:cubicBezTo>
                    <a:pt x="2078" y="442"/>
                    <a:pt x="2078" y="442"/>
                    <a:pt x="2078" y="442"/>
                  </a:cubicBezTo>
                  <a:cubicBezTo>
                    <a:pt x="2079" y="441"/>
                    <a:pt x="2080" y="441"/>
                    <a:pt x="2080" y="440"/>
                  </a:cubicBezTo>
                  <a:cubicBezTo>
                    <a:pt x="2075" y="450"/>
                    <a:pt x="2074" y="461"/>
                    <a:pt x="2073" y="472"/>
                  </a:cubicBezTo>
                  <a:cubicBezTo>
                    <a:pt x="2077" y="460"/>
                    <a:pt x="2081" y="448"/>
                    <a:pt x="2085" y="436"/>
                  </a:cubicBezTo>
                  <a:cubicBezTo>
                    <a:pt x="2085" y="436"/>
                    <a:pt x="2085" y="436"/>
                    <a:pt x="2085" y="436"/>
                  </a:cubicBezTo>
                  <a:cubicBezTo>
                    <a:pt x="2095" y="428"/>
                    <a:pt x="2091" y="431"/>
                    <a:pt x="2086" y="434"/>
                  </a:cubicBezTo>
                  <a:close/>
                  <a:moveTo>
                    <a:pt x="2072" y="479"/>
                  </a:moveTo>
                  <a:cubicBezTo>
                    <a:pt x="2072" y="480"/>
                    <a:pt x="2072" y="481"/>
                    <a:pt x="2072" y="483"/>
                  </a:cubicBezTo>
                  <a:cubicBezTo>
                    <a:pt x="2073" y="477"/>
                    <a:pt x="2075" y="471"/>
                    <a:pt x="2076" y="466"/>
                  </a:cubicBez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897" y="1757"/>
                  </a:moveTo>
                  <a:cubicBezTo>
                    <a:pt x="888" y="1760"/>
                    <a:pt x="877" y="1764"/>
                    <a:pt x="869" y="1768"/>
                  </a:cubicBezTo>
                  <a:cubicBezTo>
                    <a:pt x="863" y="1770"/>
                    <a:pt x="858" y="1772"/>
                    <a:pt x="857" y="1772"/>
                  </a:cubicBezTo>
                  <a:cubicBezTo>
                    <a:pt x="857" y="1772"/>
                    <a:pt x="857" y="1773"/>
                    <a:pt x="857" y="1773"/>
                  </a:cubicBezTo>
                  <a:cubicBezTo>
                    <a:pt x="856" y="1773"/>
                    <a:pt x="856" y="1773"/>
                    <a:pt x="856" y="1773"/>
                  </a:cubicBezTo>
                  <a:cubicBezTo>
                    <a:pt x="856" y="1773"/>
                    <a:pt x="856" y="1773"/>
                    <a:pt x="856" y="1773"/>
                  </a:cubicBezTo>
                  <a:cubicBezTo>
                    <a:pt x="856" y="1773"/>
                    <a:pt x="856" y="1773"/>
                    <a:pt x="856" y="1773"/>
                  </a:cubicBezTo>
                  <a:cubicBezTo>
                    <a:pt x="856" y="1773"/>
                    <a:pt x="856" y="1773"/>
                    <a:pt x="856"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4" y="1773"/>
                    <a:pt x="854" y="1773"/>
                    <a:pt x="854" y="1773"/>
                  </a:cubicBezTo>
                  <a:cubicBezTo>
                    <a:pt x="854" y="1773"/>
                    <a:pt x="854" y="1773"/>
                    <a:pt x="854" y="1773"/>
                  </a:cubicBezTo>
                  <a:cubicBezTo>
                    <a:pt x="854" y="1773"/>
                    <a:pt x="854" y="1774"/>
                    <a:pt x="854" y="1774"/>
                  </a:cubicBezTo>
                  <a:cubicBezTo>
                    <a:pt x="854" y="1774"/>
                    <a:pt x="854" y="1774"/>
                    <a:pt x="854" y="1774"/>
                  </a:cubicBezTo>
                  <a:cubicBezTo>
                    <a:pt x="854" y="1774"/>
                    <a:pt x="854" y="1774"/>
                    <a:pt x="854"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2" y="1774"/>
                  </a:cubicBezTo>
                  <a:cubicBezTo>
                    <a:pt x="852" y="1774"/>
                    <a:pt x="852" y="1774"/>
                    <a:pt x="852" y="1774"/>
                  </a:cubicBezTo>
                  <a:cubicBezTo>
                    <a:pt x="853" y="1774"/>
                    <a:pt x="855" y="1774"/>
                    <a:pt x="856" y="1773"/>
                  </a:cubicBezTo>
                  <a:cubicBezTo>
                    <a:pt x="856" y="1773"/>
                    <a:pt x="856" y="1773"/>
                    <a:pt x="857" y="1773"/>
                  </a:cubicBezTo>
                  <a:cubicBezTo>
                    <a:pt x="857" y="1773"/>
                    <a:pt x="857" y="1773"/>
                    <a:pt x="857" y="1773"/>
                  </a:cubicBezTo>
                  <a:cubicBezTo>
                    <a:pt x="858" y="1773"/>
                    <a:pt x="858" y="1773"/>
                    <a:pt x="858" y="1773"/>
                  </a:cubicBezTo>
                  <a:cubicBezTo>
                    <a:pt x="858" y="1773"/>
                    <a:pt x="859" y="1773"/>
                    <a:pt x="859" y="1772"/>
                  </a:cubicBezTo>
                  <a:cubicBezTo>
                    <a:pt x="859" y="1772"/>
                    <a:pt x="860" y="1772"/>
                    <a:pt x="860" y="1772"/>
                  </a:cubicBezTo>
                  <a:cubicBezTo>
                    <a:pt x="860" y="1772"/>
                    <a:pt x="860" y="1772"/>
                    <a:pt x="860" y="1772"/>
                  </a:cubicBezTo>
                  <a:cubicBezTo>
                    <a:pt x="861" y="1772"/>
                    <a:pt x="861" y="1772"/>
                    <a:pt x="861" y="1772"/>
                  </a:cubicBezTo>
                  <a:cubicBezTo>
                    <a:pt x="861" y="1772"/>
                    <a:pt x="861" y="1772"/>
                    <a:pt x="862" y="1772"/>
                  </a:cubicBezTo>
                  <a:cubicBezTo>
                    <a:pt x="862" y="1771"/>
                    <a:pt x="863" y="1771"/>
                    <a:pt x="864" y="1771"/>
                  </a:cubicBezTo>
                  <a:cubicBezTo>
                    <a:pt x="864" y="1771"/>
                    <a:pt x="864" y="1771"/>
                    <a:pt x="864" y="1771"/>
                  </a:cubicBezTo>
                  <a:cubicBezTo>
                    <a:pt x="866" y="1770"/>
                    <a:pt x="867" y="1770"/>
                    <a:pt x="868" y="1770"/>
                  </a:cubicBezTo>
                  <a:cubicBezTo>
                    <a:pt x="868" y="1770"/>
                    <a:pt x="868" y="1770"/>
                    <a:pt x="868" y="1770"/>
                  </a:cubicBezTo>
                  <a:cubicBezTo>
                    <a:pt x="868" y="1769"/>
                    <a:pt x="868" y="1769"/>
                    <a:pt x="868" y="1769"/>
                  </a:cubicBezTo>
                  <a:cubicBezTo>
                    <a:pt x="869" y="1769"/>
                    <a:pt x="869" y="1769"/>
                    <a:pt x="869" y="1769"/>
                  </a:cubicBezTo>
                  <a:cubicBezTo>
                    <a:pt x="879" y="1766"/>
                    <a:pt x="888" y="1762"/>
                    <a:pt x="897" y="1758"/>
                  </a:cubicBezTo>
                  <a:cubicBezTo>
                    <a:pt x="905" y="1755"/>
                    <a:pt x="912" y="1752"/>
                    <a:pt x="919" y="1748"/>
                  </a:cubicBezTo>
                  <a:cubicBezTo>
                    <a:pt x="916" y="1750"/>
                    <a:pt x="907" y="1753"/>
                    <a:pt x="897" y="1757"/>
                  </a:cubicBezTo>
                  <a:close/>
                  <a:moveTo>
                    <a:pt x="1257" y="1568"/>
                  </a:moveTo>
                  <a:cubicBezTo>
                    <a:pt x="1258" y="1567"/>
                    <a:pt x="1258" y="1567"/>
                    <a:pt x="1259" y="1566"/>
                  </a:cubicBezTo>
                  <a:cubicBezTo>
                    <a:pt x="1258" y="1567"/>
                    <a:pt x="1257" y="1567"/>
                    <a:pt x="1257" y="1568"/>
                  </a:cubicBezTo>
                  <a:close/>
                  <a:moveTo>
                    <a:pt x="1277" y="1560"/>
                  </a:moveTo>
                  <a:cubicBezTo>
                    <a:pt x="1273" y="1562"/>
                    <a:pt x="1269" y="1564"/>
                    <a:pt x="1265" y="1567"/>
                  </a:cubicBezTo>
                  <a:cubicBezTo>
                    <a:pt x="1279" y="1561"/>
                    <a:pt x="1280" y="1559"/>
                    <a:pt x="1277" y="1560"/>
                  </a:cubicBezTo>
                  <a:close/>
                  <a:moveTo>
                    <a:pt x="1285" y="1556"/>
                  </a:moveTo>
                  <a:cubicBezTo>
                    <a:pt x="1302" y="1551"/>
                    <a:pt x="1312" y="1533"/>
                    <a:pt x="1328" y="1524"/>
                  </a:cubicBezTo>
                  <a:cubicBezTo>
                    <a:pt x="1299" y="1524"/>
                    <a:pt x="1281" y="1551"/>
                    <a:pt x="1259" y="1566"/>
                  </a:cubicBezTo>
                  <a:cubicBezTo>
                    <a:pt x="1264" y="1564"/>
                    <a:pt x="1272" y="1561"/>
                    <a:pt x="1276" y="1560"/>
                  </a:cubicBezTo>
                  <a:cubicBezTo>
                    <a:pt x="1276" y="1560"/>
                    <a:pt x="1276" y="1560"/>
                    <a:pt x="1276" y="1560"/>
                  </a:cubicBezTo>
                  <a:cubicBezTo>
                    <a:pt x="1276" y="1560"/>
                    <a:pt x="1276" y="1560"/>
                    <a:pt x="1276" y="1560"/>
                  </a:cubicBezTo>
                  <a:cubicBezTo>
                    <a:pt x="1276" y="1560"/>
                    <a:pt x="1276" y="1560"/>
                    <a:pt x="1276" y="1560"/>
                  </a:cubicBezTo>
                  <a:cubicBezTo>
                    <a:pt x="1276" y="1560"/>
                    <a:pt x="1276" y="1560"/>
                    <a:pt x="1277" y="1560"/>
                  </a:cubicBezTo>
                  <a:cubicBezTo>
                    <a:pt x="1278" y="1559"/>
                    <a:pt x="1279" y="1558"/>
                    <a:pt x="1280" y="1557"/>
                  </a:cubicBezTo>
                  <a:cubicBezTo>
                    <a:pt x="1281" y="1557"/>
                    <a:pt x="1281" y="1557"/>
                    <a:pt x="1281" y="1557"/>
                  </a:cubicBezTo>
                  <a:cubicBezTo>
                    <a:pt x="1281" y="1557"/>
                    <a:pt x="1281" y="1557"/>
                    <a:pt x="1282" y="1557"/>
                  </a:cubicBezTo>
                  <a:cubicBezTo>
                    <a:pt x="1282" y="1557"/>
                    <a:pt x="1283" y="1557"/>
                    <a:pt x="1283" y="1557"/>
                  </a:cubicBezTo>
                  <a:cubicBezTo>
                    <a:pt x="1283" y="1557"/>
                    <a:pt x="1283" y="1557"/>
                    <a:pt x="1283" y="1557"/>
                  </a:cubicBezTo>
                  <a:cubicBezTo>
                    <a:pt x="1283" y="1557"/>
                    <a:pt x="1283" y="1557"/>
                    <a:pt x="1283" y="1557"/>
                  </a:cubicBezTo>
                  <a:cubicBezTo>
                    <a:pt x="1283" y="1557"/>
                    <a:pt x="1284" y="1557"/>
                    <a:pt x="1284" y="1557"/>
                  </a:cubicBezTo>
                  <a:cubicBezTo>
                    <a:pt x="1284" y="1557"/>
                    <a:pt x="1285" y="1557"/>
                    <a:pt x="1285" y="1557"/>
                  </a:cubicBezTo>
                  <a:cubicBezTo>
                    <a:pt x="1285" y="1557"/>
                    <a:pt x="1285" y="1557"/>
                    <a:pt x="1285" y="1557"/>
                  </a:cubicBezTo>
                  <a:cubicBezTo>
                    <a:pt x="1285" y="1557"/>
                    <a:pt x="1285" y="1557"/>
                    <a:pt x="1285" y="1557"/>
                  </a:cubicBezTo>
                  <a:cubicBezTo>
                    <a:pt x="1293" y="1556"/>
                    <a:pt x="1289" y="1556"/>
                    <a:pt x="1285" y="1556"/>
                  </a:cubicBezTo>
                  <a:close/>
                  <a:moveTo>
                    <a:pt x="1899" y="915"/>
                  </a:moveTo>
                  <a:cubicBezTo>
                    <a:pt x="1899" y="915"/>
                    <a:pt x="1899" y="915"/>
                    <a:pt x="1899" y="915"/>
                  </a:cubicBezTo>
                  <a:cubicBezTo>
                    <a:pt x="1899" y="915"/>
                    <a:pt x="1899" y="915"/>
                    <a:pt x="1899" y="916"/>
                  </a:cubicBezTo>
                  <a:cubicBezTo>
                    <a:pt x="1900" y="915"/>
                    <a:pt x="1900" y="914"/>
                    <a:pt x="1900" y="914"/>
                  </a:cubicBezTo>
                  <a:cubicBezTo>
                    <a:pt x="1900" y="914"/>
                    <a:pt x="1900" y="914"/>
                    <a:pt x="1899" y="915"/>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9" y="1687"/>
                  </a:moveTo>
                  <a:cubicBezTo>
                    <a:pt x="1059" y="1687"/>
                    <a:pt x="1059" y="1687"/>
                    <a:pt x="1059" y="1687"/>
                  </a:cubicBezTo>
                  <a:cubicBezTo>
                    <a:pt x="1059" y="1687"/>
                    <a:pt x="1059" y="1687"/>
                    <a:pt x="1059" y="1687"/>
                  </a:cubicBezTo>
                  <a:cubicBezTo>
                    <a:pt x="1059" y="1687"/>
                    <a:pt x="1059" y="1687"/>
                    <a:pt x="1059" y="1687"/>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899" y="915"/>
                  </a:moveTo>
                  <a:cubicBezTo>
                    <a:pt x="1899" y="915"/>
                    <a:pt x="1899" y="915"/>
                    <a:pt x="1899" y="915"/>
                  </a:cubicBezTo>
                  <a:cubicBezTo>
                    <a:pt x="1899" y="915"/>
                    <a:pt x="1899" y="915"/>
                    <a:pt x="1899" y="916"/>
                  </a:cubicBezTo>
                  <a:cubicBezTo>
                    <a:pt x="1900" y="915"/>
                    <a:pt x="1900" y="914"/>
                    <a:pt x="1900" y="914"/>
                  </a:cubicBezTo>
                  <a:cubicBezTo>
                    <a:pt x="1900" y="914"/>
                    <a:pt x="1900" y="914"/>
                    <a:pt x="1899" y="915"/>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734">
              <a:extLst>
                <a:ext uri="{FF2B5EF4-FFF2-40B4-BE49-F238E27FC236}">
                  <a16:creationId xmlns:a16="http://schemas.microsoft.com/office/drawing/2014/main" id="{0CF0C3E6-BD60-4EEF-A5C5-1A8FB764A3AB}"/>
                </a:ext>
              </a:extLst>
            </p:cNvPr>
            <p:cNvSpPr>
              <a:spLocks/>
            </p:cNvSpPr>
            <p:nvPr userDrawn="1"/>
          </p:nvSpPr>
          <p:spPr bwMode="auto">
            <a:xfrm>
              <a:off x="4075" y="1199"/>
              <a:ext cx="19" cy="35"/>
            </a:xfrm>
            <a:custGeom>
              <a:avLst/>
              <a:gdLst>
                <a:gd name="T0" fmla="*/ 0 w 13"/>
                <a:gd name="T1" fmla="*/ 24 h 24"/>
                <a:gd name="T2" fmla="*/ 13 w 13"/>
                <a:gd name="T3" fmla="*/ 0 h 24"/>
                <a:gd name="T4" fmla="*/ 0 w 13"/>
                <a:gd name="T5" fmla="*/ 24 h 24"/>
              </a:gdLst>
              <a:ahLst/>
              <a:cxnLst>
                <a:cxn ang="0">
                  <a:pos x="T0" y="T1"/>
                </a:cxn>
                <a:cxn ang="0">
                  <a:pos x="T2" y="T3"/>
                </a:cxn>
                <a:cxn ang="0">
                  <a:pos x="T4" y="T5"/>
                </a:cxn>
              </a:cxnLst>
              <a:rect l="0" t="0" r="r" b="b"/>
              <a:pathLst>
                <a:path w="13" h="24">
                  <a:moveTo>
                    <a:pt x="0" y="24"/>
                  </a:moveTo>
                  <a:cubicBezTo>
                    <a:pt x="6" y="13"/>
                    <a:pt x="10" y="6"/>
                    <a:pt x="13" y="0"/>
                  </a:cubicBezTo>
                  <a:cubicBezTo>
                    <a:pt x="9" y="8"/>
                    <a:pt x="5" y="16"/>
                    <a:pt x="0"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735">
              <a:extLst>
                <a:ext uri="{FF2B5EF4-FFF2-40B4-BE49-F238E27FC236}">
                  <a16:creationId xmlns:a16="http://schemas.microsoft.com/office/drawing/2014/main" id="{6F600E41-4B6F-4B45-A31F-1A852D88E11F}"/>
                </a:ext>
              </a:extLst>
            </p:cNvPr>
            <p:cNvSpPr>
              <a:spLocks/>
            </p:cNvSpPr>
            <p:nvPr userDrawn="1"/>
          </p:nvSpPr>
          <p:spPr bwMode="auto">
            <a:xfrm>
              <a:off x="1625" y="2647"/>
              <a:ext cx="13" cy="11"/>
            </a:xfrm>
            <a:custGeom>
              <a:avLst/>
              <a:gdLst>
                <a:gd name="T0" fmla="*/ 9 w 9"/>
                <a:gd name="T1" fmla="*/ 0 h 7"/>
                <a:gd name="T2" fmla="*/ 0 w 9"/>
                <a:gd name="T3" fmla="*/ 7 h 7"/>
                <a:gd name="T4" fmla="*/ 9 w 9"/>
                <a:gd name="T5" fmla="*/ 0 h 7"/>
              </a:gdLst>
              <a:ahLst/>
              <a:cxnLst>
                <a:cxn ang="0">
                  <a:pos x="T0" y="T1"/>
                </a:cxn>
                <a:cxn ang="0">
                  <a:pos x="T2" y="T3"/>
                </a:cxn>
                <a:cxn ang="0">
                  <a:pos x="T4" y="T5"/>
                </a:cxn>
              </a:cxnLst>
              <a:rect l="0" t="0" r="r" b="b"/>
              <a:pathLst>
                <a:path w="9" h="7">
                  <a:moveTo>
                    <a:pt x="9" y="0"/>
                  </a:moveTo>
                  <a:cubicBezTo>
                    <a:pt x="9" y="1"/>
                    <a:pt x="5" y="4"/>
                    <a:pt x="0" y="7"/>
                  </a:cubicBezTo>
                  <a:cubicBezTo>
                    <a:pt x="1" y="7"/>
                    <a:pt x="3" y="5"/>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736">
              <a:extLst>
                <a:ext uri="{FF2B5EF4-FFF2-40B4-BE49-F238E27FC236}">
                  <a16:creationId xmlns:a16="http://schemas.microsoft.com/office/drawing/2014/main" id="{277C4548-99AA-4DE2-9A7C-D958D2B4221A}"/>
                </a:ext>
              </a:extLst>
            </p:cNvPr>
            <p:cNvSpPr>
              <a:spLocks/>
            </p:cNvSpPr>
            <p:nvPr userDrawn="1"/>
          </p:nvSpPr>
          <p:spPr bwMode="auto">
            <a:xfrm>
              <a:off x="4401" y="510"/>
              <a:ext cx="16" cy="84"/>
            </a:xfrm>
            <a:custGeom>
              <a:avLst/>
              <a:gdLst>
                <a:gd name="T0" fmla="*/ 5 w 11"/>
                <a:gd name="T1" fmla="*/ 21 h 58"/>
                <a:gd name="T2" fmla="*/ 0 w 11"/>
                <a:gd name="T3" fmla="*/ 58 h 58"/>
                <a:gd name="T4" fmla="*/ 5 w 11"/>
                <a:gd name="T5" fmla="*/ 21 h 58"/>
              </a:gdLst>
              <a:ahLst/>
              <a:cxnLst>
                <a:cxn ang="0">
                  <a:pos x="T0" y="T1"/>
                </a:cxn>
                <a:cxn ang="0">
                  <a:pos x="T2" y="T3"/>
                </a:cxn>
                <a:cxn ang="0">
                  <a:pos x="T4" y="T5"/>
                </a:cxn>
              </a:cxnLst>
              <a:rect l="0" t="0" r="r" b="b"/>
              <a:pathLst>
                <a:path w="11" h="58">
                  <a:moveTo>
                    <a:pt x="5" y="21"/>
                  </a:moveTo>
                  <a:cubicBezTo>
                    <a:pt x="11" y="0"/>
                    <a:pt x="3" y="41"/>
                    <a:pt x="0" y="58"/>
                  </a:cubicBezTo>
                  <a:cubicBezTo>
                    <a:pt x="2" y="41"/>
                    <a:pt x="1" y="34"/>
                    <a:pt x="5"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Freeform 737">
              <a:extLst>
                <a:ext uri="{FF2B5EF4-FFF2-40B4-BE49-F238E27FC236}">
                  <a16:creationId xmlns:a16="http://schemas.microsoft.com/office/drawing/2014/main" id="{EB0E7C24-D1E4-44B5-9239-A5D476F393DB}"/>
                </a:ext>
              </a:extLst>
            </p:cNvPr>
            <p:cNvSpPr>
              <a:spLocks/>
            </p:cNvSpPr>
            <p:nvPr userDrawn="1"/>
          </p:nvSpPr>
          <p:spPr bwMode="auto">
            <a:xfrm>
              <a:off x="4365" y="672"/>
              <a:ext cx="16" cy="59"/>
            </a:xfrm>
            <a:custGeom>
              <a:avLst/>
              <a:gdLst>
                <a:gd name="T0" fmla="*/ 0 w 11"/>
                <a:gd name="T1" fmla="*/ 41 h 41"/>
                <a:gd name="T2" fmla="*/ 11 w 11"/>
                <a:gd name="T3" fmla="*/ 0 h 41"/>
                <a:gd name="T4" fmla="*/ 0 w 11"/>
                <a:gd name="T5" fmla="*/ 41 h 41"/>
              </a:gdLst>
              <a:ahLst/>
              <a:cxnLst>
                <a:cxn ang="0">
                  <a:pos x="T0" y="T1"/>
                </a:cxn>
                <a:cxn ang="0">
                  <a:pos x="T2" y="T3"/>
                </a:cxn>
                <a:cxn ang="0">
                  <a:pos x="T4" y="T5"/>
                </a:cxn>
              </a:cxnLst>
              <a:rect l="0" t="0" r="r" b="b"/>
              <a:pathLst>
                <a:path w="11" h="41">
                  <a:moveTo>
                    <a:pt x="0" y="41"/>
                  </a:moveTo>
                  <a:cubicBezTo>
                    <a:pt x="4" y="31"/>
                    <a:pt x="7" y="17"/>
                    <a:pt x="11" y="0"/>
                  </a:cubicBezTo>
                  <a:cubicBezTo>
                    <a:pt x="9" y="11"/>
                    <a:pt x="6" y="23"/>
                    <a:pt x="0"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Freeform 738">
              <a:extLst>
                <a:ext uri="{FF2B5EF4-FFF2-40B4-BE49-F238E27FC236}">
                  <a16:creationId xmlns:a16="http://schemas.microsoft.com/office/drawing/2014/main" id="{E8841C92-466C-4054-BFC3-B0FE3560D8D6}"/>
                </a:ext>
              </a:extLst>
            </p:cNvPr>
            <p:cNvSpPr>
              <a:spLocks/>
            </p:cNvSpPr>
            <p:nvPr userDrawn="1"/>
          </p:nvSpPr>
          <p:spPr bwMode="auto">
            <a:xfrm>
              <a:off x="4381" y="575"/>
              <a:ext cx="17" cy="97"/>
            </a:xfrm>
            <a:custGeom>
              <a:avLst/>
              <a:gdLst>
                <a:gd name="T0" fmla="*/ 12 w 12"/>
                <a:gd name="T1" fmla="*/ 0 h 67"/>
                <a:gd name="T2" fmla="*/ 0 w 12"/>
                <a:gd name="T3" fmla="*/ 67 h 67"/>
                <a:gd name="T4" fmla="*/ 12 w 12"/>
                <a:gd name="T5" fmla="*/ 0 h 67"/>
              </a:gdLst>
              <a:ahLst/>
              <a:cxnLst>
                <a:cxn ang="0">
                  <a:pos x="T0" y="T1"/>
                </a:cxn>
                <a:cxn ang="0">
                  <a:pos x="T2" y="T3"/>
                </a:cxn>
                <a:cxn ang="0">
                  <a:pos x="T4" y="T5"/>
                </a:cxn>
              </a:cxnLst>
              <a:rect l="0" t="0" r="r" b="b"/>
              <a:pathLst>
                <a:path w="12" h="67">
                  <a:moveTo>
                    <a:pt x="12" y="0"/>
                  </a:moveTo>
                  <a:cubicBezTo>
                    <a:pt x="8" y="26"/>
                    <a:pt x="4" y="49"/>
                    <a:pt x="0" y="67"/>
                  </a:cubicBezTo>
                  <a:cubicBezTo>
                    <a:pt x="3" y="50"/>
                    <a:pt x="5" y="35"/>
                    <a:pt x="1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Freeform 739">
              <a:extLst>
                <a:ext uri="{FF2B5EF4-FFF2-40B4-BE49-F238E27FC236}">
                  <a16:creationId xmlns:a16="http://schemas.microsoft.com/office/drawing/2014/main" id="{07A11A8D-DDEB-4CFA-9AFA-8AD67232D882}"/>
                </a:ext>
              </a:extLst>
            </p:cNvPr>
            <p:cNvSpPr>
              <a:spLocks/>
            </p:cNvSpPr>
            <p:nvPr userDrawn="1"/>
          </p:nvSpPr>
          <p:spPr bwMode="auto">
            <a:xfrm>
              <a:off x="4190" y="1112"/>
              <a:ext cx="62" cy="118"/>
            </a:xfrm>
            <a:custGeom>
              <a:avLst/>
              <a:gdLst>
                <a:gd name="T0" fmla="*/ 3 w 43"/>
                <a:gd name="T1" fmla="*/ 78 h 82"/>
                <a:gd name="T2" fmla="*/ 29 w 43"/>
                <a:gd name="T3" fmla="*/ 22 h 82"/>
                <a:gd name="T4" fmla="*/ 16 w 43"/>
                <a:gd name="T5" fmla="*/ 54 h 82"/>
                <a:gd name="T6" fmla="*/ 43 w 43"/>
                <a:gd name="T7" fmla="*/ 0 h 82"/>
                <a:gd name="T8" fmla="*/ 3 w 43"/>
                <a:gd name="T9" fmla="*/ 78 h 82"/>
                <a:gd name="T10" fmla="*/ 10 w 43"/>
                <a:gd name="T11" fmla="*/ 66 h 82"/>
                <a:gd name="T12" fmla="*/ 7 w 43"/>
                <a:gd name="T13" fmla="*/ 71 h 82"/>
                <a:gd name="T14" fmla="*/ 6 w 43"/>
                <a:gd name="T15" fmla="*/ 73 h 82"/>
                <a:gd name="T16" fmla="*/ 3 w 43"/>
                <a:gd name="T17" fmla="*/ 78 h 82"/>
                <a:gd name="T18" fmla="*/ 3 w 43"/>
                <a:gd name="T19" fmla="*/ 78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82">
                  <a:moveTo>
                    <a:pt x="3" y="78"/>
                  </a:moveTo>
                  <a:cubicBezTo>
                    <a:pt x="6" y="73"/>
                    <a:pt x="26" y="21"/>
                    <a:pt x="29" y="22"/>
                  </a:cubicBezTo>
                  <a:cubicBezTo>
                    <a:pt x="24" y="32"/>
                    <a:pt x="20" y="43"/>
                    <a:pt x="16" y="54"/>
                  </a:cubicBezTo>
                  <a:cubicBezTo>
                    <a:pt x="21" y="34"/>
                    <a:pt x="33" y="17"/>
                    <a:pt x="43" y="0"/>
                  </a:cubicBezTo>
                  <a:cubicBezTo>
                    <a:pt x="32" y="27"/>
                    <a:pt x="16" y="52"/>
                    <a:pt x="3" y="78"/>
                  </a:cubicBezTo>
                  <a:cubicBezTo>
                    <a:pt x="6" y="74"/>
                    <a:pt x="8" y="70"/>
                    <a:pt x="10" y="66"/>
                  </a:cubicBezTo>
                  <a:cubicBezTo>
                    <a:pt x="1" y="80"/>
                    <a:pt x="0" y="82"/>
                    <a:pt x="7" y="71"/>
                  </a:cubicBezTo>
                  <a:cubicBezTo>
                    <a:pt x="2" y="80"/>
                    <a:pt x="1" y="80"/>
                    <a:pt x="6" y="73"/>
                  </a:cubicBezTo>
                  <a:cubicBezTo>
                    <a:pt x="8" y="68"/>
                    <a:pt x="7" y="70"/>
                    <a:pt x="3" y="78"/>
                  </a:cubicBezTo>
                  <a:cubicBezTo>
                    <a:pt x="6" y="73"/>
                    <a:pt x="11" y="64"/>
                    <a:pt x="3"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Freeform 740">
              <a:extLst>
                <a:ext uri="{FF2B5EF4-FFF2-40B4-BE49-F238E27FC236}">
                  <a16:creationId xmlns:a16="http://schemas.microsoft.com/office/drawing/2014/main" id="{6DC9B80C-A273-45EB-9FA5-812F16C7E922}"/>
                </a:ext>
              </a:extLst>
            </p:cNvPr>
            <p:cNvSpPr>
              <a:spLocks/>
            </p:cNvSpPr>
            <p:nvPr userDrawn="1"/>
          </p:nvSpPr>
          <p:spPr bwMode="auto">
            <a:xfrm>
              <a:off x="4117" y="1343"/>
              <a:ext cx="15" cy="32"/>
            </a:xfrm>
            <a:custGeom>
              <a:avLst/>
              <a:gdLst>
                <a:gd name="T0" fmla="*/ 0 w 11"/>
                <a:gd name="T1" fmla="*/ 22 h 22"/>
                <a:gd name="T2" fmla="*/ 11 w 11"/>
                <a:gd name="T3" fmla="*/ 0 h 22"/>
                <a:gd name="T4" fmla="*/ 0 w 11"/>
                <a:gd name="T5" fmla="*/ 22 h 22"/>
              </a:gdLst>
              <a:ahLst/>
              <a:cxnLst>
                <a:cxn ang="0">
                  <a:pos x="T0" y="T1"/>
                </a:cxn>
                <a:cxn ang="0">
                  <a:pos x="T2" y="T3"/>
                </a:cxn>
                <a:cxn ang="0">
                  <a:pos x="T4" y="T5"/>
                </a:cxn>
              </a:cxnLst>
              <a:rect l="0" t="0" r="r" b="b"/>
              <a:pathLst>
                <a:path w="11" h="22">
                  <a:moveTo>
                    <a:pt x="0" y="22"/>
                  </a:moveTo>
                  <a:cubicBezTo>
                    <a:pt x="4" y="14"/>
                    <a:pt x="8" y="6"/>
                    <a:pt x="11" y="0"/>
                  </a:cubicBezTo>
                  <a:cubicBezTo>
                    <a:pt x="7" y="8"/>
                    <a:pt x="4" y="15"/>
                    <a:pt x="0"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Freeform 741">
              <a:extLst>
                <a:ext uri="{FF2B5EF4-FFF2-40B4-BE49-F238E27FC236}">
                  <a16:creationId xmlns:a16="http://schemas.microsoft.com/office/drawing/2014/main" id="{BEB8C622-C530-4843-AC61-EF61831D6301}"/>
                </a:ext>
              </a:extLst>
            </p:cNvPr>
            <p:cNvSpPr>
              <a:spLocks/>
            </p:cNvSpPr>
            <p:nvPr userDrawn="1"/>
          </p:nvSpPr>
          <p:spPr bwMode="auto">
            <a:xfrm>
              <a:off x="4085" y="1415"/>
              <a:ext cx="1" cy="7"/>
            </a:xfrm>
            <a:custGeom>
              <a:avLst/>
              <a:gdLst>
                <a:gd name="T0" fmla="*/ 0 w 1"/>
                <a:gd name="T1" fmla="*/ 4 h 5"/>
                <a:gd name="T2" fmla="*/ 0 w 1"/>
                <a:gd name="T3" fmla="*/ 5 h 5"/>
                <a:gd name="T4" fmla="*/ 0 w 1"/>
                <a:gd name="T5" fmla="*/ 4 h 5"/>
                <a:gd name="T6" fmla="*/ 0 w 1"/>
                <a:gd name="T7" fmla="*/ 4 h 5"/>
                <a:gd name="T8" fmla="*/ 0 w 1"/>
                <a:gd name="T9" fmla="*/ 4 h 5"/>
                <a:gd name="T10" fmla="*/ 0 w 1"/>
                <a:gd name="T11" fmla="*/ 4 h 5"/>
              </a:gdLst>
              <a:ahLst/>
              <a:cxnLst>
                <a:cxn ang="0">
                  <a:pos x="T0" y="T1"/>
                </a:cxn>
                <a:cxn ang="0">
                  <a:pos x="T2" y="T3"/>
                </a:cxn>
                <a:cxn ang="0">
                  <a:pos x="T4" y="T5"/>
                </a:cxn>
                <a:cxn ang="0">
                  <a:pos x="T6" y="T7"/>
                </a:cxn>
                <a:cxn ang="0">
                  <a:pos x="T8" y="T9"/>
                </a:cxn>
                <a:cxn ang="0">
                  <a:pos x="T10" y="T11"/>
                </a:cxn>
              </a:cxnLst>
              <a:rect l="0" t="0" r="r" b="b"/>
              <a:pathLst>
                <a:path w="1" h="5">
                  <a:moveTo>
                    <a:pt x="0" y="4"/>
                  </a:moveTo>
                  <a:cubicBezTo>
                    <a:pt x="0" y="4"/>
                    <a:pt x="0" y="5"/>
                    <a:pt x="0" y="5"/>
                  </a:cubicBezTo>
                  <a:cubicBezTo>
                    <a:pt x="0" y="5"/>
                    <a:pt x="0" y="5"/>
                    <a:pt x="0" y="4"/>
                  </a:cubicBezTo>
                  <a:cubicBezTo>
                    <a:pt x="0" y="4"/>
                    <a:pt x="0" y="4"/>
                    <a:pt x="0" y="4"/>
                  </a:cubicBezTo>
                  <a:cubicBezTo>
                    <a:pt x="0" y="2"/>
                    <a:pt x="1" y="0"/>
                    <a:pt x="0" y="4"/>
                  </a:cubicBezTo>
                  <a:cubicBezTo>
                    <a:pt x="0" y="4"/>
                    <a:pt x="0" y="4"/>
                    <a:pt x="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 name="Freeform 742">
              <a:extLst>
                <a:ext uri="{FF2B5EF4-FFF2-40B4-BE49-F238E27FC236}">
                  <a16:creationId xmlns:a16="http://schemas.microsoft.com/office/drawing/2014/main" id="{DA9BF47E-C472-45F1-92D3-DAD7C7FD9C10}"/>
                </a:ext>
              </a:extLst>
            </p:cNvPr>
            <p:cNvSpPr>
              <a:spLocks/>
            </p:cNvSpPr>
            <p:nvPr userDrawn="1"/>
          </p:nvSpPr>
          <p:spPr bwMode="auto">
            <a:xfrm>
              <a:off x="4049" y="1375"/>
              <a:ext cx="66" cy="109"/>
            </a:xfrm>
            <a:custGeom>
              <a:avLst/>
              <a:gdLst>
                <a:gd name="T0" fmla="*/ 32 w 46"/>
                <a:gd name="T1" fmla="*/ 24 h 76"/>
                <a:gd name="T2" fmla="*/ 25 w 46"/>
                <a:gd name="T3" fmla="*/ 34 h 76"/>
                <a:gd name="T4" fmla="*/ 25 w 46"/>
                <a:gd name="T5" fmla="*/ 34 h 76"/>
                <a:gd name="T6" fmla="*/ 25 w 46"/>
                <a:gd name="T7" fmla="*/ 35 h 76"/>
                <a:gd name="T8" fmla="*/ 25 w 46"/>
                <a:gd name="T9" fmla="*/ 34 h 76"/>
                <a:gd name="T10" fmla="*/ 25 w 46"/>
                <a:gd name="T11" fmla="*/ 35 h 76"/>
                <a:gd name="T12" fmla="*/ 31 w 46"/>
                <a:gd name="T13" fmla="*/ 30 h 76"/>
                <a:gd name="T14" fmla="*/ 32 w 46"/>
                <a:gd name="T15" fmla="*/ 30 h 76"/>
                <a:gd name="T16" fmla="*/ 32 w 46"/>
                <a:gd name="T17" fmla="*/ 30 h 76"/>
                <a:gd name="T18" fmla="*/ 31 w 46"/>
                <a:gd name="T19" fmla="*/ 32 h 76"/>
                <a:gd name="T20" fmla="*/ 26 w 46"/>
                <a:gd name="T21" fmla="*/ 39 h 76"/>
                <a:gd name="T22" fmla="*/ 21 w 46"/>
                <a:gd name="T23" fmla="*/ 48 h 76"/>
                <a:gd name="T24" fmla="*/ 8 w 46"/>
                <a:gd name="T25" fmla="*/ 66 h 76"/>
                <a:gd name="T26" fmla="*/ 2 w 46"/>
                <a:gd name="T27" fmla="*/ 74 h 76"/>
                <a:gd name="T28" fmla="*/ 2 w 46"/>
                <a:gd name="T29" fmla="*/ 74 h 76"/>
                <a:gd name="T30" fmla="*/ 0 w 46"/>
                <a:gd name="T31" fmla="*/ 76 h 76"/>
                <a:gd name="T32" fmla="*/ 7 w 46"/>
                <a:gd name="T33" fmla="*/ 64 h 76"/>
                <a:gd name="T34" fmla="*/ 20 w 46"/>
                <a:gd name="T35" fmla="*/ 42 h 76"/>
                <a:gd name="T36" fmla="*/ 24 w 46"/>
                <a:gd name="T37" fmla="*/ 36 h 76"/>
                <a:gd name="T38" fmla="*/ 24 w 46"/>
                <a:gd name="T39" fmla="*/ 35 h 76"/>
                <a:gd name="T40" fmla="*/ 25 w 46"/>
                <a:gd name="T41" fmla="*/ 33 h 76"/>
                <a:gd name="T42" fmla="*/ 25 w 46"/>
                <a:gd name="T43" fmla="*/ 34 h 76"/>
                <a:gd name="T44" fmla="*/ 38 w 46"/>
                <a:gd name="T45" fmla="*/ 13 h 76"/>
                <a:gd name="T46" fmla="*/ 46 w 46"/>
                <a:gd name="T47" fmla="*/ 0 h 76"/>
                <a:gd name="T48" fmla="*/ 32 w 46"/>
                <a:gd name="T49" fmla="*/ 2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6" h="76">
                  <a:moveTo>
                    <a:pt x="32" y="24"/>
                  </a:moveTo>
                  <a:cubicBezTo>
                    <a:pt x="30" y="27"/>
                    <a:pt x="27" y="31"/>
                    <a:pt x="25" y="34"/>
                  </a:cubicBezTo>
                  <a:cubicBezTo>
                    <a:pt x="25" y="34"/>
                    <a:pt x="25" y="34"/>
                    <a:pt x="25" y="34"/>
                  </a:cubicBezTo>
                  <a:cubicBezTo>
                    <a:pt x="25" y="34"/>
                    <a:pt x="25" y="35"/>
                    <a:pt x="25" y="35"/>
                  </a:cubicBezTo>
                  <a:cubicBezTo>
                    <a:pt x="25" y="35"/>
                    <a:pt x="25" y="34"/>
                    <a:pt x="25" y="34"/>
                  </a:cubicBezTo>
                  <a:cubicBezTo>
                    <a:pt x="25" y="34"/>
                    <a:pt x="25" y="35"/>
                    <a:pt x="25" y="35"/>
                  </a:cubicBezTo>
                  <a:cubicBezTo>
                    <a:pt x="26" y="35"/>
                    <a:pt x="28" y="34"/>
                    <a:pt x="31" y="30"/>
                  </a:cubicBezTo>
                  <a:cubicBezTo>
                    <a:pt x="32" y="30"/>
                    <a:pt x="32" y="30"/>
                    <a:pt x="32" y="30"/>
                  </a:cubicBezTo>
                  <a:cubicBezTo>
                    <a:pt x="32" y="30"/>
                    <a:pt x="32" y="30"/>
                    <a:pt x="32" y="30"/>
                  </a:cubicBezTo>
                  <a:cubicBezTo>
                    <a:pt x="32" y="30"/>
                    <a:pt x="31" y="31"/>
                    <a:pt x="31" y="32"/>
                  </a:cubicBezTo>
                  <a:cubicBezTo>
                    <a:pt x="28" y="37"/>
                    <a:pt x="26" y="39"/>
                    <a:pt x="26" y="39"/>
                  </a:cubicBezTo>
                  <a:cubicBezTo>
                    <a:pt x="24" y="42"/>
                    <a:pt x="23" y="45"/>
                    <a:pt x="21" y="48"/>
                  </a:cubicBezTo>
                  <a:cubicBezTo>
                    <a:pt x="17" y="54"/>
                    <a:pt x="12" y="60"/>
                    <a:pt x="8" y="66"/>
                  </a:cubicBezTo>
                  <a:cubicBezTo>
                    <a:pt x="6" y="68"/>
                    <a:pt x="4" y="71"/>
                    <a:pt x="2" y="74"/>
                  </a:cubicBezTo>
                  <a:cubicBezTo>
                    <a:pt x="2" y="74"/>
                    <a:pt x="2" y="74"/>
                    <a:pt x="2" y="74"/>
                  </a:cubicBezTo>
                  <a:cubicBezTo>
                    <a:pt x="1" y="75"/>
                    <a:pt x="1" y="75"/>
                    <a:pt x="0" y="76"/>
                  </a:cubicBezTo>
                  <a:cubicBezTo>
                    <a:pt x="3" y="72"/>
                    <a:pt x="5" y="68"/>
                    <a:pt x="7" y="64"/>
                  </a:cubicBezTo>
                  <a:cubicBezTo>
                    <a:pt x="11" y="57"/>
                    <a:pt x="16" y="49"/>
                    <a:pt x="20" y="42"/>
                  </a:cubicBezTo>
                  <a:cubicBezTo>
                    <a:pt x="21" y="40"/>
                    <a:pt x="23" y="38"/>
                    <a:pt x="24" y="36"/>
                  </a:cubicBezTo>
                  <a:cubicBezTo>
                    <a:pt x="24" y="35"/>
                    <a:pt x="24" y="35"/>
                    <a:pt x="24" y="35"/>
                  </a:cubicBezTo>
                  <a:cubicBezTo>
                    <a:pt x="25" y="34"/>
                    <a:pt x="25" y="34"/>
                    <a:pt x="25" y="33"/>
                  </a:cubicBezTo>
                  <a:cubicBezTo>
                    <a:pt x="25" y="33"/>
                    <a:pt x="25" y="34"/>
                    <a:pt x="25" y="34"/>
                  </a:cubicBezTo>
                  <a:cubicBezTo>
                    <a:pt x="28" y="27"/>
                    <a:pt x="33" y="19"/>
                    <a:pt x="38" y="13"/>
                  </a:cubicBezTo>
                  <a:cubicBezTo>
                    <a:pt x="41" y="8"/>
                    <a:pt x="44" y="4"/>
                    <a:pt x="46" y="0"/>
                  </a:cubicBezTo>
                  <a:cubicBezTo>
                    <a:pt x="42" y="8"/>
                    <a:pt x="37" y="16"/>
                    <a:pt x="32"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 name="Freeform 743">
              <a:extLst>
                <a:ext uri="{FF2B5EF4-FFF2-40B4-BE49-F238E27FC236}">
                  <a16:creationId xmlns:a16="http://schemas.microsoft.com/office/drawing/2014/main" id="{18ABB1AB-AD7E-45C5-B89B-CAF08D9FB406}"/>
                </a:ext>
              </a:extLst>
            </p:cNvPr>
            <p:cNvSpPr>
              <a:spLocks/>
            </p:cNvSpPr>
            <p:nvPr userDrawn="1"/>
          </p:nvSpPr>
          <p:spPr bwMode="auto">
            <a:xfrm>
              <a:off x="3143" y="2403"/>
              <a:ext cx="69" cy="47"/>
            </a:xfrm>
            <a:custGeom>
              <a:avLst/>
              <a:gdLst>
                <a:gd name="T0" fmla="*/ 27 w 48"/>
                <a:gd name="T1" fmla="*/ 14 h 33"/>
                <a:gd name="T2" fmla="*/ 48 w 48"/>
                <a:gd name="T3" fmla="*/ 0 h 33"/>
                <a:gd name="T4" fmla="*/ 0 w 48"/>
                <a:gd name="T5" fmla="*/ 33 h 33"/>
                <a:gd name="T6" fmla="*/ 27 w 48"/>
                <a:gd name="T7" fmla="*/ 13 h 33"/>
                <a:gd name="T8" fmla="*/ 27 w 48"/>
                <a:gd name="T9" fmla="*/ 14 h 33"/>
                <a:gd name="T10" fmla="*/ 27 w 48"/>
                <a:gd name="T11" fmla="*/ 14 h 33"/>
              </a:gdLst>
              <a:ahLst/>
              <a:cxnLst>
                <a:cxn ang="0">
                  <a:pos x="T0" y="T1"/>
                </a:cxn>
                <a:cxn ang="0">
                  <a:pos x="T2" y="T3"/>
                </a:cxn>
                <a:cxn ang="0">
                  <a:pos x="T4" y="T5"/>
                </a:cxn>
                <a:cxn ang="0">
                  <a:pos x="T6" y="T7"/>
                </a:cxn>
                <a:cxn ang="0">
                  <a:pos x="T8" y="T9"/>
                </a:cxn>
                <a:cxn ang="0">
                  <a:pos x="T10" y="T11"/>
                </a:cxn>
              </a:cxnLst>
              <a:rect l="0" t="0" r="r" b="b"/>
              <a:pathLst>
                <a:path w="48" h="33">
                  <a:moveTo>
                    <a:pt x="27" y="14"/>
                  </a:moveTo>
                  <a:cubicBezTo>
                    <a:pt x="34" y="9"/>
                    <a:pt x="41" y="5"/>
                    <a:pt x="48" y="0"/>
                  </a:cubicBezTo>
                  <a:cubicBezTo>
                    <a:pt x="33" y="11"/>
                    <a:pt x="21" y="33"/>
                    <a:pt x="0" y="33"/>
                  </a:cubicBezTo>
                  <a:cubicBezTo>
                    <a:pt x="11" y="33"/>
                    <a:pt x="20" y="19"/>
                    <a:pt x="27" y="13"/>
                  </a:cubicBezTo>
                  <a:cubicBezTo>
                    <a:pt x="26" y="14"/>
                    <a:pt x="26" y="14"/>
                    <a:pt x="27" y="14"/>
                  </a:cubicBezTo>
                  <a:cubicBezTo>
                    <a:pt x="34" y="9"/>
                    <a:pt x="18" y="20"/>
                    <a:pt x="27"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Freeform 744">
              <a:extLst>
                <a:ext uri="{FF2B5EF4-FFF2-40B4-BE49-F238E27FC236}">
                  <a16:creationId xmlns:a16="http://schemas.microsoft.com/office/drawing/2014/main" id="{323B042D-7110-470A-8765-9D6BE4698333}"/>
                </a:ext>
              </a:extLst>
            </p:cNvPr>
            <p:cNvSpPr>
              <a:spLocks/>
            </p:cNvSpPr>
            <p:nvPr userDrawn="1"/>
          </p:nvSpPr>
          <p:spPr bwMode="auto">
            <a:xfrm>
              <a:off x="2959" y="2512"/>
              <a:ext cx="16" cy="9"/>
            </a:xfrm>
            <a:custGeom>
              <a:avLst/>
              <a:gdLst>
                <a:gd name="T0" fmla="*/ 0 w 11"/>
                <a:gd name="T1" fmla="*/ 6 h 6"/>
                <a:gd name="T2" fmla="*/ 11 w 11"/>
                <a:gd name="T3" fmla="*/ 0 h 6"/>
                <a:gd name="T4" fmla="*/ 0 w 11"/>
                <a:gd name="T5" fmla="*/ 6 h 6"/>
                <a:gd name="T6" fmla="*/ 0 w 11"/>
                <a:gd name="T7" fmla="*/ 6 h 6"/>
              </a:gdLst>
              <a:ahLst/>
              <a:cxnLst>
                <a:cxn ang="0">
                  <a:pos x="T0" y="T1"/>
                </a:cxn>
                <a:cxn ang="0">
                  <a:pos x="T2" y="T3"/>
                </a:cxn>
                <a:cxn ang="0">
                  <a:pos x="T4" y="T5"/>
                </a:cxn>
                <a:cxn ang="0">
                  <a:pos x="T6" y="T7"/>
                </a:cxn>
              </a:cxnLst>
              <a:rect l="0" t="0" r="r" b="b"/>
              <a:pathLst>
                <a:path w="11" h="6">
                  <a:moveTo>
                    <a:pt x="0" y="6"/>
                  </a:moveTo>
                  <a:cubicBezTo>
                    <a:pt x="4" y="4"/>
                    <a:pt x="7" y="2"/>
                    <a:pt x="11" y="0"/>
                  </a:cubicBezTo>
                  <a:cubicBezTo>
                    <a:pt x="7" y="3"/>
                    <a:pt x="1" y="6"/>
                    <a:pt x="0" y="6"/>
                  </a:cubicBezTo>
                  <a:cubicBezTo>
                    <a:pt x="4" y="4"/>
                    <a:pt x="0" y="6"/>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 name="Freeform 745">
              <a:extLst>
                <a:ext uri="{FF2B5EF4-FFF2-40B4-BE49-F238E27FC236}">
                  <a16:creationId xmlns:a16="http://schemas.microsoft.com/office/drawing/2014/main" id="{82763D3A-0908-489B-9D59-A4A352FE9955}"/>
                </a:ext>
              </a:extLst>
            </p:cNvPr>
            <p:cNvSpPr>
              <a:spLocks/>
            </p:cNvSpPr>
            <p:nvPr userDrawn="1"/>
          </p:nvSpPr>
          <p:spPr bwMode="auto">
            <a:xfrm>
              <a:off x="2477" y="2764"/>
              <a:ext cx="33" cy="53"/>
            </a:xfrm>
            <a:custGeom>
              <a:avLst/>
              <a:gdLst>
                <a:gd name="T0" fmla="*/ 7 w 23"/>
                <a:gd name="T1" fmla="*/ 4 h 37"/>
                <a:gd name="T2" fmla="*/ 23 w 23"/>
                <a:gd name="T3" fmla="*/ 0 h 37"/>
                <a:gd name="T4" fmla="*/ 8 w 23"/>
                <a:gd name="T5" fmla="*/ 37 h 37"/>
                <a:gd name="T6" fmla="*/ 7 w 23"/>
                <a:gd name="T7" fmla="*/ 4 h 37"/>
                <a:gd name="T8" fmla="*/ 7 w 23"/>
                <a:gd name="T9" fmla="*/ 4 h 37"/>
              </a:gdLst>
              <a:ahLst/>
              <a:cxnLst>
                <a:cxn ang="0">
                  <a:pos x="T0" y="T1"/>
                </a:cxn>
                <a:cxn ang="0">
                  <a:pos x="T2" y="T3"/>
                </a:cxn>
                <a:cxn ang="0">
                  <a:pos x="T4" y="T5"/>
                </a:cxn>
                <a:cxn ang="0">
                  <a:pos x="T6" y="T7"/>
                </a:cxn>
                <a:cxn ang="0">
                  <a:pos x="T8" y="T9"/>
                </a:cxn>
              </a:cxnLst>
              <a:rect l="0" t="0" r="r" b="b"/>
              <a:pathLst>
                <a:path w="23" h="37">
                  <a:moveTo>
                    <a:pt x="7" y="4"/>
                  </a:moveTo>
                  <a:cubicBezTo>
                    <a:pt x="12" y="3"/>
                    <a:pt x="18" y="1"/>
                    <a:pt x="23" y="0"/>
                  </a:cubicBezTo>
                  <a:cubicBezTo>
                    <a:pt x="0" y="0"/>
                    <a:pt x="5" y="23"/>
                    <a:pt x="8" y="37"/>
                  </a:cubicBezTo>
                  <a:cubicBezTo>
                    <a:pt x="6" y="29"/>
                    <a:pt x="7" y="5"/>
                    <a:pt x="7" y="4"/>
                  </a:cubicBezTo>
                  <a:cubicBezTo>
                    <a:pt x="12" y="3"/>
                    <a:pt x="7" y="4"/>
                    <a:pt x="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 name="Freeform 746">
              <a:extLst>
                <a:ext uri="{FF2B5EF4-FFF2-40B4-BE49-F238E27FC236}">
                  <a16:creationId xmlns:a16="http://schemas.microsoft.com/office/drawing/2014/main" id="{EC6AC4F7-A329-43CB-870F-C48CEB9722BA}"/>
                </a:ext>
              </a:extLst>
            </p:cNvPr>
            <p:cNvSpPr>
              <a:spLocks/>
            </p:cNvSpPr>
            <p:nvPr userDrawn="1"/>
          </p:nvSpPr>
          <p:spPr bwMode="auto">
            <a:xfrm>
              <a:off x="2518" y="3013"/>
              <a:ext cx="13" cy="83"/>
            </a:xfrm>
            <a:custGeom>
              <a:avLst/>
              <a:gdLst>
                <a:gd name="T0" fmla="*/ 0 w 9"/>
                <a:gd name="T1" fmla="*/ 0 h 58"/>
                <a:gd name="T2" fmla="*/ 9 w 9"/>
                <a:gd name="T3" fmla="*/ 58 h 58"/>
                <a:gd name="T4" fmla="*/ 0 w 9"/>
                <a:gd name="T5" fmla="*/ 0 h 58"/>
                <a:gd name="T6" fmla="*/ 0 w 9"/>
                <a:gd name="T7" fmla="*/ 0 h 58"/>
                <a:gd name="T8" fmla="*/ 0 w 9"/>
                <a:gd name="T9" fmla="*/ 0 h 58"/>
              </a:gdLst>
              <a:ahLst/>
              <a:cxnLst>
                <a:cxn ang="0">
                  <a:pos x="T0" y="T1"/>
                </a:cxn>
                <a:cxn ang="0">
                  <a:pos x="T2" y="T3"/>
                </a:cxn>
                <a:cxn ang="0">
                  <a:pos x="T4" y="T5"/>
                </a:cxn>
                <a:cxn ang="0">
                  <a:pos x="T6" y="T7"/>
                </a:cxn>
                <a:cxn ang="0">
                  <a:pos x="T8" y="T9"/>
                </a:cxn>
              </a:cxnLst>
              <a:rect l="0" t="0" r="r" b="b"/>
              <a:pathLst>
                <a:path w="9" h="58">
                  <a:moveTo>
                    <a:pt x="0" y="0"/>
                  </a:moveTo>
                  <a:cubicBezTo>
                    <a:pt x="5" y="20"/>
                    <a:pt x="8" y="39"/>
                    <a:pt x="9" y="58"/>
                  </a:cubicBezTo>
                  <a:cubicBezTo>
                    <a:pt x="6" y="38"/>
                    <a:pt x="2" y="8"/>
                    <a:pt x="0" y="0"/>
                  </a:cubicBezTo>
                  <a:cubicBezTo>
                    <a:pt x="7" y="24"/>
                    <a:pt x="0" y="0"/>
                    <a:pt x="0" y="0"/>
                  </a:cubicBezTo>
                  <a:cubicBezTo>
                    <a:pt x="5" y="19"/>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 name="Freeform 747">
              <a:extLst>
                <a:ext uri="{FF2B5EF4-FFF2-40B4-BE49-F238E27FC236}">
                  <a16:creationId xmlns:a16="http://schemas.microsoft.com/office/drawing/2014/main" id="{43EBA615-5A74-432F-BBE5-357AAB46308F}"/>
                </a:ext>
              </a:extLst>
            </p:cNvPr>
            <p:cNvSpPr>
              <a:spLocks/>
            </p:cNvSpPr>
            <p:nvPr userDrawn="1"/>
          </p:nvSpPr>
          <p:spPr bwMode="auto">
            <a:xfrm>
              <a:off x="2381" y="2387"/>
              <a:ext cx="43" cy="148"/>
            </a:xfrm>
            <a:custGeom>
              <a:avLst/>
              <a:gdLst>
                <a:gd name="T0" fmla="*/ 30 w 30"/>
                <a:gd name="T1" fmla="*/ 94 h 103"/>
                <a:gd name="T2" fmla="*/ 0 w 30"/>
                <a:gd name="T3" fmla="*/ 0 h 103"/>
                <a:gd name="T4" fmla="*/ 30 w 30"/>
                <a:gd name="T5" fmla="*/ 94 h 103"/>
              </a:gdLst>
              <a:ahLst/>
              <a:cxnLst>
                <a:cxn ang="0">
                  <a:pos x="T0" y="T1"/>
                </a:cxn>
                <a:cxn ang="0">
                  <a:pos x="T2" y="T3"/>
                </a:cxn>
                <a:cxn ang="0">
                  <a:pos x="T4" y="T5"/>
                </a:cxn>
              </a:cxnLst>
              <a:rect l="0" t="0" r="r" b="b"/>
              <a:pathLst>
                <a:path w="30" h="103">
                  <a:moveTo>
                    <a:pt x="30" y="94"/>
                  </a:moveTo>
                  <a:cubicBezTo>
                    <a:pt x="29" y="103"/>
                    <a:pt x="8" y="23"/>
                    <a:pt x="0" y="0"/>
                  </a:cubicBezTo>
                  <a:cubicBezTo>
                    <a:pt x="9" y="15"/>
                    <a:pt x="17" y="64"/>
                    <a:pt x="30" y="9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Freeform 748">
              <a:extLst>
                <a:ext uri="{FF2B5EF4-FFF2-40B4-BE49-F238E27FC236}">
                  <a16:creationId xmlns:a16="http://schemas.microsoft.com/office/drawing/2014/main" id="{A0FAABDB-E705-4A14-AF71-3697220BA14C}"/>
                </a:ext>
              </a:extLst>
            </p:cNvPr>
            <p:cNvSpPr>
              <a:spLocks/>
            </p:cNvSpPr>
            <p:nvPr userDrawn="1"/>
          </p:nvSpPr>
          <p:spPr bwMode="auto">
            <a:xfrm>
              <a:off x="3963" y="1278"/>
              <a:ext cx="90" cy="141"/>
            </a:xfrm>
            <a:custGeom>
              <a:avLst/>
              <a:gdLst>
                <a:gd name="T0" fmla="*/ 43 w 63"/>
                <a:gd name="T1" fmla="*/ 32 h 98"/>
                <a:gd name="T2" fmla="*/ 0 w 63"/>
                <a:gd name="T3" fmla="*/ 98 h 98"/>
                <a:gd name="T4" fmla="*/ 32 w 63"/>
                <a:gd name="T5" fmla="*/ 50 h 98"/>
                <a:gd name="T6" fmla="*/ 32 w 63"/>
                <a:gd name="T7" fmla="*/ 50 h 98"/>
                <a:gd name="T8" fmla="*/ 43 w 63"/>
                <a:gd name="T9" fmla="*/ 32 h 98"/>
                <a:gd name="T10" fmla="*/ 33 w 63"/>
                <a:gd name="T11" fmla="*/ 48 h 98"/>
                <a:gd name="T12" fmla="*/ 43 w 63"/>
                <a:gd name="T13" fmla="*/ 32 h 98"/>
                <a:gd name="T14" fmla="*/ 43 w 63"/>
                <a:gd name="T15" fmla="*/ 32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98">
                  <a:moveTo>
                    <a:pt x="43" y="32"/>
                  </a:moveTo>
                  <a:cubicBezTo>
                    <a:pt x="29" y="54"/>
                    <a:pt x="15" y="76"/>
                    <a:pt x="0" y="98"/>
                  </a:cubicBezTo>
                  <a:cubicBezTo>
                    <a:pt x="6" y="89"/>
                    <a:pt x="63" y="0"/>
                    <a:pt x="32" y="50"/>
                  </a:cubicBezTo>
                  <a:cubicBezTo>
                    <a:pt x="47" y="26"/>
                    <a:pt x="47" y="26"/>
                    <a:pt x="32" y="50"/>
                  </a:cubicBezTo>
                  <a:cubicBezTo>
                    <a:pt x="36" y="44"/>
                    <a:pt x="39" y="38"/>
                    <a:pt x="43" y="32"/>
                  </a:cubicBezTo>
                  <a:cubicBezTo>
                    <a:pt x="40" y="38"/>
                    <a:pt x="36" y="43"/>
                    <a:pt x="33" y="48"/>
                  </a:cubicBezTo>
                  <a:cubicBezTo>
                    <a:pt x="36" y="43"/>
                    <a:pt x="40" y="37"/>
                    <a:pt x="43" y="32"/>
                  </a:cubicBezTo>
                  <a:cubicBezTo>
                    <a:pt x="29" y="54"/>
                    <a:pt x="27" y="58"/>
                    <a:pt x="43"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749">
              <a:extLst>
                <a:ext uri="{FF2B5EF4-FFF2-40B4-BE49-F238E27FC236}">
                  <a16:creationId xmlns:a16="http://schemas.microsoft.com/office/drawing/2014/main" id="{2004A25B-17E1-49A9-89A1-E49B0A086C73}"/>
                </a:ext>
              </a:extLst>
            </p:cNvPr>
            <p:cNvSpPr>
              <a:spLocks/>
            </p:cNvSpPr>
            <p:nvPr userDrawn="1"/>
          </p:nvSpPr>
          <p:spPr bwMode="auto">
            <a:xfrm>
              <a:off x="1722" y="2604"/>
              <a:ext cx="5" cy="3"/>
            </a:xfrm>
            <a:custGeom>
              <a:avLst/>
              <a:gdLst>
                <a:gd name="T0" fmla="*/ 0 w 3"/>
                <a:gd name="T1" fmla="*/ 2 h 2"/>
                <a:gd name="T2" fmla="*/ 2 w 3"/>
                <a:gd name="T3" fmla="*/ 0 h 2"/>
                <a:gd name="T4" fmla="*/ 0 w 3"/>
                <a:gd name="T5" fmla="*/ 2 h 2"/>
              </a:gdLst>
              <a:ahLst/>
              <a:cxnLst>
                <a:cxn ang="0">
                  <a:pos x="T0" y="T1"/>
                </a:cxn>
                <a:cxn ang="0">
                  <a:pos x="T2" y="T3"/>
                </a:cxn>
                <a:cxn ang="0">
                  <a:pos x="T4" y="T5"/>
                </a:cxn>
              </a:cxnLst>
              <a:rect l="0" t="0" r="r" b="b"/>
              <a:pathLst>
                <a:path w="3" h="2">
                  <a:moveTo>
                    <a:pt x="0" y="2"/>
                  </a:moveTo>
                  <a:cubicBezTo>
                    <a:pt x="2" y="0"/>
                    <a:pt x="2" y="0"/>
                    <a:pt x="2" y="0"/>
                  </a:cubicBezTo>
                  <a:cubicBezTo>
                    <a:pt x="3" y="2"/>
                    <a:pt x="1"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750">
              <a:extLst>
                <a:ext uri="{FF2B5EF4-FFF2-40B4-BE49-F238E27FC236}">
                  <a16:creationId xmlns:a16="http://schemas.microsoft.com/office/drawing/2014/main" id="{A104C819-872D-4D20-B794-B95432740BD8}"/>
                </a:ext>
              </a:extLst>
            </p:cNvPr>
            <p:cNvSpPr>
              <a:spLocks/>
            </p:cNvSpPr>
            <p:nvPr userDrawn="1"/>
          </p:nvSpPr>
          <p:spPr bwMode="auto">
            <a:xfrm>
              <a:off x="1735" y="2676"/>
              <a:ext cx="6" cy="3"/>
            </a:xfrm>
            <a:custGeom>
              <a:avLst/>
              <a:gdLst>
                <a:gd name="T0" fmla="*/ 0 w 4"/>
                <a:gd name="T1" fmla="*/ 2 h 2"/>
                <a:gd name="T2" fmla="*/ 3 w 4"/>
                <a:gd name="T3" fmla="*/ 0 h 2"/>
                <a:gd name="T4" fmla="*/ 0 w 4"/>
                <a:gd name="T5" fmla="*/ 2 h 2"/>
              </a:gdLst>
              <a:ahLst/>
              <a:cxnLst>
                <a:cxn ang="0">
                  <a:pos x="T0" y="T1"/>
                </a:cxn>
                <a:cxn ang="0">
                  <a:pos x="T2" y="T3"/>
                </a:cxn>
                <a:cxn ang="0">
                  <a:pos x="T4" y="T5"/>
                </a:cxn>
              </a:cxnLst>
              <a:rect l="0" t="0" r="r" b="b"/>
              <a:pathLst>
                <a:path w="4" h="2">
                  <a:moveTo>
                    <a:pt x="0" y="2"/>
                  </a:moveTo>
                  <a:cubicBezTo>
                    <a:pt x="1" y="1"/>
                    <a:pt x="2" y="0"/>
                    <a:pt x="3" y="0"/>
                  </a:cubicBezTo>
                  <a:cubicBezTo>
                    <a:pt x="4" y="1"/>
                    <a:pt x="2"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751">
              <a:extLst>
                <a:ext uri="{FF2B5EF4-FFF2-40B4-BE49-F238E27FC236}">
                  <a16:creationId xmlns:a16="http://schemas.microsoft.com/office/drawing/2014/main" id="{5D0BEFFE-88D3-4CAC-913C-4CCA7F576288}"/>
                </a:ext>
              </a:extLst>
            </p:cNvPr>
            <p:cNvSpPr>
              <a:spLocks/>
            </p:cNvSpPr>
            <p:nvPr userDrawn="1"/>
          </p:nvSpPr>
          <p:spPr bwMode="auto">
            <a:xfrm>
              <a:off x="1734" y="2679"/>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752">
              <a:extLst>
                <a:ext uri="{FF2B5EF4-FFF2-40B4-BE49-F238E27FC236}">
                  <a16:creationId xmlns:a16="http://schemas.microsoft.com/office/drawing/2014/main" id="{AA030913-9D4A-4892-962C-89CF2FCC79DE}"/>
                </a:ext>
              </a:extLst>
            </p:cNvPr>
            <p:cNvSpPr>
              <a:spLocks/>
            </p:cNvSpPr>
            <p:nvPr userDrawn="1"/>
          </p:nvSpPr>
          <p:spPr bwMode="auto">
            <a:xfrm>
              <a:off x="1734" y="2617"/>
              <a:ext cx="3" cy="0"/>
            </a:xfrm>
            <a:custGeom>
              <a:avLst/>
              <a:gdLst>
                <a:gd name="T0" fmla="*/ 2 w 2"/>
                <a:gd name="T1" fmla="*/ 0 w 2"/>
                <a:gd name="T2" fmla="*/ 2 w 2"/>
              </a:gdLst>
              <a:ahLst/>
              <a:cxnLst>
                <a:cxn ang="0">
                  <a:pos x="T0" y="0"/>
                </a:cxn>
                <a:cxn ang="0">
                  <a:pos x="T1" y="0"/>
                </a:cxn>
                <a:cxn ang="0">
                  <a:pos x="T2" y="0"/>
                </a:cxn>
              </a:cxnLst>
              <a:rect l="0" t="0" r="r" b="b"/>
              <a:pathLst>
                <a:path w="2">
                  <a:moveTo>
                    <a:pt x="2" y="0"/>
                  </a:moveTo>
                  <a:cubicBezTo>
                    <a:pt x="1" y="0"/>
                    <a:pt x="1" y="0"/>
                    <a:pt x="0" y="0"/>
                  </a:cubicBezTo>
                  <a:cubicBezTo>
                    <a:pt x="0" y="0"/>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753">
              <a:extLst>
                <a:ext uri="{FF2B5EF4-FFF2-40B4-BE49-F238E27FC236}">
                  <a16:creationId xmlns:a16="http://schemas.microsoft.com/office/drawing/2014/main" id="{C6D35F45-1A0D-4EDC-AE7E-49994FC4E8D9}"/>
                </a:ext>
              </a:extLst>
            </p:cNvPr>
            <p:cNvSpPr>
              <a:spLocks/>
            </p:cNvSpPr>
            <p:nvPr userDrawn="1"/>
          </p:nvSpPr>
          <p:spPr bwMode="auto">
            <a:xfrm>
              <a:off x="1731" y="2971"/>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754">
              <a:extLst>
                <a:ext uri="{FF2B5EF4-FFF2-40B4-BE49-F238E27FC236}">
                  <a16:creationId xmlns:a16="http://schemas.microsoft.com/office/drawing/2014/main" id="{A382BEE7-92BB-43F8-AA2D-5C0ECC8EFAB8}"/>
                </a:ext>
              </a:extLst>
            </p:cNvPr>
            <p:cNvSpPr>
              <a:spLocks noEditPoints="1"/>
            </p:cNvSpPr>
            <p:nvPr userDrawn="1"/>
          </p:nvSpPr>
          <p:spPr bwMode="auto">
            <a:xfrm>
              <a:off x="1671" y="2613"/>
              <a:ext cx="97" cy="403"/>
            </a:xfrm>
            <a:custGeom>
              <a:avLst/>
              <a:gdLst>
                <a:gd name="T0" fmla="*/ 15 w 68"/>
                <a:gd name="T1" fmla="*/ 198 h 280"/>
                <a:gd name="T2" fmla="*/ 58 w 68"/>
                <a:gd name="T3" fmla="*/ 244 h 280"/>
                <a:gd name="T4" fmla="*/ 51 w 68"/>
                <a:gd name="T5" fmla="*/ 139 h 280"/>
                <a:gd name="T6" fmla="*/ 41 w 68"/>
                <a:gd name="T7" fmla="*/ 121 h 280"/>
                <a:gd name="T8" fmla="*/ 46 w 68"/>
                <a:gd name="T9" fmla="*/ 134 h 280"/>
                <a:gd name="T10" fmla="*/ 39 w 68"/>
                <a:gd name="T11" fmla="*/ 109 h 280"/>
                <a:gd name="T12" fmla="*/ 46 w 68"/>
                <a:gd name="T13" fmla="*/ 54 h 280"/>
                <a:gd name="T14" fmla="*/ 47 w 68"/>
                <a:gd name="T15" fmla="*/ 45 h 280"/>
                <a:gd name="T16" fmla="*/ 35 w 68"/>
                <a:gd name="T17" fmla="*/ 12 h 280"/>
                <a:gd name="T18" fmla="*/ 40 w 68"/>
                <a:gd name="T19" fmla="*/ 18 h 280"/>
                <a:gd name="T20" fmla="*/ 45 w 68"/>
                <a:gd name="T21" fmla="*/ 0 h 280"/>
                <a:gd name="T22" fmla="*/ 15 w 68"/>
                <a:gd name="T23" fmla="*/ 198 h 280"/>
                <a:gd name="T24" fmla="*/ 15 w 68"/>
                <a:gd name="T25" fmla="*/ 198 h 280"/>
                <a:gd name="T26" fmla="*/ 35 w 68"/>
                <a:gd name="T27" fmla="*/ 117 h 280"/>
                <a:gd name="T28" fmla="*/ 45 w 68"/>
                <a:gd name="T29" fmla="*/ 114 h 280"/>
                <a:gd name="T30" fmla="*/ 35 w 68"/>
                <a:gd name="T31" fmla="*/ 117 h 280"/>
                <a:gd name="T32" fmla="*/ 35 w 68"/>
                <a:gd name="T33" fmla="*/ 117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8" h="280">
                  <a:moveTo>
                    <a:pt x="15" y="198"/>
                  </a:moveTo>
                  <a:cubicBezTo>
                    <a:pt x="27" y="211"/>
                    <a:pt x="24" y="280"/>
                    <a:pt x="58" y="244"/>
                  </a:cubicBezTo>
                  <a:cubicBezTo>
                    <a:pt x="16" y="253"/>
                    <a:pt x="52" y="142"/>
                    <a:pt x="51" y="139"/>
                  </a:cubicBezTo>
                  <a:cubicBezTo>
                    <a:pt x="48" y="132"/>
                    <a:pt x="45" y="136"/>
                    <a:pt x="41" y="121"/>
                  </a:cubicBezTo>
                  <a:cubicBezTo>
                    <a:pt x="38" y="123"/>
                    <a:pt x="48" y="134"/>
                    <a:pt x="46" y="134"/>
                  </a:cubicBezTo>
                  <a:cubicBezTo>
                    <a:pt x="10" y="130"/>
                    <a:pt x="68" y="128"/>
                    <a:pt x="39" y="109"/>
                  </a:cubicBezTo>
                  <a:cubicBezTo>
                    <a:pt x="58" y="106"/>
                    <a:pt x="44" y="66"/>
                    <a:pt x="46" y="54"/>
                  </a:cubicBezTo>
                  <a:cubicBezTo>
                    <a:pt x="35" y="73"/>
                    <a:pt x="48" y="44"/>
                    <a:pt x="47" y="45"/>
                  </a:cubicBezTo>
                  <a:cubicBezTo>
                    <a:pt x="23" y="63"/>
                    <a:pt x="62" y="11"/>
                    <a:pt x="35" y="12"/>
                  </a:cubicBezTo>
                  <a:cubicBezTo>
                    <a:pt x="36" y="14"/>
                    <a:pt x="38" y="16"/>
                    <a:pt x="40" y="18"/>
                  </a:cubicBezTo>
                  <a:cubicBezTo>
                    <a:pt x="40" y="11"/>
                    <a:pt x="41" y="6"/>
                    <a:pt x="45" y="0"/>
                  </a:cubicBezTo>
                  <a:cubicBezTo>
                    <a:pt x="21" y="22"/>
                    <a:pt x="0" y="172"/>
                    <a:pt x="15" y="198"/>
                  </a:cubicBezTo>
                  <a:cubicBezTo>
                    <a:pt x="24" y="208"/>
                    <a:pt x="15" y="199"/>
                    <a:pt x="15" y="198"/>
                  </a:cubicBezTo>
                  <a:close/>
                  <a:moveTo>
                    <a:pt x="35" y="117"/>
                  </a:moveTo>
                  <a:cubicBezTo>
                    <a:pt x="39" y="117"/>
                    <a:pt x="42" y="116"/>
                    <a:pt x="45" y="114"/>
                  </a:cubicBezTo>
                  <a:cubicBezTo>
                    <a:pt x="36" y="113"/>
                    <a:pt x="36" y="116"/>
                    <a:pt x="35" y="117"/>
                  </a:cubicBezTo>
                  <a:cubicBezTo>
                    <a:pt x="39" y="117"/>
                    <a:pt x="37" y="116"/>
                    <a:pt x="35" y="1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755">
              <a:extLst>
                <a:ext uri="{FF2B5EF4-FFF2-40B4-BE49-F238E27FC236}">
                  <a16:creationId xmlns:a16="http://schemas.microsoft.com/office/drawing/2014/main" id="{27BFA16A-3D3D-44A7-9AC4-524D9F042CB0}"/>
                </a:ext>
              </a:extLst>
            </p:cNvPr>
            <p:cNvSpPr>
              <a:spLocks/>
            </p:cNvSpPr>
            <p:nvPr userDrawn="1"/>
          </p:nvSpPr>
          <p:spPr bwMode="auto">
            <a:xfrm>
              <a:off x="2433" y="2817"/>
              <a:ext cx="3" cy="3"/>
            </a:xfrm>
            <a:custGeom>
              <a:avLst/>
              <a:gdLst>
                <a:gd name="T0" fmla="*/ 0 w 2"/>
                <a:gd name="T1" fmla="*/ 2 h 2"/>
                <a:gd name="T2" fmla="*/ 1 w 2"/>
                <a:gd name="T3" fmla="*/ 0 h 2"/>
                <a:gd name="T4" fmla="*/ 0 w 2"/>
                <a:gd name="T5" fmla="*/ 2 h 2"/>
              </a:gdLst>
              <a:ahLst/>
              <a:cxnLst>
                <a:cxn ang="0">
                  <a:pos x="T0" y="T1"/>
                </a:cxn>
                <a:cxn ang="0">
                  <a:pos x="T2" y="T3"/>
                </a:cxn>
                <a:cxn ang="0">
                  <a:pos x="T4" y="T5"/>
                </a:cxn>
              </a:cxnLst>
              <a:rect l="0" t="0" r="r" b="b"/>
              <a:pathLst>
                <a:path w="2" h="2">
                  <a:moveTo>
                    <a:pt x="0" y="2"/>
                  </a:moveTo>
                  <a:cubicBezTo>
                    <a:pt x="1" y="0"/>
                    <a:pt x="1" y="0"/>
                    <a:pt x="1" y="0"/>
                  </a:cubicBezTo>
                  <a:cubicBezTo>
                    <a:pt x="2" y="1"/>
                    <a:pt x="0"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756">
              <a:extLst>
                <a:ext uri="{FF2B5EF4-FFF2-40B4-BE49-F238E27FC236}">
                  <a16:creationId xmlns:a16="http://schemas.microsoft.com/office/drawing/2014/main" id="{F673AF43-70D5-4BD5-9240-B39C5EDE1E9B}"/>
                </a:ext>
              </a:extLst>
            </p:cNvPr>
            <p:cNvSpPr>
              <a:spLocks/>
            </p:cNvSpPr>
            <p:nvPr userDrawn="1"/>
          </p:nvSpPr>
          <p:spPr bwMode="auto">
            <a:xfrm>
              <a:off x="2446" y="2889"/>
              <a:ext cx="5" cy="1"/>
            </a:xfrm>
            <a:custGeom>
              <a:avLst/>
              <a:gdLst>
                <a:gd name="T0" fmla="*/ 0 w 4"/>
                <a:gd name="T1" fmla="*/ 1 h 1"/>
                <a:gd name="T2" fmla="*/ 3 w 4"/>
                <a:gd name="T3" fmla="*/ 0 h 1"/>
                <a:gd name="T4" fmla="*/ 0 w 4"/>
                <a:gd name="T5" fmla="*/ 1 h 1"/>
              </a:gdLst>
              <a:ahLst/>
              <a:cxnLst>
                <a:cxn ang="0">
                  <a:pos x="T0" y="T1"/>
                </a:cxn>
                <a:cxn ang="0">
                  <a:pos x="T2" y="T3"/>
                </a:cxn>
                <a:cxn ang="0">
                  <a:pos x="T4" y="T5"/>
                </a:cxn>
              </a:cxnLst>
              <a:rect l="0" t="0" r="r" b="b"/>
              <a:pathLst>
                <a:path w="4" h="1">
                  <a:moveTo>
                    <a:pt x="0" y="1"/>
                  </a:moveTo>
                  <a:cubicBezTo>
                    <a:pt x="1" y="1"/>
                    <a:pt x="2" y="0"/>
                    <a:pt x="3" y="0"/>
                  </a:cubicBezTo>
                  <a:cubicBezTo>
                    <a:pt x="4" y="1"/>
                    <a:pt x="1"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757">
              <a:extLst>
                <a:ext uri="{FF2B5EF4-FFF2-40B4-BE49-F238E27FC236}">
                  <a16:creationId xmlns:a16="http://schemas.microsoft.com/office/drawing/2014/main" id="{41B56875-D075-4FF6-A6A5-B483988D4533}"/>
                </a:ext>
              </a:extLst>
            </p:cNvPr>
            <p:cNvSpPr>
              <a:spLocks/>
            </p:cNvSpPr>
            <p:nvPr userDrawn="1"/>
          </p:nvSpPr>
          <p:spPr bwMode="auto">
            <a:xfrm>
              <a:off x="2444" y="2890"/>
              <a:ext cx="2" cy="2"/>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1"/>
                    <a:pt x="0" y="1"/>
                    <a:pt x="0" y="1"/>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758">
              <a:extLst>
                <a:ext uri="{FF2B5EF4-FFF2-40B4-BE49-F238E27FC236}">
                  <a16:creationId xmlns:a16="http://schemas.microsoft.com/office/drawing/2014/main" id="{B29E9D03-9933-49B3-A110-864DB5AD1559}"/>
                </a:ext>
              </a:extLst>
            </p:cNvPr>
            <p:cNvSpPr>
              <a:spLocks/>
            </p:cNvSpPr>
            <p:nvPr userDrawn="1"/>
          </p:nvSpPr>
          <p:spPr bwMode="auto">
            <a:xfrm>
              <a:off x="2443" y="2829"/>
              <a:ext cx="3"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1" y="1"/>
                    <a:pt x="0" y="1"/>
                  </a:cubicBezTo>
                  <a:cubicBezTo>
                    <a:pt x="1" y="1"/>
                    <a:pt x="1" y="1"/>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759">
              <a:extLst>
                <a:ext uri="{FF2B5EF4-FFF2-40B4-BE49-F238E27FC236}">
                  <a16:creationId xmlns:a16="http://schemas.microsoft.com/office/drawing/2014/main" id="{1E34573C-1BBB-4119-935C-37DDCED9EE9B}"/>
                </a:ext>
              </a:extLst>
            </p:cNvPr>
            <p:cNvSpPr>
              <a:spLocks/>
            </p:cNvSpPr>
            <p:nvPr userDrawn="1"/>
          </p:nvSpPr>
          <p:spPr bwMode="auto">
            <a:xfrm>
              <a:off x="2441" y="318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760">
              <a:extLst>
                <a:ext uri="{FF2B5EF4-FFF2-40B4-BE49-F238E27FC236}">
                  <a16:creationId xmlns:a16="http://schemas.microsoft.com/office/drawing/2014/main" id="{B9722D53-0227-4DF5-90CD-B8408ED49B95}"/>
                </a:ext>
              </a:extLst>
            </p:cNvPr>
            <p:cNvSpPr>
              <a:spLocks noEditPoints="1"/>
            </p:cNvSpPr>
            <p:nvPr userDrawn="1"/>
          </p:nvSpPr>
          <p:spPr bwMode="auto">
            <a:xfrm>
              <a:off x="2385" y="2826"/>
              <a:ext cx="78" cy="369"/>
            </a:xfrm>
            <a:custGeom>
              <a:avLst/>
              <a:gdLst>
                <a:gd name="T0" fmla="*/ 32 w 54"/>
                <a:gd name="T1" fmla="*/ 117 h 257"/>
                <a:gd name="T2" fmla="*/ 33 w 54"/>
                <a:gd name="T3" fmla="*/ 117 h 257"/>
                <a:gd name="T4" fmla="*/ 41 w 54"/>
                <a:gd name="T5" fmla="*/ 113 h 257"/>
                <a:gd name="T6" fmla="*/ 32 w 54"/>
                <a:gd name="T7" fmla="*/ 117 h 257"/>
                <a:gd name="T8" fmla="*/ 43 w 54"/>
                <a:gd name="T9" fmla="*/ 133 h 257"/>
                <a:gd name="T10" fmla="*/ 40 w 54"/>
                <a:gd name="T11" fmla="*/ 128 h 257"/>
                <a:gd name="T12" fmla="*/ 43 w 54"/>
                <a:gd name="T13" fmla="*/ 133 h 257"/>
                <a:gd name="T14" fmla="*/ 47 w 54"/>
                <a:gd name="T15" fmla="*/ 141 h 257"/>
                <a:gd name="T16" fmla="*/ 47 w 54"/>
                <a:gd name="T17" fmla="*/ 139 h 257"/>
                <a:gd name="T18" fmla="*/ 46 w 54"/>
                <a:gd name="T19" fmla="*/ 137 h 257"/>
                <a:gd name="T20" fmla="*/ 43 w 54"/>
                <a:gd name="T21" fmla="*/ 133 h 257"/>
                <a:gd name="T22" fmla="*/ 43 w 54"/>
                <a:gd name="T23" fmla="*/ 134 h 257"/>
                <a:gd name="T24" fmla="*/ 39 w 54"/>
                <a:gd name="T25" fmla="*/ 126 h 257"/>
                <a:gd name="T26" fmla="*/ 40 w 54"/>
                <a:gd name="T27" fmla="*/ 128 h 257"/>
                <a:gd name="T28" fmla="*/ 39 w 54"/>
                <a:gd name="T29" fmla="*/ 126 h 257"/>
                <a:gd name="T30" fmla="*/ 44 w 54"/>
                <a:gd name="T31" fmla="*/ 121 h 257"/>
                <a:gd name="T32" fmla="*/ 42 w 54"/>
                <a:gd name="T33" fmla="*/ 114 h 257"/>
                <a:gd name="T34" fmla="*/ 36 w 54"/>
                <a:gd name="T35" fmla="*/ 109 h 257"/>
                <a:gd name="T36" fmla="*/ 41 w 54"/>
                <a:gd name="T37" fmla="*/ 107 h 257"/>
                <a:gd name="T38" fmla="*/ 42 w 54"/>
                <a:gd name="T39" fmla="*/ 54 h 257"/>
                <a:gd name="T40" fmla="*/ 43 w 54"/>
                <a:gd name="T41" fmla="*/ 45 h 257"/>
                <a:gd name="T42" fmla="*/ 43 w 54"/>
                <a:gd name="T43" fmla="*/ 45 h 257"/>
                <a:gd name="T44" fmla="*/ 42 w 54"/>
                <a:gd name="T45" fmla="*/ 45 h 257"/>
                <a:gd name="T46" fmla="*/ 37 w 54"/>
                <a:gd name="T47" fmla="*/ 13 h 257"/>
                <a:gd name="T48" fmla="*/ 40 w 54"/>
                <a:gd name="T49" fmla="*/ 3 h 257"/>
                <a:gd name="T50" fmla="*/ 40 w 54"/>
                <a:gd name="T51" fmla="*/ 3 h 257"/>
                <a:gd name="T52" fmla="*/ 40 w 54"/>
                <a:gd name="T53" fmla="*/ 2 h 257"/>
                <a:gd name="T54" fmla="*/ 42 w 54"/>
                <a:gd name="T55" fmla="*/ 0 h 257"/>
                <a:gd name="T56" fmla="*/ 34 w 54"/>
                <a:gd name="T57" fmla="*/ 12 h 257"/>
                <a:gd name="T58" fmla="*/ 31 w 54"/>
                <a:gd name="T59" fmla="*/ 12 h 257"/>
                <a:gd name="T60" fmla="*/ 33 w 54"/>
                <a:gd name="T61" fmla="*/ 14 h 257"/>
                <a:gd name="T62" fmla="*/ 27 w 54"/>
                <a:gd name="T63" fmla="*/ 29 h 257"/>
                <a:gd name="T64" fmla="*/ 11 w 54"/>
                <a:gd name="T65" fmla="*/ 198 h 257"/>
                <a:gd name="T66" fmla="*/ 11 w 54"/>
                <a:gd name="T67" fmla="*/ 198 h 257"/>
                <a:gd name="T68" fmla="*/ 11 w 54"/>
                <a:gd name="T69" fmla="*/ 199 h 257"/>
                <a:gd name="T70" fmla="*/ 12 w 54"/>
                <a:gd name="T71" fmla="*/ 199 h 257"/>
                <a:gd name="T72" fmla="*/ 27 w 54"/>
                <a:gd name="T73" fmla="*/ 244 h 257"/>
                <a:gd name="T74" fmla="*/ 46 w 54"/>
                <a:gd name="T75" fmla="*/ 251 h 257"/>
                <a:gd name="T76" fmla="*/ 46 w 54"/>
                <a:gd name="T77" fmla="*/ 251 h 257"/>
                <a:gd name="T78" fmla="*/ 54 w 54"/>
                <a:gd name="T79" fmla="*/ 243 h 257"/>
                <a:gd name="T80" fmla="*/ 47 w 54"/>
                <a:gd name="T81" fmla="*/ 141 h 257"/>
                <a:gd name="T82" fmla="*/ 12 w 54"/>
                <a:gd name="T83" fmla="*/ 199 h 257"/>
                <a:gd name="T84" fmla="*/ 11 w 54"/>
                <a:gd name="T85" fmla="*/ 199 h 257"/>
                <a:gd name="T86" fmla="*/ 11 w 54"/>
                <a:gd name="T87" fmla="*/ 199 h 257"/>
                <a:gd name="T88" fmla="*/ 12 w 54"/>
                <a:gd name="T89" fmla="*/ 199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4" h="257">
                  <a:moveTo>
                    <a:pt x="32" y="117"/>
                  </a:moveTo>
                  <a:cubicBezTo>
                    <a:pt x="32" y="117"/>
                    <a:pt x="33" y="117"/>
                    <a:pt x="33" y="117"/>
                  </a:cubicBezTo>
                  <a:cubicBezTo>
                    <a:pt x="36" y="117"/>
                    <a:pt x="39" y="116"/>
                    <a:pt x="41" y="113"/>
                  </a:cubicBezTo>
                  <a:cubicBezTo>
                    <a:pt x="33" y="113"/>
                    <a:pt x="33" y="116"/>
                    <a:pt x="32" y="117"/>
                  </a:cubicBezTo>
                  <a:close/>
                  <a:moveTo>
                    <a:pt x="43" y="133"/>
                  </a:moveTo>
                  <a:cubicBezTo>
                    <a:pt x="42" y="132"/>
                    <a:pt x="41" y="130"/>
                    <a:pt x="40" y="128"/>
                  </a:cubicBezTo>
                  <a:cubicBezTo>
                    <a:pt x="41" y="131"/>
                    <a:pt x="42" y="132"/>
                    <a:pt x="43" y="133"/>
                  </a:cubicBezTo>
                  <a:close/>
                  <a:moveTo>
                    <a:pt x="47" y="141"/>
                  </a:moveTo>
                  <a:cubicBezTo>
                    <a:pt x="47" y="140"/>
                    <a:pt x="47" y="139"/>
                    <a:pt x="47" y="139"/>
                  </a:cubicBezTo>
                  <a:cubicBezTo>
                    <a:pt x="47" y="138"/>
                    <a:pt x="47" y="138"/>
                    <a:pt x="46" y="137"/>
                  </a:cubicBezTo>
                  <a:cubicBezTo>
                    <a:pt x="45" y="135"/>
                    <a:pt x="44" y="134"/>
                    <a:pt x="43" y="133"/>
                  </a:cubicBezTo>
                  <a:cubicBezTo>
                    <a:pt x="43" y="134"/>
                    <a:pt x="43" y="134"/>
                    <a:pt x="43" y="134"/>
                  </a:cubicBezTo>
                  <a:cubicBezTo>
                    <a:pt x="23" y="132"/>
                    <a:pt x="32" y="130"/>
                    <a:pt x="39" y="126"/>
                  </a:cubicBezTo>
                  <a:cubicBezTo>
                    <a:pt x="39" y="126"/>
                    <a:pt x="39" y="127"/>
                    <a:pt x="40" y="128"/>
                  </a:cubicBezTo>
                  <a:cubicBezTo>
                    <a:pt x="39" y="127"/>
                    <a:pt x="39" y="126"/>
                    <a:pt x="39" y="126"/>
                  </a:cubicBezTo>
                  <a:cubicBezTo>
                    <a:pt x="41" y="125"/>
                    <a:pt x="43" y="123"/>
                    <a:pt x="44" y="121"/>
                  </a:cubicBezTo>
                  <a:cubicBezTo>
                    <a:pt x="45" y="120"/>
                    <a:pt x="45" y="117"/>
                    <a:pt x="42" y="114"/>
                  </a:cubicBezTo>
                  <a:cubicBezTo>
                    <a:pt x="41" y="113"/>
                    <a:pt x="39" y="111"/>
                    <a:pt x="36" y="109"/>
                  </a:cubicBezTo>
                  <a:cubicBezTo>
                    <a:pt x="38" y="109"/>
                    <a:pt x="39" y="108"/>
                    <a:pt x="41" y="107"/>
                  </a:cubicBezTo>
                  <a:cubicBezTo>
                    <a:pt x="52" y="98"/>
                    <a:pt x="41" y="64"/>
                    <a:pt x="42" y="54"/>
                  </a:cubicBezTo>
                  <a:cubicBezTo>
                    <a:pt x="33" y="71"/>
                    <a:pt x="42" y="49"/>
                    <a:pt x="43" y="45"/>
                  </a:cubicBezTo>
                  <a:cubicBezTo>
                    <a:pt x="43" y="45"/>
                    <a:pt x="44" y="45"/>
                    <a:pt x="43" y="45"/>
                  </a:cubicBezTo>
                  <a:cubicBezTo>
                    <a:pt x="43" y="45"/>
                    <a:pt x="43" y="45"/>
                    <a:pt x="42" y="45"/>
                  </a:cubicBezTo>
                  <a:cubicBezTo>
                    <a:pt x="22" y="60"/>
                    <a:pt x="51" y="19"/>
                    <a:pt x="37" y="13"/>
                  </a:cubicBezTo>
                  <a:cubicBezTo>
                    <a:pt x="37" y="9"/>
                    <a:pt x="38" y="6"/>
                    <a:pt x="40" y="3"/>
                  </a:cubicBezTo>
                  <a:cubicBezTo>
                    <a:pt x="40" y="3"/>
                    <a:pt x="40" y="3"/>
                    <a:pt x="40" y="3"/>
                  </a:cubicBezTo>
                  <a:cubicBezTo>
                    <a:pt x="40" y="3"/>
                    <a:pt x="40" y="2"/>
                    <a:pt x="40" y="2"/>
                  </a:cubicBezTo>
                  <a:cubicBezTo>
                    <a:pt x="41" y="2"/>
                    <a:pt x="41" y="1"/>
                    <a:pt x="42" y="0"/>
                  </a:cubicBezTo>
                  <a:cubicBezTo>
                    <a:pt x="39" y="3"/>
                    <a:pt x="36" y="7"/>
                    <a:pt x="34" y="12"/>
                  </a:cubicBezTo>
                  <a:cubicBezTo>
                    <a:pt x="33" y="12"/>
                    <a:pt x="32" y="12"/>
                    <a:pt x="31" y="12"/>
                  </a:cubicBezTo>
                  <a:cubicBezTo>
                    <a:pt x="32" y="13"/>
                    <a:pt x="32" y="13"/>
                    <a:pt x="33" y="14"/>
                  </a:cubicBezTo>
                  <a:cubicBezTo>
                    <a:pt x="31" y="18"/>
                    <a:pt x="29" y="24"/>
                    <a:pt x="27" y="29"/>
                  </a:cubicBezTo>
                  <a:cubicBezTo>
                    <a:pt x="10" y="80"/>
                    <a:pt x="0" y="177"/>
                    <a:pt x="11" y="198"/>
                  </a:cubicBezTo>
                  <a:cubicBezTo>
                    <a:pt x="11" y="198"/>
                    <a:pt x="11" y="198"/>
                    <a:pt x="11" y="198"/>
                  </a:cubicBezTo>
                  <a:cubicBezTo>
                    <a:pt x="11" y="198"/>
                    <a:pt x="11" y="198"/>
                    <a:pt x="11" y="199"/>
                  </a:cubicBezTo>
                  <a:cubicBezTo>
                    <a:pt x="19" y="206"/>
                    <a:pt x="14" y="202"/>
                    <a:pt x="12" y="199"/>
                  </a:cubicBezTo>
                  <a:cubicBezTo>
                    <a:pt x="19" y="208"/>
                    <a:pt x="21" y="231"/>
                    <a:pt x="27" y="244"/>
                  </a:cubicBezTo>
                  <a:cubicBezTo>
                    <a:pt x="31" y="253"/>
                    <a:pt x="36" y="257"/>
                    <a:pt x="46" y="251"/>
                  </a:cubicBezTo>
                  <a:cubicBezTo>
                    <a:pt x="46" y="251"/>
                    <a:pt x="46" y="251"/>
                    <a:pt x="46" y="251"/>
                  </a:cubicBezTo>
                  <a:cubicBezTo>
                    <a:pt x="48" y="249"/>
                    <a:pt x="51" y="247"/>
                    <a:pt x="54" y="243"/>
                  </a:cubicBezTo>
                  <a:cubicBezTo>
                    <a:pt x="15" y="252"/>
                    <a:pt x="44" y="156"/>
                    <a:pt x="47" y="141"/>
                  </a:cubicBezTo>
                  <a:close/>
                  <a:moveTo>
                    <a:pt x="12" y="199"/>
                  </a:moveTo>
                  <a:cubicBezTo>
                    <a:pt x="12" y="199"/>
                    <a:pt x="12" y="199"/>
                    <a:pt x="11" y="199"/>
                  </a:cubicBezTo>
                  <a:cubicBezTo>
                    <a:pt x="11" y="199"/>
                    <a:pt x="11" y="199"/>
                    <a:pt x="11" y="199"/>
                  </a:cubicBezTo>
                  <a:cubicBezTo>
                    <a:pt x="11" y="199"/>
                    <a:pt x="12" y="199"/>
                    <a:pt x="12" y="1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761">
              <a:extLst>
                <a:ext uri="{FF2B5EF4-FFF2-40B4-BE49-F238E27FC236}">
                  <a16:creationId xmlns:a16="http://schemas.microsoft.com/office/drawing/2014/main" id="{797D2BB6-CDEE-4E20-8ADC-B31DBC2FFF28}"/>
                </a:ext>
              </a:extLst>
            </p:cNvPr>
            <p:cNvSpPr>
              <a:spLocks noEditPoints="1"/>
            </p:cNvSpPr>
            <p:nvPr userDrawn="1"/>
          </p:nvSpPr>
          <p:spPr bwMode="auto">
            <a:xfrm>
              <a:off x="2564" y="2514"/>
              <a:ext cx="63" cy="236"/>
            </a:xfrm>
            <a:custGeom>
              <a:avLst/>
              <a:gdLst>
                <a:gd name="T0" fmla="*/ 7 w 44"/>
                <a:gd name="T1" fmla="*/ 146 h 164"/>
                <a:gd name="T2" fmla="*/ 6 w 44"/>
                <a:gd name="T3" fmla="*/ 146 h 164"/>
                <a:gd name="T4" fmla="*/ 7 w 44"/>
                <a:gd name="T5" fmla="*/ 147 h 164"/>
                <a:gd name="T6" fmla="*/ 7 w 44"/>
                <a:gd name="T7" fmla="*/ 146 h 164"/>
                <a:gd name="T8" fmla="*/ 34 w 44"/>
                <a:gd name="T9" fmla="*/ 74 h 164"/>
                <a:gd name="T10" fmla="*/ 31 w 44"/>
                <a:gd name="T11" fmla="*/ 57 h 164"/>
                <a:gd name="T12" fmla="*/ 41 w 44"/>
                <a:gd name="T13" fmla="*/ 35 h 164"/>
                <a:gd name="T14" fmla="*/ 38 w 44"/>
                <a:gd name="T15" fmla="*/ 15 h 164"/>
                <a:gd name="T16" fmla="*/ 38 w 44"/>
                <a:gd name="T17" fmla="*/ 14 h 164"/>
                <a:gd name="T18" fmla="*/ 37 w 44"/>
                <a:gd name="T19" fmla="*/ 2 h 164"/>
                <a:gd name="T20" fmla="*/ 36 w 44"/>
                <a:gd name="T21" fmla="*/ 0 h 164"/>
                <a:gd name="T22" fmla="*/ 12 w 44"/>
                <a:gd name="T23" fmla="*/ 14 h 164"/>
                <a:gd name="T24" fmla="*/ 10 w 44"/>
                <a:gd name="T25" fmla="*/ 25 h 164"/>
                <a:gd name="T26" fmla="*/ 10 w 44"/>
                <a:gd name="T27" fmla="*/ 26 h 164"/>
                <a:gd name="T28" fmla="*/ 10 w 44"/>
                <a:gd name="T29" fmla="*/ 26 h 164"/>
                <a:gd name="T30" fmla="*/ 10 w 44"/>
                <a:gd name="T31" fmla="*/ 26 h 164"/>
                <a:gd name="T32" fmla="*/ 6 w 44"/>
                <a:gd name="T33" fmla="*/ 52 h 164"/>
                <a:gd name="T34" fmla="*/ 2 w 44"/>
                <a:gd name="T35" fmla="*/ 128 h 164"/>
                <a:gd name="T36" fmla="*/ 2 w 44"/>
                <a:gd name="T37" fmla="*/ 128 h 164"/>
                <a:gd name="T38" fmla="*/ 3 w 44"/>
                <a:gd name="T39" fmla="*/ 134 h 164"/>
                <a:gd name="T40" fmla="*/ 3 w 44"/>
                <a:gd name="T41" fmla="*/ 136 h 164"/>
                <a:gd name="T42" fmla="*/ 6 w 44"/>
                <a:gd name="T43" fmla="*/ 146 h 164"/>
                <a:gd name="T44" fmla="*/ 6 w 44"/>
                <a:gd name="T45" fmla="*/ 146 h 164"/>
                <a:gd name="T46" fmla="*/ 6 w 44"/>
                <a:gd name="T47" fmla="*/ 146 h 164"/>
                <a:gd name="T48" fmla="*/ 7 w 44"/>
                <a:gd name="T49" fmla="*/ 147 h 164"/>
                <a:gd name="T50" fmla="*/ 7 w 44"/>
                <a:gd name="T51" fmla="*/ 146 h 164"/>
                <a:gd name="T52" fmla="*/ 10 w 44"/>
                <a:gd name="T53" fmla="*/ 150 h 164"/>
                <a:gd name="T54" fmla="*/ 10 w 44"/>
                <a:gd name="T55" fmla="*/ 150 h 164"/>
                <a:gd name="T56" fmla="*/ 7 w 44"/>
                <a:gd name="T57" fmla="*/ 147 h 164"/>
                <a:gd name="T58" fmla="*/ 9 w 44"/>
                <a:gd name="T59" fmla="*/ 150 h 164"/>
                <a:gd name="T60" fmla="*/ 10 w 44"/>
                <a:gd name="T61" fmla="*/ 153 h 164"/>
                <a:gd name="T62" fmla="*/ 14 w 44"/>
                <a:gd name="T63" fmla="*/ 164 h 164"/>
                <a:gd name="T64" fmla="*/ 29 w 44"/>
                <a:gd name="T65" fmla="*/ 156 h 164"/>
                <a:gd name="T66" fmla="*/ 30 w 44"/>
                <a:gd name="T67" fmla="*/ 147 h 164"/>
                <a:gd name="T68" fmla="*/ 30 w 44"/>
                <a:gd name="T69" fmla="*/ 146 h 164"/>
                <a:gd name="T70" fmla="*/ 31 w 44"/>
                <a:gd name="T71" fmla="*/ 140 h 164"/>
                <a:gd name="T72" fmla="*/ 31 w 44"/>
                <a:gd name="T73" fmla="*/ 137 h 164"/>
                <a:gd name="T74" fmla="*/ 34 w 44"/>
                <a:gd name="T75" fmla="*/ 124 h 164"/>
                <a:gd name="T76" fmla="*/ 34 w 44"/>
                <a:gd name="T77" fmla="*/ 122 h 164"/>
                <a:gd name="T78" fmla="*/ 35 w 44"/>
                <a:gd name="T79" fmla="*/ 117 h 164"/>
                <a:gd name="T80" fmla="*/ 42 w 44"/>
                <a:gd name="T81" fmla="*/ 87 h 164"/>
                <a:gd name="T82" fmla="*/ 38 w 44"/>
                <a:gd name="T83" fmla="*/ 81 h 164"/>
                <a:gd name="T84" fmla="*/ 38 w 44"/>
                <a:gd name="T85" fmla="*/ 82 h 164"/>
                <a:gd name="T86" fmla="*/ 34 w 44"/>
                <a:gd name="T87" fmla="*/ 74 h 164"/>
                <a:gd name="T88" fmla="*/ 27 w 44"/>
                <a:gd name="T89" fmla="*/ 65 h 164"/>
                <a:gd name="T90" fmla="*/ 28 w 44"/>
                <a:gd name="T91" fmla="*/ 65 h 164"/>
                <a:gd name="T92" fmla="*/ 36 w 44"/>
                <a:gd name="T93" fmla="*/ 61 h 164"/>
                <a:gd name="T94" fmla="*/ 27 w 44"/>
                <a:gd name="T95" fmla="*/ 65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 h="164">
                  <a:moveTo>
                    <a:pt x="7" y="146"/>
                  </a:moveTo>
                  <a:cubicBezTo>
                    <a:pt x="6" y="146"/>
                    <a:pt x="6" y="146"/>
                    <a:pt x="6" y="146"/>
                  </a:cubicBezTo>
                  <a:cubicBezTo>
                    <a:pt x="7" y="146"/>
                    <a:pt x="7" y="147"/>
                    <a:pt x="7" y="147"/>
                  </a:cubicBezTo>
                  <a:cubicBezTo>
                    <a:pt x="7" y="147"/>
                    <a:pt x="7" y="146"/>
                    <a:pt x="7" y="146"/>
                  </a:cubicBezTo>
                  <a:close/>
                  <a:moveTo>
                    <a:pt x="34" y="74"/>
                  </a:moveTo>
                  <a:cubicBezTo>
                    <a:pt x="39" y="70"/>
                    <a:pt x="44" y="65"/>
                    <a:pt x="31" y="57"/>
                  </a:cubicBezTo>
                  <a:cubicBezTo>
                    <a:pt x="40" y="55"/>
                    <a:pt x="41" y="46"/>
                    <a:pt x="41" y="35"/>
                  </a:cubicBezTo>
                  <a:cubicBezTo>
                    <a:pt x="40" y="28"/>
                    <a:pt x="39" y="21"/>
                    <a:pt x="38" y="15"/>
                  </a:cubicBezTo>
                  <a:cubicBezTo>
                    <a:pt x="38" y="15"/>
                    <a:pt x="38" y="14"/>
                    <a:pt x="38" y="14"/>
                  </a:cubicBezTo>
                  <a:cubicBezTo>
                    <a:pt x="37" y="9"/>
                    <a:pt x="37" y="4"/>
                    <a:pt x="37" y="2"/>
                  </a:cubicBezTo>
                  <a:cubicBezTo>
                    <a:pt x="31" y="13"/>
                    <a:pt x="33" y="7"/>
                    <a:pt x="36" y="0"/>
                  </a:cubicBezTo>
                  <a:cubicBezTo>
                    <a:pt x="28" y="5"/>
                    <a:pt x="20" y="9"/>
                    <a:pt x="12" y="14"/>
                  </a:cubicBezTo>
                  <a:cubicBezTo>
                    <a:pt x="12" y="17"/>
                    <a:pt x="11" y="21"/>
                    <a:pt x="10" y="25"/>
                  </a:cubicBezTo>
                  <a:cubicBezTo>
                    <a:pt x="10" y="25"/>
                    <a:pt x="10" y="25"/>
                    <a:pt x="10" y="26"/>
                  </a:cubicBezTo>
                  <a:cubicBezTo>
                    <a:pt x="10" y="26"/>
                    <a:pt x="10" y="26"/>
                    <a:pt x="10" y="26"/>
                  </a:cubicBezTo>
                  <a:cubicBezTo>
                    <a:pt x="10" y="26"/>
                    <a:pt x="10" y="26"/>
                    <a:pt x="10" y="26"/>
                  </a:cubicBezTo>
                  <a:cubicBezTo>
                    <a:pt x="8" y="35"/>
                    <a:pt x="7" y="43"/>
                    <a:pt x="6" y="52"/>
                  </a:cubicBezTo>
                  <a:cubicBezTo>
                    <a:pt x="2" y="81"/>
                    <a:pt x="0" y="109"/>
                    <a:pt x="2" y="128"/>
                  </a:cubicBezTo>
                  <a:cubicBezTo>
                    <a:pt x="2" y="128"/>
                    <a:pt x="2" y="128"/>
                    <a:pt x="2" y="128"/>
                  </a:cubicBezTo>
                  <a:cubicBezTo>
                    <a:pt x="2" y="130"/>
                    <a:pt x="2" y="132"/>
                    <a:pt x="3" y="134"/>
                  </a:cubicBezTo>
                  <a:cubicBezTo>
                    <a:pt x="3" y="134"/>
                    <a:pt x="3" y="135"/>
                    <a:pt x="3" y="136"/>
                  </a:cubicBezTo>
                  <a:cubicBezTo>
                    <a:pt x="4" y="140"/>
                    <a:pt x="5" y="144"/>
                    <a:pt x="6" y="146"/>
                  </a:cubicBezTo>
                  <a:cubicBezTo>
                    <a:pt x="6" y="146"/>
                    <a:pt x="6" y="146"/>
                    <a:pt x="6" y="146"/>
                  </a:cubicBezTo>
                  <a:cubicBezTo>
                    <a:pt x="6" y="146"/>
                    <a:pt x="6" y="146"/>
                    <a:pt x="6" y="146"/>
                  </a:cubicBezTo>
                  <a:cubicBezTo>
                    <a:pt x="7" y="146"/>
                    <a:pt x="7" y="147"/>
                    <a:pt x="7" y="147"/>
                  </a:cubicBezTo>
                  <a:cubicBezTo>
                    <a:pt x="7" y="147"/>
                    <a:pt x="7" y="146"/>
                    <a:pt x="7" y="146"/>
                  </a:cubicBezTo>
                  <a:cubicBezTo>
                    <a:pt x="8" y="148"/>
                    <a:pt x="9" y="149"/>
                    <a:pt x="10" y="150"/>
                  </a:cubicBezTo>
                  <a:cubicBezTo>
                    <a:pt x="11" y="151"/>
                    <a:pt x="10" y="151"/>
                    <a:pt x="10" y="150"/>
                  </a:cubicBezTo>
                  <a:cubicBezTo>
                    <a:pt x="9" y="149"/>
                    <a:pt x="8" y="148"/>
                    <a:pt x="7" y="147"/>
                  </a:cubicBezTo>
                  <a:cubicBezTo>
                    <a:pt x="8" y="148"/>
                    <a:pt x="8" y="149"/>
                    <a:pt x="9" y="150"/>
                  </a:cubicBezTo>
                  <a:cubicBezTo>
                    <a:pt x="9" y="151"/>
                    <a:pt x="10" y="152"/>
                    <a:pt x="10" y="153"/>
                  </a:cubicBezTo>
                  <a:cubicBezTo>
                    <a:pt x="11" y="156"/>
                    <a:pt x="13" y="160"/>
                    <a:pt x="14" y="164"/>
                  </a:cubicBezTo>
                  <a:cubicBezTo>
                    <a:pt x="19" y="162"/>
                    <a:pt x="24" y="159"/>
                    <a:pt x="29" y="156"/>
                  </a:cubicBezTo>
                  <a:cubicBezTo>
                    <a:pt x="29" y="153"/>
                    <a:pt x="30" y="150"/>
                    <a:pt x="30" y="147"/>
                  </a:cubicBezTo>
                  <a:cubicBezTo>
                    <a:pt x="30" y="147"/>
                    <a:pt x="30" y="146"/>
                    <a:pt x="30" y="146"/>
                  </a:cubicBezTo>
                  <a:cubicBezTo>
                    <a:pt x="30" y="144"/>
                    <a:pt x="31" y="142"/>
                    <a:pt x="31" y="140"/>
                  </a:cubicBezTo>
                  <a:cubicBezTo>
                    <a:pt x="31" y="139"/>
                    <a:pt x="31" y="138"/>
                    <a:pt x="31" y="137"/>
                  </a:cubicBezTo>
                  <a:cubicBezTo>
                    <a:pt x="32" y="133"/>
                    <a:pt x="33" y="128"/>
                    <a:pt x="34" y="124"/>
                  </a:cubicBezTo>
                  <a:cubicBezTo>
                    <a:pt x="34" y="123"/>
                    <a:pt x="34" y="123"/>
                    <a:pt x="34" y="122"/>
                  </a:cubicBezTo>
                  <a:cubicBezTo>
                    <a:pt x="35" y="120"/>
                    <a:pt x="35" y="119"/>
                    <a:pt x="35" y="117"/>
                  </a:cubicBezTo>
                  <a:cubicBezTo>
                    <a:pt x="39" y="100"/>
                    <a:pt x="43" y="88"/>
                    <a:pt x="42" y="87"/>
                  </a:cubicBezTo>
                  <a:cubicBezTo>
                    <a:pt x="41" y="83"/>
                    <a:pt x="39" y="82"/>
                    <a:pt x="38" y="81"/>
                  </a:cubicBezTo>
                  <a:cubicBezTo>
                    <a:pt x="38" y="82"/>
                    <a:pt x="38" y="82"/>
                    <a:pt x="38" y="82"/>
                  </a:cubicBezTo>
                  <a:cubicBezTo>
                    <a:pt x="18" y="79"/>
                    <a:pt x="27" y="78"/>
                    <a:pt x="34" y="74"/>
                  </a:cubicBezTo>
                  <a:moveTo>
                    <a:pt x="27" y="65"/>
                  </a:moveTo>
                  <a:cubicBezTo>
                    <a:pt x="27" y="65"/>
                    <a:pt x="28" y="65"/>
                    <a:pt x="28" y="65"/>
                  </a:cubicBezTo>
                  <a:cubicBezTo>
                    <a:pt x="31" y="65"/>
                    <a:pt x="34" y="64"/>
                    <a:pt x="36" y="61"/>
                  </a:cubicBezTo>
                  <a:cubicBezTo>
                    <a:pt x="28" y="61"/>
                    <a:pt x="28" y="64"/>
                    <a:pt x="27"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762">
              <a:extLst>
                <a:ext uri="{FF2B5EF4-FFF2-40B4-BE49-F238E27FC236}">
                  <a16:creationId xmlns:a16="http://schemas.microsoft.com/office/drawing/2014/main" id="{2F91BCC2-09AF-4A54-99E1-1B6003254A1E}"/>
                </a:ext>
              </a:extLst>
            </p:cNvPr>
            <p:cNvSpPr>
              <a:spLocks noEditPoints="1"/>
            </p:cNvSpPr>
            <p:nvPr userDrawn="1"/>
          </p:nvSpPr>
          <p:spPr bwMode="auto">
            <a:xfrm>
              <a:off x="3050" y="2268"/>
              <a:ext cx="61" cy="201"/>
            </a:xfrm>
            <a:custGeom>
              <a:avLst/>
              <a:gdLst>
                <a:gd name="T0" fmla="*/ 6 w 43"/>
                <a:gd name="T1" fmla="*/ 125 h 140"/>
                <a:gd name="T2" fmla="*/ 6 w 43"/>
                <a:gd name="T3" fmla="*/ 125 h 140"/>
                <a:gd name="T4" fmla="*/ 6 w 43"/>
                <a:gd name="T5" fmla="*/ 125 h 140"/>
                <a:gd name="T6" fmla="*/ 6 w 43"/>
                <a:gd name="T7" fmla="*/ 125 h 140"/>
                <a:gd name="T8" fmla="*/ 33 w 43"/>
                <a:gd name="T9" fmla="*/ 63 h 140"/>
                <a:gd name="T10" fmla="*/ 30 w 43"/>
                <a:gd name="T11" fmla="*/ 48 h 140"/>
                <a:gd name="T12" fmla="*/ 40 w 43"/>
                <a:gd name="T13" fmla="*/ 30 h 140"/>
                <a:gd name="T14" fmla="*/ 38 w 43"/>
                <a:gd name="T15" fmla="*/ 13 h 140"/>
                <a:gd name="T16" fmla="*/ 38 w 43"/>
                <a:gd name="T17" fmla="*/ 12 h 140"/>
                <a:gd name="T18" fmla="*/ 36 w 43"/>
                <a:gd name="T19" fmla="*/ 1 h 140"/>
                <a:gd name="T20" fmla="*/ 35 w 43"/>
                <a:gd name="T21" fmla="*/ 0 h 140"/>
                <a:gd name="T22" fmla="*/ 12 w 43"/>
                <a:gd name="T23" fmla="*/ 12 h 140"/>
                <a:gd name="T24" fmla="*/ 10 w 43"/>
                <a:gd name="T25" fmla="*/ 21 h 140"/>
                <a:gd name="T26" fmla="*/ 9 w 43"/>
                <a:gd name="T27" fmla="*/ 22 h 140"/>
                <a:gd name="T28" fmla="*/ 9 w 43"/>
                <a:gd name="T29" fmla="*/ 22 h 140"/>
                <a:gd name="T30" fmla="*/ 9 w 43"/>
                <a:gd name="T31" fmla="*/ 22 h 140"/>
                <a:gd name="T32" fmla="*/ 5 w 43"/>
                <a:gd name="T33" fmla="*/ 44 h 140"/>
                <a:gd name="T34" fmla="*/ 1 w 43"/>
                <a:gd name="T35" fmla="*/ 109 h 140"/>
                <a:gd name="T36" fmla="*/ 1 w 43"/>
                <a:gd name="T37" fmla="*/ 109 h 140"/>
                <a:gd name="T38" fmla="*/ 2 w 43"/>
                <a:gd name="T39" fmla="*/ 114 h 140"/>
                <a:gd name="T40" fmla="*/ 2 w 43"/>
                <a:gd name="T41" fmla="*/ 116 h 140"/>
                <a:gd name="T42" fmla="*/ 6 w 43"/>
                <a:gd name="T43" fmla="*/ 125 h 140"/>
                <a:gd name="T44" fmla="*/ 6 w 43"/>
                <a:gd name="T45" fmla="*/ 125 h 140"/>
                <a:gd name="T46" fmla="*/ 6 w 43"/>
                <a:gd name="T47" fmla="*/ 125 h 140"/>
                <a:gd name="T48" fmla="*/ 6 w 43"/>
                <a:gd name="T49" fmla="*/ 125 h 140"/>
                <a:gd name="T50" fmla="*/ 6 w 43"/>
                <a:gd name="T51" fmla="*/ 125 h 140"/>
                <a:gd name="T52" fmla="*/ 9 w 43"/>
                <a:gd name="T53" fmla="*/ 128 h 140"/>
                <a:gd name="T54" fmla="*/ 9 w 43"/>
                <a:gd name="T55" fmla="*/ 128 h 140"/>
                <a:gd name="T56" fmla="*/ 7 w 43"/>
                <a:gd name="T57" fmla="*/ 126 h 140"/>
                <a:gd name="T58" fmla="*/ 8 w 43"/>
                <a:gd name="T59" fmla="*/ 128 h 140"/>
                <a:gd name="T60" fmla="*/ 9 w 43"/>
                <a:gd name="T61" fmla="*/ 130 h 140"/>
                <a:gd name="T62" fmla="*/ 13 w 43"/>
                <a:gd name="T63" fmla="*/ 140 h 140"/>
                <a:gd name="T64" fmla="*/ 29 w 43"/>
                <a:gd name="T65" fmla="*/ 133 h 140"/>
                <a:gd name="T66" fmla="*/ 30 w 43"/>
                <a:gd name="T67" fmla="*/ 125 h 140"/>
                <a:gd name="T68" fmla="*/ 30 w 43"/>
                <a:gd name="T69" fmla="*/ 125 h 140"/>
                <a:gd name="T70" fmla="*/ 31 w 43"/>
                <a:gd name="T71" fmla="*/ 119 h 140"/>
                <a:gd name="T72" fmla="*/ 31 w 43"/>
                <a:gd name="T73" fmla="*/ 117 h 140"/>
                <a:gd name="T74" fmla="*/ 33 w 43"/>
                <a:gd name="T75" fmla="*/ 106 h 140"/>
                <a:gd name="T76" fmla="*/ 34 w 43"/>
                <a:gd name="T77" fmla="*/ 104 h 140"/>
                <a:gd name="T78" fmla="*/ 35 w 43"/>
                <a:gd name="T79" fmla="*/ 100 h 140"/>
                <a:gd name="T80" fmla="*/ 42 w 43"/>
                <a:gd name="T81" fmla="*/ 74 h 140"/>
                <a:gd name="T82" fmla="*/ 37 w 43"/>
                <a:gd name="T83" fmla="*/ 69 h 140"/>
                <a:gd name="T84" fmla="*/ 37 w 43"/>
                <a:gd name="T85" fmla="*/ 70 h 140"/>
                <a:gd name="T86" fmla="*/ 33 w 43"/>
                <a:gd name="T87" fmla="*/ 63 h 140"/>
                <a:gd name="T88" fmla="*/ 26 w 43"/>
                <a:gd name="T89" fmla="*/ 55 h 140"/>
                <a:gd name="T90" fmla="*/ 28 w 43"/>
                <a:gd name="T91" fmla="*/ 55 h 140"/>
                <a:gd name="T92" fmla="*/ 36 w 43"/>
                <a:gd name="T93" fmla="*/ 52 h 140"/>
                <a:gd name="T94" fmla="*/ 26 w 43"/>
                <a:gd name="T95" fmla="*/ 5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140">
                  <a:moveTo>
                    <a:pt x="6" y="125"/>
                  </a:moveTo>
                  <a:cubicBezTo>
                    <a:pt x="6" y="125"/>
                    <a:pt x="6" y="125"/>
                    <a:pt x="6" y="125"/>
                  </a:cubicBezTo>
                  <a:cubicBezTo>
                    <a:pt x="6" y="125"/>
                    <a:pt x="6" y="125"/>
                    <a:pt x="6" y="125"/>
                  </a:cubicBezTo>
                  <a:cubicBezTo>
                    <a:pt x="6" y="125"/>
                    <a:pt x="6" y="125"/>
                    <a:pt x="6" y="125"/>
                  </a:cubicBezTo>
                  <a:close/>
                  <a:moveTo>
                    <a:pt x="33" y="63"/>
                  </a:moveTo>
                  <a:cubicBezTo>
                    <a:pt x="39" y="60"/>
                    <a:pt x="43" y="56"/>
                    <a:pt x="30" y="48"/>
                  </a:cubicBezTo>
                  <a:cubicBezTo>
                    <a:pt x="39" y="47"/>
                    <a:pt x="41" y="39"/>
                    <a:pt x="40" y="30"/>
                  </a:cubicBezTo>
                  <a:cubicBezTo>
                    <a:pt x="40" y="24"/>
                    <a:pt x="39" y="18"/>
                    <a:pt x="38" y="13"/>
                  </a:cubicBezTo>
                  <a:cubicBezTo>
                    <a:pt x="38" y="12"/>
                    <a:pt x="38" y="12"/>
                    <a:pt x="38" y="12"/>
                  </a:cubicBezTo>
                  <a:cubicBezTo>
                    <a:pt x="37" y="7"/>
                    <a:pt x="36" y="4"/>
                    <a:pt x="36" y="1"/>
                  </a:cubicBezTo>
                  <a:cubicBezTo>
                    <a:pt x="30" y="11"/>
                    <a:pt x="33" y="6"/>
                    <a:pt x="35" y="0"/>
                  </a:cubicBezTo>
                  <a:cubicBezTo>
                    <a:pt x="27" y="4"/>
                    <a:pt x="20" y="8"/>
                    <a:pt x="12" y="12"/>
                  </a:cubicBezTo>
                  <a:cubicBezTo>
                    <a:pt x="11" y="15"/>
                    <a:pt x="10" y="18"/>
                    <a:pt x="10" y="21"/>
                  </a:cubicBezTo>
                  <a:cubicBezTo>
                    <a:pt x="10" y="21"/>
                    <a:pt x="9" y="22"/>
                    <a:pt x="9" y="22"/>
                  </a:cubicBezTo>
                  <a:cubicBezTo>
                    <a:pt x="9" y="22"/>
                    <a:pt x="9" y="22"/>
                    <a:pt x="9" y="22"/>
                  </a:cubicBezTo>
                  <a:cubicBezTo>
                    <a:pt x="9" y="22"/>
                    <a:pt x="9" y="22"/>
                    <a:pt x="9" y="22"/>
                  </a:cubicBezTo>
                  <a:cubicBezTo>
                    <a:pt x="8" y="30"/>
                    <a:pt x="6" y="37"/>
                    <a:pt x="5" y="44"/>
                  </a:cubicBezTo>
                  <a:cubicBezTo>
                    <a:pt x="1" y="69"/>
                    <a:pt x="0" y="93"/>
                    <a:pt x="1" y="109"/>
                  </a:cubicBezTo>
                  <a:cubicBezTo>
                    <a:pt x="1" y="109"/>
                    <a:pt x="1" y="109"/>
                    <a:pt x="1" y="109"/>
                  </a:cubicBezTo>
                  <a:cubicBezTo>
                    <a:pt x="2" y="111"/>
                    <a:pt x="2" y="113"/>
                    <a:pt x="2" y="114"/>
                  </a:cubicBezTo>
                  <a:cubicBezTo>
                    <a:pt x="2" y="115"/>
                    <a:pt x="2" y="115"/>
                    <a:pt x="2" y="116"/>
                  </a:cubicBezTo>
                  <a:cubicBezTo>
                    <a:pt x="3" y="120"/>
                    <a:pt x="4" y="123"/>
                    <a:pt x="6" y="125"/>
                  </a:cubicBezTo>
                  <a:cubicBezTo>
                    <a:pt x="6" y="125"/>
                    <a:pt x="6" y="125"/>
                    <a:pt x="6" y="125"/>
                  </a:cubicBezTo>
                  <a:cubicBezTo>
                    <a:pt x="6" y="125"/>
                    <a:pt x="6" y="125"/>
                    <a:pt x="6" y="125"/>
                  </a:cubicBezTo>
                  <a:cubicBezTo>
                    <a:pt x="6" y="125"/>
                    <a:pt x="6" y="125"/>
                    <a:pt x="6" y="125"/>
                  </a:cubicBezTo>
                  <a:cubicBezTo>
                    <a:pt x="6" y="125"/>
                    <a:pt x="6" y="125"/>
                    <a:pt x="6" y="125"/>
                  </a:cubicBezTo>
                  <a:cubicBezTo>
                    <a:pt x="8" y="127"/>
                    <a:pt x="9" y="127"/>
                    <a:pt x="9" y="128"/>
                  </a:cubicBezTo>
                  <a:cubicBezTo>
                    <a:pt x="10" y="129"/>
                    <a:pt x="10" y="129"/>
                    <a:pt x="9" y="128"/>
                  </a:cubicBezTo>
                  <a:cubicBezTo>
                    <a:pt x="9" y="127"/>
                    <a:pt x="7" y="126"/>
                    <a:pt x="7" y="126"/>
                  </a:cubicBezTo>
                  <a:cubicBezTo>
                    <a:pt x="7" y="126"/>
                    <a:pt x="8" y="127"/>
                    <a:pt x="8" y="128"/>
                  </a:cubicBezTo>
                  <a:cubicBezTo>
                    <a:pt x="9" y="129"/>
                    <a:pt x="9" y="129"/>
                    <a:pt x="9" y="130"/>
                  </a:cubicBezTo>
                  <a:cubicBezTo>
                    <a:pt x="11" y="133"/>
                    <a:pt x="12" y="137"/>
                    <a:pt x="13" y="140"/>
                  </a:cubicBezTo>
                  <a:cubicBezTo>
                    <a:pt x="18" y="138"/>
                    <a:pt x="24" y="136"/>
                    <a:pt x="29" y="133"/>
                  </a:cubicBezTo>
                  <a:cubicBezTo>
                    <a:pt x="29" y="130"/>
                    <a:pt x="29" y="128"/>
                    <a:pt x="30" y="125"/>
                  </a:cubicBezTo>
                  <a:cubicBezTo>
                    <a:pt x="30" y="125"/>
                    <a:pt x="30" y="125"/>
                    <a:pt x="30" y="125"/>
                  </a:cubicBezTo>
                  <a:cubicBezTo>
                    <a:pt x="30" y="123"/>
                    <a:pt x="30" y="121"/>
                    <a:pt x="31" y="119"/>
                  </a:cubicBezTo>
                  <a:cubicBezTo>
                    <a:pt x="31" y="119"/>
                    <a:pt x="31" y="118"/>
                    <a:pt x="31" y="117"/>
                  </a:cubicBezTo>
                  <a:cubicBezTo>
                    <a:pt x="32" y="113"/>
                    <a:pt x="32" y="110"/>
                    <a:pt x="33" y="106"/>
                  </a:cubicBezTo>
                  <a:cubicBezTo>
                    <a:pt x="34" y="105"/>
                    <a:pt x="34" y="105"/>
                    <a:pt x="34" y="104"/>
                  </a:cubicBezTo>
                  <a:cubicBezTo>
                    <a:pt x="34" y="103"/>
                    <a:pt x="35" y="101"/>
                    <a:pt x="35" y="100"/>
                  </a:cubicBezTo>
                  <a:cubicBezTo>
                    <a:pt x="39" y="86"/>
                    <a:pt x="42" y="75"/>
                    <a:pt x="42" y="74"/>
                  </a:cubicBezTo>
                  <a:cubicBezTo>
                    <a:pt x="40" y="71"/>
                    <a:pt x="39" y="70"/>
                    <a:pt x="37" y="69"/>
                  </a:cubicBezTo>
                  <a:cubicBezTo>
                    <a:pt x="38" y="70"/>
                    <a:pt x="38" y="70"/>
                    <a:pt x="37" y="70"/>
                  </a:cubicBezTo>
                  <a:cubicBezTo>
                    <a:pt x="18" y="68"/>
                    <a:pt x="26" y="66"/>
                    <a:pt x="33" y="63"/>
                  </a:cubicBezTo>
                  <a:moveTo>
                    <a:pt x="26" y="55"/>
                  </a:moveTo>
                  <a:cubicBezTo>
                    <a:pt x="27" y="55"/>
                    <a:pt x="27" y="55"/>
                    <a:pt x="28" y="55"/>
                  </a:cubicBezTo>
                  <a:cubicBezTo>
                    <a:pt x="31" y="55"/>
                    <a:pt x="33" y="54"/>
                    <a:pt x="36" y="52"/>
                  </a:cubicBezTo>
                  <a:cubicBezTo>
                    <a:pt x="27" y="52"/>
                    <a:pt x="27" y="55"/>
                    <a:pt x="26"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763">
              <a:extLst>
                <a:ext uri="{FF2B5EF4-FFF2-40B4-BE49-F238E27FC236}">
                  <a16:creationId xmlns:a16="http://schemas.microsoft.com/office/drawing/2014/main" id="{3C4E6089-DA8C-469E-83B8-46BD90EA4539}"/>
                </a:ext>
              </a:extLst>
            </p:cNvPr>
            <p:cNvSpPr>
              <a:spLocks noEditPoints="1"/>
            </p:cNvSpPr>
            <p:nvPr userDrawn="1"/>
          </p:nvSpPr>
          <p:spPr bwMode="auto">
            <a:xfrm>
              <a:off x="3307" y="2087"/>
              <a:ext cx="62" cy="201"/>
            </a:xfrm>
            <a:custGeom>
              <a:avLst/>
              <a:gdLst>
                <a:gd name="T0" fmla="*/ 6 w 43"/>
                <a:gd name="T1" fmla="*/ 125 h 140"/>
                <a:gd name="T2" fmla="*/ 6 w 43"/>
                <a:gd name="T3" fmla="*/ 125 h 140"/>
                <a:gd name="T4" fmla="*/ 7 w 43"/>
                <a:gd name="T5" fmla="*/ 125 h 140"/>
                <a:gd name="T6" fmla="*/ 6 w 43"/>
                <a:gd name="T7" fmla="*/ 125 h 140"/>
                <a:gd name="T8" fmla="*/ 34 w 43"/>
                <a:gd name="T9" fmla="*/ 63 h 140"/>
                <a:gd name="T10" fmla="*/ 31 w 43"/>
                <a:gd name="T11" fmla="*/ 49 h 140"/>
                <a:gd name="T12" fmla="*/ 41 w 43"/>
                <a:gd name="T13" fmla="*/ 30 h 140"/>
                <a:gd name="T14" fmla="*/ 38 w 43"/>
                <a:gd name="T15" fmla="*/ 13 h 140"/>
                <a:gd name="T16" fmla="*/ 38 w 43"/>
                <a:gd name="T17" fmla="*/ 12 h 140"/>
                <a:gd name="T18" fmla="*/ 37 w 43"/>
                <a:gd name="T19" fmla="*/ 1 h 140"/>
                <a:gd name="T20" fmla="*/ 35 w 43"/>
                <a:gd name="T21" fmla="*/ 0 h 140"/>
                <a:gd name="T22" fmla="*/ 12 w 43"/>
                <a:gd name="T23" fmla="*/ 12 h 140"/>
                <a:gd name="T24" fmla="*/ 10 w 43"/>
                <a:gd name="T25" fmla="*/ 21 h 140"/>
                <a:gd name="T26" fmla="*/ 10 w 43"/>
                <a:gd name="T27" fmla="*/ 22 h 140"/>
                <a:gd name="T28" fmla="*/ 10 w 43"/>
                <a:gd name="T29" fmla="*/ 22 h 140"/>
                <a:gd name="T30" fmla="*/ 10 w 43"/>
                <a:gd name="T31" fmla="*/ 22 h 140"/>
                <a:gd name="T32" fmla="*/ 6 w 43"/>
                <a:gd name="T33" fmla="*/ 44 h 140"/>
                <a:gd name="T34" fmla="*/ 2 w 43"/>
                <a:gd name="T35" fmla="*/ 109 h 140"/>
                <a:gd name="T36" fmla="*/ 2 w 43"/>
                <a:gd name="T37" fmla="*/ 109 h 140"/>
                <a:gd name="T38" fmla="*/ 2 w 43"/>
                <a:gd name="T39" fmla="*/ 114 h 140"/>
                <a:gd name="T40" fmla="*/ 3 w 43"/>
                <a:gd name="T41" fmla="*/ 116 h 140"/>
                <a:gd name="T42" fmla="*/ 6 w 43"/>
                <a:gd name="T43" fmla="*/ 125 h 140"/>
                <a:gd name="T44" fmla="*/ 6 w 43"/>
                <a:gd name="T45" fmla="*/ 125 h 140"/>
                <a:gd name="T46" fmla="*/ 6 w 43"/>
                <a:gd name="T47" fmla="*/ 125 h 140"/>
                <a:gd name="T48" fmla="*/ 7 w 43"/>
                <a:gd name="T49" fmla="*/ 125 h 140"/>
                <a:gd name="T50" fmla="*/ 6 w 43"/>
                <a:gd name="T51" fmla="*/ 125 h 140"/>
                <a:gd name="T52" fmla="*/ 10 w 43"/>
                <a:gd name="T53" fmla="*/ 128 h 140"/>
                <a:gd name="T54" fmla="*/ 10 w 43"/>
                <a:gd name="T55" fmla="*/ 128 h 140"/>
                <a:gd name="T56" fmla="*/ 7 w 43"/>
                <a:gd name="T57" fmla="*/ 126 h 140"/>
                <a:gd name="T58" fmla="*/ 9 w 43"/>
                <a:gd name="T59" fmla="*/ 128 h 140"/>
                <a:gd name="T60" fmla="*/ 10 w 43"/>
                <a:gd name="T61" fmla="*/ 130 h 140"/>
                <a:gd name="T62" fmla="*/ 14 w 43"/>
                <a:gd name="T63" fmla="*/ 140 h 140"/>
                <a:gd name="T64" fmla="*/ 29 w 43"/>
                <a:gd name="T65" fmla="*/ 133 h 140"/>
                <a:gd name="T66" fmla="*/ 30 w 43"/>
                <a:gd name="T67" fmla="*/ 125 h 140"/>
                <a:gd name="T68" fmla="*/ 30 w 43"/>
                <a:gd name="T69" fmla="*/ 125 h 140"/>
                <a:gd name="T70" fmla="*/ 31 w 43"/>
                <a:gd name="T71" fmla="*/ 119 h 140"/>
                <a:gd name="T72" fmla="*/ 31 w 43"/>
                <a:gd name="T73" fmla="*/ 117 h 140"/>
                <a:gd name="T74" fmla="*/ 34 w 43"/>
                <a:gd name="T75" fmla="*/ 106 h 140"/>
                <a:gd name="T76" fmla="*/ 34 w 43"/>
                <a:gd name="T77" fmla="*/ 104 h 140"/>
                <a:gd name="T78" fmla="*/ 35 w 43"/>
                <a:gd name="T79" fmla="*/ 100 h 140"/>
                <a:gd name="T80" fmla="*/ 42 w 43"/>
                <a:gd name="T81" fmla="*/ 74 h 140"/>
                <a:gd name="T82" fmla="*/ 38 w 43"/>
                <a:gd name="T83" fmla="*/ 69 h 140"/>
                <a:gd name="T84" fmla="*/ 38 w 43"/>
                <a:gd name="T85" fmla="*/ 70 h 140"/>
                <a:gd name="T86" fmla="*/ 33 w 43"/>
                <a:gd name="T87" fmla="*/ 63 h 140"/>
                <a:gd name="T88" fmla="*/ 27 w 43"/>
                <a:gd name="T89" fmla="*/ 55 h 140"/>
                <a:gd name="T90" fmla="*/ 28 w 43"/>
                <a:gd name="T91" fmla="*/ 55 h 140"/>
                <a:gd name="T92" fmla="*/ 36 w 43"/>
                <a:gd name="T93" fmla="*/ 52 h 140"/>
                <a:gd name="T94" fmla="*/ 27 w 43"/>
                <a:gd name="T95" fmla="*/ 5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140">
                  <a:moveTo>
                    <a:pt x="6" y="125"/>
                  </a:moveTo>
                  <a:cubicBezTo>
                    <a:pt x="6" y="125"/>
                    <a:pt x="6" y="125"/>
                    <a:pt x="6" y="125"/>
                  </a:cubicBezTo>
                  <a:cubicBezTo>
                    <a:pt x="6" y="125"/>
                    <a:pt x="6" y="125"/>
                    <a:pt x="7" y="125"/>
                  </a:cubicBezTo>
                  <a:cubicBezTo>
                    <a:pt x="7" y="125"/>
                    <a:pt x="6" y="125"/>
                    <a:pt x="6" y="125"/>
                  </a:cubicBezTo>
                  <a:close/>
                  <a:moveTo>
                    <a:pt x="34" y="63"/>
                  </a:moveTo>
                  <a:cubicBezTo>
                    <a:pt x="39" y="60"/>
                    <a:pt x="43" y="56"/>
                    <a:pt x="31" y="49"/>
                  </a:cubicBezTo>
                  <a:cubicBezTo>
                    <a:pt x="39" y="47"/>
                    <a:pt x="41" y="39"/>
                    <a:pt x="41" y="30"/>
                  </a:cubicBezTo>
                  <a:cubicBezTo>
                    <a:pt x="40" y="24"/>
                    <a:pt x="39" y="18"/>
                    <a:pt x="38" y="13"/>
                  </a:cubicBezTo>
                  <a:cubicBezTo>
                    <a:pt x="38" y="12"/>
                    <a:pt x="38" y="12"/>
                    <a:pt x="38" y="12"/>
                  </a:cubicBezTo>
                  <a:cubicBezTo>
                    <a:pt x="37" y="7"/>
                    <a:pt x="37" y="4"/>
                    <a:pt x="37" y="1"/>
                  </a:cubicBezTo>
                  <a:cubicBezTo>
                    <a:pt x="31" y="11"/>
                    <a:pt x="33" y="6"/>
                    <a:pt x="35" y="0"/>
                  </a:cubicBezTo>
                  <a:cubicBezTo>
                    <a:pt x="28" y="4"/>
                    <a:pt x="20" y="8"/>
                    <a:pt x="12" y="12"/>
                  </a:cubicBezTo>
                  <a:cubicBezTo>
                    <a:pt x="11" y="15"/>
                    <a:pt x="11" y="18"/>
                    <a:pt x="10" y="21"/>
                  </a:cubicBezTo>
                  <a:cubicBezTo>
                    <a:pt x="10" y="21"/>
                    <a:pt x="10" y="22"/>
                    <a:pt x="10" y="22"/>
                  </a:cubicBezTo>
                  <a:cubicBezTo>
                    <a:pt x="10" y="22"/>
                    <a:pt x="10" y="22"/>
                    <a:pt x="10" y="22"/>
                  </a:cubicBezTo>
                  <a:cubicBezTo>
                    <a:pt x="10" y="22"/>
                    <a:pt x="10" y="22"/>
                    <a:pt x="10" y="22"/>
                  </a:cubicBezTo>
                  <a:cubicBezTo>
                    <a:pt x="8" y="30"/>
                    <a:pt x="7" y="37"/>
                    <a:pt x="6" y="44"/>
                  </a:cubicBezTo>
                  <a:cubicBezTo>
                    <a:pt x="2" y="69"/>
                    <a:pt x="0" y="93"/>
                    <a:pt x="2" y="109"/>
                  </a:cubicBezTo>
                  <a:cubicBezTo>
                    <a:pt x="2" y="109"/>
                    <a:pt x="2" y="109"/>
                    <a:pt x="2" y="109"/>
                  </a:cubicBezTo>
                  <a:cubicBezTo>
                    <a:pt x="2" y="111"/>
                    <a:pt x="2" y="113"/>
                    <a:pt x="2" y="114"/>
                  </a:cubicBezTo>
                  <a:cubicBezTo>
                    <a:pt x="3" y="115"/>
                    <a:pt x="3" y="115"/>
                    <a:pt x="3" y="116"/>
                  </a:cubicBezTo>
                  <a:cubicBezTo>
                    <a:pt x="4" y="120"/>
                    <a:pt x="5" y="123"/>
                    <a:pt x="6" y="125"/>
                  </a:cubicBezTo>
                  <a:cubicBezTo>
                    <a:pt x="6" y="125"/>
                    <a:pt x="6" y="125"/>
                    <a:pt x="6" y="125"/>
                  </a:cubicBezTo>
                  <a:cubicBezTo>
                    <a:pt x="6" y="125"/>
                    <a:pt x="6" y="125"/>
                    <a:pt x="6" y="125"/>
                  </a:cubicBezTo>
                  <a:cubicBezTo>
                    <a:pt x="6" y="125"/>
                    <a:pt x="6" y="125"/>
                    <a:pt x="7" y="125"/>
                  </a:cubicBezTo>
                  <a:cubicBezTo>
                    <a:pt x="7" y="125"/>
                    <a:pt x="6" y="125"/>
                    <a:pt x="6" y="125"/>
                  </a:cubicBezTo>
                  <a:cubicBezTo>
                    <a:pt x="8" y="127"/>
                    <a:pt x="9" y="127"/>
                    <a:pt x="10" y="128"/>
                  </a:cubicBezTo>
                  <a:cubicBezTo>
                    <a:pt x="11" y="129"/>
                    <a:pt x="10" y="129"/>
                    <a:pt x="10" y="128"/>
                  </a:cubicBezTo>
                  <a:cubicBezTo>
                    <a:pt x="9" y="127"/>
                    <a:pt x="8" y="126"/>
                    <a:pt x="7" y="126"/>
                  </a:cubicBezTo>
                  <a:cubicBezTo>
                    <a:pt x="8" y="126"/>
                    <a:pt x="8" y="127"/>
                    <a:pt x="9" y="128"/>
                  </a:cubicBezTo>
                  <a:cubicBezTo>
                    <a:pt x="9" y="129"/>
                    <a:pt x="10" y="130"/>
                    <a:pt x="10" y="130"/>
                  </a:cubicBezTo>
                  <a:cubicBezTo>
                    <a:pt x="11" y="133"/>
                    <a:pt x="12" y="137"/>
                    <a:pt x="14" y="140"/>
                  </a:cubicBezTo>
                  <a:cubicBezTo>
                    <a:pt x="19" y="138"/>
                    <a:pt x="24" y="136"/>
                    <a:pt x="29" y="133"/>
                  </a:cubicBezTo>
                  <a:cubicBezTo>
                    <a:pt x="29" y="130"/>
                    <a:pt x="30" y="128"/>
                    <a:pt x="30" y="125"/>
                  </a:cubicBezTo>
                  <a:cubicBezTo>
                    <a:pt x="30" y="125"/>
                    <a:pt x="30" y="125"/>
                    <a:pt x="30" y="125"/>
                  </a:cubicBezTo>
                  <a:cubicBezTo>
                    <a:pt x="30" y="123"/>
                    <a:pt x="31" y="121"/>
                    <a:pt x="31" y="119"/>
                  </a:cubicBezTo>
                  <a:cubicBezTo>
                    <a:pt x="31" y="119"/>
                    <a:pt x="31" y="118"/>
                    <a:pt x="31" y="117"/>
                  </a:cubicBezTo>
                  <a:cubicBezTo>
                    <a:pt x="32" y="114"/>
                    <a:pt x="33" y="110"/>
                    <a:pt x="34" y="106"/>
                  </a:cubicBezTo>
                  <a:cubicBezTo>
                    <a:pt x="34" y="105"/>
                    <a:pt x="34" y="105"/>
                    <a:pt x="34" y="104"/>
                  </a:cubicBezTo>
                  <a:cubicBezTo>
                    <a:pt x="35" y="103"/>
                    <a:pt x="35" y="101"/>
                    <a:pt x="35" y="100"/>
                  </a:cubicBezTo>
                  <a:cubicBezTo>
                    <a:pt x="39" y="86"/>
                    <a:pt x="43" y="75"/>
                    <a:pt x="42" y="74"/>
                  </a:cubicBezTo>
                  <a:cubicBezTo>
                    <a:pt x="41" y="71"/>
                    <a:pt x="39" y="70"/>
                    <a:pt x="38" y="69"/>
                  </a:cubicBezTo>
                  <a:cubicBezTo>
                    <a:pt x="38" y="70"/>
                    <a:pt x="38" y="70"/>
                    <a:pt x="38" y="70"/>
                  </a:cubicBezTo>
                  <a:cubicBezTo>
                    <a:pt x="18" y="68"/>
                    <a:pt x="27" y="66"/>
                    <a:pt x="33" y="63"/>
                  </a:cubicBezTo>
                  <a:moveTo>
                    <a:pt x="27" y="55"/>
                  </a:moveTo>
                  <a:cubicBezTo>
                    <a:pt x="27" y="55"/>
                    <a:pt x="28" y="55"/>
                    <a:pt x="28" y="55"/>
                  </a:cubicBezTo>
                  <a:cubicBezTo>
                    <a:pt x="31" y="55"/>
                    <a:pt x="34" y="54"/>
                    <a:pt x="36" y="52"/>
                  </a:cubicBezTo>
                  <a:cubicBezTo>
                    <a:pt x="28" y="52"/>
                    <a:pt x="28" y="55"/>
                    <a:pt x="27"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764">
              <a:extLst>
                <a:ext uri="{FF2B5EF4-FFF2-40B4-BE49-F238E27FC236}">
                  <a16:creationId xmlns:a16="http://schemas.microsoft.com/office/drawing/2014/main" id="{77AA0EEE-C691-4644-A4EE-11F4F8922ECC}"/>
                </a:ext>
              </a:extLst>
            </p:cNvPr>
            <p:cNvSpPr>
              <a:spLocks noEditPoints="1"/>
            </p:cNvSpPr>
            <p:nvPr userDrawn="1"/>
          </p:nvSpPr>
          <p:spPr bwMode="auto">
            <a:xfrm>
              <a:off x="3612" y="1810"/>
              <a:ext cx="63" cy="193"/>
            </a:xfrm>
            <a:custGeom>
              <a:avLst/>
              <a:gdLst>
                <a:gd name="T0" fmla="*/ 7 w 44"/>
                <a:gd name="T1" fmla="*/ 119 h 134"/>
                <a:gd name="T2" fmla="*/ 7 w 44"/>
                <a:gd name="T3" fmla="*/ 119 h 134"/>
                <a:gd name="T4" fmla="*/ 7 w 44"/>
                <a:gd name="T5" fmla="*/ 119 h 134"/>
                <a:gd name="T6" fmla="*/ 7 w 44"/>
                <a:gd name="T7" fmla="*/ 119 h 134"/>
                <a:gd name="T8" fmla="*/ 34 w 44"/>
                <a:gd name="T9" fmla="*/ 60 h 134"/>
                <a:gd name="T10" fmla="*/ 31 w 44"/>
                <a:gd name="T11" fmla="*/ 46 h 134"/>
                <a:gd name="T12" fmla="*/ 41 w 44"/>
                <a:gd name="T13" fmla="*/ 28 h 134"/>
                <a:gd name="T14" fmla="*/ 39 w 44"/>
                <a:gd name="T15" fmla="*/ 12 h 134"/>
                <a:gd name="T16" fmla="*/ 38 w 44"/>
                <a:gd name="T17" fmla="*/ 11 h 134"/>
                <a:gd name="T18" fmla="*/ 37 w 44"/>
                <a:gd name="T19" fmla="*/ 1 h 134"/>
                <a:gd name="T20" fmla="*/ 36 w 44"/>
                <a:gd name="T21" fmla="*/ 0 h 134"/>
                <a:gd name="T22" fmla="*/ 13 w 44"/>
                <a:gd name="T23" fmla="*/ 10 h 134"/>
                <a:gd name="T24" fmla="*/ 10 w 44"/>
                <a:gd name="T25" fmla="*/ 19 h 134"/>
                <a:gd name="T26" fmla="*/ 10 w 44"/>
                <a:gd name="T27" fmla="*/ 20 h 134"/>
                <a:gd name="T28" fmla="*/ 10 w 44"/>
                <a:gd name="T29" fmla="*/ 21 h 134"/>
                <a:gd name="T30" fmla="*/ 10 w 44"/>
                <a:gd name="T31" fmla="*/ 21 h 134"/>
                <a:gd name="T32" fmla="*/ 6 w 44"/>
                <a:gd name="T33" fmla="*/ 42 h 134"/>
                <a:gd name="T34" fmla="*/ 2 w 44"/>
                <a:gd name="T35" fmla="*/ 104 h 134"/>
                <a:gd name="T36" fmla="*/ 2 w 44"/>
                <a:gd name="T37" fmla="*/ 104 h 134"/>
                <a:gd name="T38" fmla="*/ 3 w 44"/>
                <a:gd name="T39" fmla="*/ 109 h 134"/>
                <a:gd name="T40" fmla="*/ 3 w 44"/>
                <a:gd name="T41" fmla="*/ 111 h 134"/>
                <a:gd name="T42" fmla="*/ 6 w 44"/>
                <a:gd name="T43" fmla="*/ 119 h 134"/>
                <a:gd name="T44" fmla="*/ 7 w 44"/>
                <a:gd name="T45" fmla="*/ 119 h 134"/>
                <a:gd name="T46" fmla="*/ 7 w 44"/>
                <a:gd name="T47" fmla="*/ 119 h 134"/>
                <a:gd name="T48" fmla="*/ 7 w 44"/>
                <a:gd name="T49" fmla="*/ 119 h 134"/>
                <a:gd name="T50" fmla="*/ 7 w 44"/>
                <a:gd name="T51" fmla="*/ 119 h 134"/>
                <a:gd name="T52" fmla="*/ 10 w 44"/>
                <a:gd name="T53" fmla="*/ 122 h 134"/>
                <a:gd name="T54" fmla="*/ 10 w 44"/>
                <a:gd name="T55" fmla="*/ 122 h 134"/>
                <a:gd name="T56" fmla="*/ 7 w 44"/>
                <a:gd name="T57" fmla="*/ 120 h 134"/>
                <a:gd name="T58" fmla="*/ 9 w 44"/>
                <a:gd name="T59" fmla="*/ 122 h 134"/>
                <a:gd name="T60" fmla="*/ 10 w 44"/>
                <a:gd name="T61" fmla="*/ 124 h 134"/>
                <a:gd name="T62" fmla="*/ 14 w 44"/>
                <a:gd name="T63" fmla="*/ 134 h 134"/>
                <a:gd name="T64" fmla="*/ 30 w 44"/>
                <a:gd name="T65" fmla="*/ 127 h 134"/>
                <a:gd name="T66" fmla="*/ 30 w 44"/>
                <a:gd name="T67" fmla="*/ 119 h 134"/>
                <a:gd name="T68" fmla="*/ 30 w 44"/>
                <a:gd name="T69" fmla="*/ 119 h 134"/>
                <a:gd name="T70" fmla="*/ 31 w 44"/>
                <a:gd name="T71" fmla="*/ 114 h 134"/>
                <a:gd name="T72" fmla="*/ 32 w 44"/>
                <a:gd name="T73" fmla="*/ 112 h 134"/>
                <a:gd name="T74" fmla="*/ 34 w 44"/>
                <a:gd name="T75" fmla="*/ 101 h 134"/>
                <a:gd name="T76" fmla="*/ 35 w 44"/>
                <a:gd name="T77" fmla="*/ 99 h 134"/>
                <a:gd name="T78" fmla="*/ 36 w 44"/>
                <a:gd name="T79" fmla="*/ 95 h 134"/>
                <a:gd name="T80" fmla="*/ 42 w 44"/>
                <a:gd name="T81" fmla="*/ 70 h 134"/>
                <a:gd name="T82" fmla="*/ 38 w 44"/>
                <a:gd name="T83" fmla="*/ 66 h 134"/>
                <a:gd name="T84" fmla="*/ 38 w 44"/>
                <a:gd name="T85" fmla="*/ 66 h 134"/>
                <a:gd name="T86" fmla="*/ 34 w 44"/>
                <a:gd name="T87" fmla="*/ 60 h 134"/>
                <a:gd name="T88" fmla="*/ 27 w 44"/>
                <a:gd name="T89" fmla="*/ 52 h 134"/>
                <a:gd name="T90" fmla="*/ 28 w 44"/>
                <a:gd name="T91" fmla="*/ 52 h 134"/>
                <a:gd name="T92" fmla="*/ 36 w 44"/>
                <a:gd name="T93" fmla="*/ 50 h 134"/>
                <a:gd name="T94" fmla="*/ 27 w 44"/>
                <a:gd name="T95" fmla="*/ 52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 h="134">
                  <a:moveTo>
                    <a:pt x="7" y="119"/>
                  </a:moveTo>
                  <a:cubicBezTo>
                    <a:pt x="7" y="119"/>
                    <a:pt x="7" y="119"/>
                    <a:pt x="7" y="119"/>
                  </a:cubicBezTo>
                  <a:cubicBezTo>
                    <a:pt x="7" y="119"/>
                    <a:pt x="7" y="119"/>
                    <a:pt x="7" y="119"/>
                  </a:cubicBezTo>
                  <a:cubicBezTo>
                    <a:pt x="7" y="119"/>
                    <a:pt x="7" y="119"/>
                    <a:pt x="7" y="119"/>
                  </a:cubicBezTo>
                  <a:close/>
                  <a:moveTo>
                    <a:pt x="34" y="60"/>
                  </a:moveTo>
                  <a:cubicBezTo>
                    <a:pt x="40" y="57"/>
                    <a:pt x="44" y="53"/>
                    <a:pt x="31" y="46"/>
                  </a:cubicBezTo>
                  <a:cubicBezTo>
                    <a:pt x="40" y="45"/>
                    <a:pt x="42" y="37"/>
                    <a:pt x="41" y="28"/>
                  </a:cubicBezTo>
                  <a:cubicBezTo>
                    <a:pt x="41" y="23"/>
                    <a:pt x="39" y="17"/>
                    <a:pt x="39" y="12"/>
                  </a:cubicBezTo>
                  <a:cubicBezTo>
                    <a:pt x="38" y="11"/>
                    <a:pt x="38" y="11"/>
                    <a:pt x="38" y="11"/>
                  </a:cubicBezTo>
                  <a:cubicBezTo>
                    <a:pt x="38" y="6"/>
                    <a:pt x="37" y="3"/>
                    <a:pt x="37" y="1"/>
                  </a:cubicBezTo>
                  <a:cubicBezTo>
                    <a:pt x="31" y="10"/>
                    <a:pt x="33" y="5"/>
                    <a:pt x="36" y="0"/>
                  </a:cubicBezTo>
                  <a:cubicBezTo>
                    <a:pt x="28" y="3"/>
                    <a:pt x="20" y="7"/>
                    <a:pt x="13" y="10"/>
                  </a:cubicBezTo>
                  <a:cubicBezTo>
                    <a:pt x="12" y="13"/>
                    <a:pt x="11" y="16"/>
                    <a:pt x="10" y="19"/>
                  </a:cubicBezTo>
                  <a:cubicBezTo>
                    <a:pt x="10" y="20"/>
                    <a:pt x="10" y="20"/>
                    <a:pt x="10" y="20"/>
                  </a:cubicBezTo>
                  <a:cubicBezTo>
                    <a:pt x="10" y="21"/>
                    <a:pt x="10" y="21"/>
                    <a:pt x="10" y="21"/>
                  </a:cubicBezTo>
                  <a:cubicBezTo>
                    <a:pt x="10" y="21"/>
                    <a:pt x="10" y="21"/>
                    <a:pt x="10" y="21"/>
                  </a:cubicBezTo>
                  <a:cubicBezTo>
                    <a:pt x="9" y="28"/>
                    <a:pt x="7" y="35"/>
                    <a:pt x="6" y="42"/>
                  </a:cubicBezTo>
                  <a:cubicBezTo>
                    <a:pt x="2" y="65"/>
                    <a:pt x="0" y="89"/>
                    <a:pt x="2" y="104"/>
                  </a:cubicBezTo>
                  <a:cubicBezTo>
                    <a:pt x="2" y="104"/>
                    <a:pt x="2" y="104"/>
                    <a:pt x="2" y="104"/>
                  </a:cubicBezTo>
                  <a:cubicBezTo>
                    <a:pt x="2" y="106"/>
                    <a:pt x="3" y="107"/>
                    <a:pt x="3" y="109"/>
                  </a:cubicBezTo>
                  <a:cubicBezTo>
                    <a:pt x="3" y="109"/>
                    <a:pt x="3" y="110"/>
                    <a:pt x="3" y="111"/>
                  </a:cubicBezTo>
                  <a:cubicBezTo>
                    <a:pt x="4" y="114"/>
                    <a:pt x="5" y="117"/>
                    <a:pt x="6" y="119"/>
                  </a:cubicBezTo>
                  <a:cubicBezTo>
                    <a:pt x="6" y="119"/>
                    <a:pt x="7" y="119"/>
                    <a:pt x="7" y="119"/>
                  </a:cubicBezTo>
                  <a:cubicBezTo>
                    <a:pt x="7" y="119"/>
                    <a:pt x="7" y="119"/>
                    <a:pt x="7" y="119"/>
                  </a:cubicBezTo>
                  <a:cubicBezTo>
                    <a:pt x="7" y="119"/>
                    <a:pt x="7" y="119"/>
                    <a:pt x="7" y="119"/>
                  </a:cubicBezTo>
                  <a:cubicBezTo>
                    <a:pt x="7" y="119"/>
                    <a:pt x="7" y="119"/>
                    <a:pt x="7" y="119"/>
                  </a:cubicBezTo>
                  <a:cubicBezTo>
                    <a:pt x="9" y="121"/>
                    <a:pt x="10" y="122"/>
                    <a:pt x="10" y="122"/>
                  </a:cubicBezTo>
                  <a:cubicBezTo>
                    <a:pt x="11" y="123"/>
                    <a:pt x="11" y="123"/>
                    <a:pt x="10" y="122"/>
                  </a:cubicBezTo>
                  <a:cubicBezTo>
                    <a:pt x="9" y="122"/>
                    <a:pt x="8" y="121"/>
                    <a:pt x="7" y="120"/>
                  </a:cubicBezTo>
                  <a:cubicBezTo>
                    <a:pt x="8" y="120"/>
                    <a:pt x="9" y="121"/>
                    <a:pt x="9" y="122"/>
                  </a:cubicBezTo>
                  <a:cubicBezTo>
                    <a:pt x="10" y="123"/>
                    <a:pt x="10" y="123"/>
                    <a:pt x="10" y="124"/>
                  </a:cubicBezTo>
                  <a:cubicBezTo>
                    <a:pt x="12" y="127"/>
                    <a:pt x="13" y="130"/>
                    <a:pt x="14" y="134"/>
                  </a:cubicBezTo>
                  <a:cubicBezTo>
                    <a:pt x="19" y="132"/>
                    <a:pt x="24" y="129"/>
                    <a:pt x="30" y="127"/>
                  </a:cubicBezTo>
                  <a:cubicBezTo>
                    <a:pt x="30" y="124"/>
                    <a:pt x="30" y="122"/>
                    <a:pt x="30" y="119"/>
                  </a:cubicBezTo>
                  <a:cubicBezTo>
                    <a:pt x="30" y="119"/>
                    <a:pt x="30" y="119"/>
                    <a:pt x="30" y="119"/>
                  </a:cubicBezTo>
                  <a:cubicBezTo>
                    <a:pt x="31" y="117"/>
                    <a:pt x="31" y="116"/>
                    <a:pt x="31" y="114"/>
                  </a:cubicBezTo>
                  <a:cubicBezTo>
                    <a:pt x="31" y="113"/>
                    <a:pt x="32" y="112"/>
                    <a:pt x="32" y="112"/>
                  </a:cubicBezTo>
                  <a:cubicBezTo>
                    <a:pt x="32" y="108"/>
                    <a:pt x="33" y="104"/>
                    <a:pt x="34" y="101"/>
                  </a:cubicBezTo>
                  <a:cubicBezTo>
                    <a:pt x="34" y="100"/>
                    <a:pt x="34" y="100"/>
                    <a:pt x="35" y="99"/>
                  </a:cubicBezTo>
                  <a:cubicBezTo>
                    <a:pt x="35" y="98"/>
                    <a:pt x="35" y="96"/>
                    <a:pt x="36" y="95"/>
                  </a:cubicBezTo>
                  <a:cubicBezTo>
                    <a:pt x="39" y="82"/>
                    <a:pt x="43" y="71"/>
                    <a:pt x="42" y="70"/>
                  </a:cubicBezTo>
                  <a:cubicBezTo>
                    <a:pt x="41" y="67"/>
                    <a:pt x="40" y="67"/>
                    <a:pt x="38" y="66"/>
                  </a:cubicBezTo>
                  <a:cubicBezTo>
                    <a:pt x="39" y="66"/>
                    <a:pt x="39" y="66"/>
                    <a:pt x="38" y="66"/>
                  </a:cubicBezTo>
                  <a:cubicBezTo>
                    <a:pt x="18" y="64"/>
                    <a:pt x="27" y="63"/>
                    <a:pt x="34" y="60"/>
                  </a:cubicBezTo>
                  <a:moveTo>
                    <a:pt x="27" y="52"/>
                  </a:moveTo>
                  <a:cubicBezTo>
                    <a:pt x="28" y="52"/>
                    <a:pt x="28" y="52"/>
                    <a:pt x="28" y="52"/>
                  </a:cubicBezTo>
                  <a:cubicBezTo>
                    <a:pt x="32" y="52"/>
                    <a:pt x="34" y="51"/>
                    <a:pt x="36" y="50"/>
                  </a:cubicBezTo>
                  <a:cubicBezTo>
                    <a:pt x="28" y="49"/>
                    <a:pt x="28" y="52"/>
                    <a:pt x="27"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765">
              <a:extLst>
                <a:ext uri="{FF2B5EF4-FFF2-40B4-BE49-F238E27FC236}">
                  <a16:creationId xmlns:a16="http://schemas.microsoft.com/office/drawing/2014/main" id="{D3CC5E83-D835-468B-B668-427098463FDF}"/>
                </a:ext>
              </a:extLst>
            </p:cNvPr>
            <p:cNvSpPr>
              <a:spLocks noEditPoints="1"/>
            </p:cNvSpPr>
            <p:nvPr userDrawn="1"/>
          </p:nvSpPr>
          <p:spPr bwMode="auto">
            <a:xfrm>
              <a:off x="2745" y="2435"/>
              <a:ext cx="37" cy="210"/>
            </a:xfrm>
            <a:custGeom>
              <a:avLst/>
              <a:gdLst>
                <a:gd name="T0" fmla="*/ 4 w 26"/>
                <a:gd name="T1" fmla="*/ 130 h 146"/>
                <a:gd name="T2" fmla="*/ 4 w 26"/>
                <a:gd name="T3" fmla="*/ 130 h 146"/>
                <a:gd name="T4" fmla="*/ 4 w 26"/>
                <a:gd name="T5" fmla="*/ 130 h 146"/>
                <a:gd name="T6" fmla="*/ 4 w 26"/>
                <a:gd name="T7" fmla="*/ 130 h 146"/>
                <a:gd name="T8" fmla="*/ 20 w 26"/>
                <a:gd name="T9" fmla="*/ 65 h 146"/>
                <a:gd name="T10" fmla="*/ 18 w 26"/>
                <a:gd name="T11" fmla="*/ 50 h 146"/>
                <a:gd name="T12" fmla="*/ 25 w 26"/>
                <a:gd name="T13" fmla="*/ 30 h 146"/>
                <a:gd name="T14" fmla="*/ 23 w 26"/>
                <a:gd name="T15" fmla="*/ 13 h 146"/>
                <a:gd name="T16" fmla="*/ 23 w 26"/>
                <a:gd name="T17" fmla="*/ 11 h 146"/>
                <a:gd name="T18" fmla="*/ 22 w 26"/>
                <a:gd name="T19" fmla="*/ 1 h 146"/>
                <a:gd name="T20" fmla="*/ 21 w 26"/>
                <a:gd name="T21" fmla="*/ 0 h 146"/>
                <a:gd name="T22" fmla="*/ 7 w 26"/>
                <a:gd name="T23" fmla="*/ 11 h 146"/>
                <a:gd name="T24" fmla="*/ 6 w 26"/>
                <a:gd name="T25" fmla="*/ 21 h 146"/>
                <a:gd name="T26" fmla="*/ 6 w 26"/>
                <a:gd name="T27" fmla="*/ 22 h 146"/>
                <a:gd name="T28" fmla="*/ 6 w 26"/>
                <a:gd name="T29" fmla="*/ 23 h 146"/>
                <a:gd name="T30" fmla="*/ 6 w 26"/>
                <a:gd name="T31" fmla="*/ 23 h 146"/>
                <a:gd name="T32" fmla="*/ 3 w 26"/>
                <a:gd name="T33" fmla="*/ 46 h 146"/>
                <a:gd name="T34" fmla="*/ 1 w 26"/>
                <a:gd name="T35" fmla="*/ 113 h 146"/>
                <a:gd name="T36" fmla="*/ 1 w 26"/>
                <a:gd name="T37" fmla="*/ 114 h 146"/>
                <a:gd name="T38" fmla="*/ 1 w 26"/>
                <a:gd name="T39" fmla="*/ 118 h 146"/>
                <a:gd name="T40" fmla="*/ 2 w 26"/>
                <a:gd name="T41" fmla="*/ 121 h 146"/>
                <a:gd name="T42" fmla="*/ 4 w 26"/>
                <a:gd name="T43" fmla="*/ 130 h 146"/>
                <a:gd name="T44" fmla="*/ 4 w 26"/>
                <a:gd name="T45" fmla="*/ 130 h 146"/>
                <a:gd name="T46" fmla="*/ 4 w 26"/>
                <a:gd name="T47" fmla="*/ 130 h 146"/>
                <a:gd name="T48" fmla="*/ 4 w 26"/>
                <a:gd name="T49" fmla="*/ 130 h 146"/>
                <a:gd name="T50" fmla="*/ 4 w 26"/>
                <a:gd name="T51" fmla="*/ 130 h 146"/>
                <a:gd name="T52" fmla="*/ 6 w 26"/>
                <a:gd name="T53" fmla="*/ 133 h 146"/>
                <a:gd name="T54" fmla="*/ 6 w 26"/>
                <a:gd name="T55" fmla="*/ 133 h 146"/>
                <a:gd name="T56" fmla="*/ 4 w 26"/>
                <a:gd name="T57" fmla="*/ 131 h 146"/>
                <a:gd name="T58" fmla="*/ 5 w 26"/>
                <a:gd name="T59" fmla="*/ 133 h 146"/>
                <a:gd name="T60" fmla="*/ 6 w 26"/>
                <a:gd name="T61" fmla="*/ 135 h 146"/>
                <a:gd name="T62" fmla="*/ 8 w 26"/>
                <a:gd name="T63" fmla="*/ 146 h 146"/>
                <a:gd name="T64" fmla="*/ 18 w 26"/>
                <a:gd name="T65" fmla="*/ 138 h 146"/>
                <a:gd name="T66" fmla="*/ 18 w 26"/>
                <a:gd name="T67" fmla="*/ 130 h 146"/>
                <a:gd name="T68" fmla="*/ 18 w 26"/>
                <a:gd name="T69" fmla="*/ 130 h 146"/>
                <a:gd name="T70" fmla="*/ 19 w 26"/>
                <a:gd name="T71" fmla="*/ 124 h 146"/>
                <a:gd name="T72" fmla="*/ 19 w 26"/>
                <a:gd name="T73" fmla="*/ 122 h 146"/>
                <a:gd name="T74" fmla="*/ 20 w 26"/>
                <a:gd name="T75" fmla="*/ 110 h 146"/>
                <a:gd name="T76" fmla="*/ 21 w 26"/>
                <a:gd name="T77" fmla="*/ 108 h 146"/>
                <a:gd name="T78" fmla="*/ 21 w 26"/>
                <a:gd name="T79" fmla="*/ 104 h 146"/>
                <a:gd name="T80" fmla="*/ 25 w 26"/>
                <a:gd name="T81" fmla="*/ 76 h 146"/>
                <a:gd name="T82" fmla="*/ 23 w 26"/>
                <a:gd name="T83" fmla="*/ 71 h 146"/>
                <a:gd name="T84" fmla="*/ 23 w 26"/>
                <a:gd name="T85" fmla="*/ 72 h 146"/>
                <a:gd name="T86" fmla="*/ 20 w 26"/>
                <a:gd name="T87" fmla="*/ 65 h 146"/>
                <a:gd name="T88" fmla="*/ 16 w 26"/>
                <a:gd name="T89" fmla="*/ 57 h 146"/>
                <a:gd name="T90" fmla="*/ 17 w 26"/>
                <a:gd name="T91" fmla="*/ 57 h 146"/>
                <a:gd name="T92" fmla="*/ 22 w 26"/>
                <a:gd name="T93" fmla="*/ 54 h 146"/>
                <a:gd name="T94" fmla="*/ 16 w 26"/>
                <a:gd name="T95" fmla="*/ 57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6" h="146">
                  <a:moveTo>
                    <a:pt x="4" y="130"/>
                  </a:moveTo>
                  <a:cubicBezTo>
                    <a:pt x="4" y="130"/>
                    <a:pt x="4" y="130"/>
                    <a:pt x="4" y="130"/>
                  </a:cubicBezTo>
                  <a:cubicBezTo>
                    <a:pt x="4" y="130"/>
                    <a:pt x="4" y="130"/>
                    <a:pt x="4" y="130"/>
                  </a:cubicBezTo>
                  <a:cubicBezTo>
                    <a:pt x="4" y="130"/>
                    <a:pt x="4" y="130"/>
                    <a:pt x="4" y="130"/>
                  </a:cubicBezTo>
                  <a:close/>
                  <a:moveTo>
                    <a:pt x="20" y="65"/>
                  </a:moveTo>
                  <a:cubicBezTo>
                    <a:pt x="24" y="62"/>
                    <a:pt x="26" y="57"/>
                    <a:pt x="18" y="50"/>
                  </a:cubicBezTo>
                  <a:cubicBezTo>
                    <a:pt x="24" y="49"/>
                    <a:pt x="25" y="40"/>
                    <a:pt x="25" y="30"/>
                  </a:cubicBezTo>
                  <a:cubicBezTo>
                    <a:pt x="24" y="25"/>
                    <a:pt x="24" y="18"/>
                    <a:pt x="23" y="13"/>
                  </a:cubicBezTo>
                  <a:cubicBezTo>
                    <a:pt x="23" y="12"/>
                    <a:pt x="23" y="12"/>
                    <a:pt x="23" y="11"/>
                  </a:cubicBezTo>
                  <a:cubicBezTo>
                    <a:pt x="22" y="7"/>
                    <a:pt x="22" y="3"/>
                    <a:pt x="22" y="1"/>
                  </a:cubicBezTo>
                  <a:cubicBezTo>
                    <a:pt x="18" y="11"/>
                    <a:pt x="20" y="5"/>
                    <a:pt x="21" y="0"/>
                  </a:cubicBezTo>
                  <a:cubicBezTo>
                    <a:pt x="17" y="3"/>
                    <a:pt x="12" y="7"/>
                    <a:pt x="7" y="11"/>
                  </a:cubicBezTo>
                  <a:cubicBezTo>
                    <a:pt x="7" y="15"/>
                    <a:pt x="6" y="18"/>
                    <a:pt x="6" y="21"/>
                  </a:cubicBezTo>
                  <a:cubicBezTo>
                    <a:pt x="6" y="21"/>
                    <a:pt x="6" y="22"/>
                    <a:pt x="6" y="22"/>
                  </a:cubicBezTo>
                  <a:cubicBezTo>
                    <a:pt x="6" y="22"/>
                    <a:pt x="6" y="22"/>
                    <a:pt x="6" y="23"/>
                  </a:cubicBezTo>
                  <a:cubicBezTo>
                    <a:pt x="6" y="23"/>
                    <a:pt x="6" y="23"/>
                    <a:pt x="6" y="23"/>
                  </a:cubicBezTo>
                  <a:cubicBezTo>
                    <a:pt x="5" y="30"/>
                    <a:pt x="4" y="38"/>
                    <a:pt x="3" y="46"/>
                  </a:cubicBezTo>
                  <a:cubicBezTo>
                    <a:pt x="1" y="71"/>
                    <a:pt x="0" y="97"/>
                    <a:pt x="1" y="113"/>
                  </a:cubicBezTo>
                  <a:cubicBezTo>
                    <a:pt x="1" y="113"/>
                    <a:pt x="1" y="114"/>
                    <a:pt x="1" y="114"/>
                  </a:cubicBezTo>
                  <a:cubicBezTo>
                    <a:pt x="1" y="115"/>
                    <a:pt x="1" y="117"/>
                    <a:pt x="1" y="118"/>
                  </a:cubicBezTo>
                  <a:cubicBezTo>
                    <a:pt x="1" y="119"/>
                    <a:pt x="2" y="120"/>
                    <a:pt x="2" y="121"/>
                  </a:cubicBezTo>
                  <a:cubicBezTo>
                    <a:pt x="2" y="124"/>
                    <a:pt x="3" y="127"/>
                    <a:pt x="4" y="130"/>
                  </a:cubicBezTo>
                  <a:cubicBezTo>
                    <a:pt x="4" y="130"/>
                    <a:pt x="4" y="130"/>
                    <a:pt x="4" y="130"/>
                  </a:cubicBezTo>
                  <a:cubicBezTo>
                    <a:pt x="4" y="130"/>
                    <a:pt x="4" y="130"/>
                    <a:pt x="4" y="130"/>
                  </a:cubicBezTo>
                  <a:cubicBezTo>
                    <a:pt x="4" y="130"/>
                    <a:pt x="4" y="130"/>
                    <a:pt x="4" y="130"/>
                  </a:cubicBezTo>
                  <a:cubicBezTo>
                    <a:pt x="4" y="130"/>
                    <a:pt x="4" y="130"/>
                    <a:pt x="4" y="130"/>
                  </a:cubicBezTo>
                  <a:cubicBezTo>
                    <a:pt x="5" y="132"/>
                    <a:pt x="5" y="132"/>
                    <a:pt x="6" y="133"/>
                  </a:cubicBezTo>
                  <a:cubicBezTo>
                    <a:pt x="6" y="134"/>
                    <a:pt x="6" y="134"/>
                    <a:pt x="6" y="133"/>
                  </a:cubicBezTo>
                  <a:cubicBezTo>
                    <a:pt x="5" y="132"/>
                    <a:pt x="5" y="131"/>
                    <a:pt x="4" y="131"/>
                  </a:cubicBezTo>
                  <a:cubicBezTo>
                    <a:pt x="5" y="131"/>
                    <a:pt x="5" y="132"/>
                    <a:pt x="5" y="133"/>
                  </a:cubicBezTo>
                  <a:cubicBezTo>
                    <a:pt x="5" y="134"/>
                    <a:pt x="6" y="135"/>
                    <a:pt x="6" y="135"/>
                  </a:cubicBezTo>
                  <a:cubicBezTo>
                    <a:pt x="7" y="138"/>
                    <a:pt x="7" y="142"/>
                    <a:pt x="8" y="146"/>
                  </a:cubicBezTo>
                  <a:cubicBezTo>
                    <a:pt x="11" y="144"/>
                    <a:pt x="14" y="141"/>
                    <a:pt x="18" y="138"/>
                  </a:cubicBezTo>
                  <a:cubicBezTo>
                    <a:pt x="18" y="136"/>
                    <a:pt x="18" y="133"/>
                    <a:pt x="18" y="130"/>
                  </a:cubicBezTo>
                  <a:cubicBezTo>
                    <a:pt x="18" y="130"/>
                    <a:pt x="18" y="130"/>
                    <a:pt x="18" y="130"/>
                  </a:cubicBezTo>
                  <a:cubicBezTo>
                    <a:pt x="18" y="128"/>
                    <a:pt x="18" y="126"/>
                    <a:pt x="19" y="124"/>
                  </a:cubicBezTo>
                  <a:cubicBezTo>
                    <a:pt x="19" y="123"/>
                    <a:pt x="19" y="123"/>
                    <a:pt x="19" y="122"/>
                  </a:cubicBezTo>
                  <a:cubicBezTo>
                    <a:pt x="19" y="118"/>
                    <a:pt x="20" y="114"/>
                    <a:pt x="20" y="110"/>
                  </a:cubicBezTo>
                  <a:cubicBezTo>
                    <a:pt x="20" y="109"/>
                    <a:pt x="21" y="109"/>
                    <a:pt x="21" y="108"/>
                  </a:cubicBezTo>
                  <a:cubicBezTo>
                    <a:pt x="21" y="107"/>
                    <a:pt x="21" y="105"/>
                    <a:pt x="21" y="104"/>
                  </a:cubicBezTo>
                  <a:cubicBezTo>
                    <a:pt x="23" y="89"/>
                    <a:pt x="26" y="77"/>
                    <a:pt x="25" y="76"/>
                  </a:cubicBezTo>
                  <a:cubicBezTo>
                    <a:pt x="24" y="73"/>
                    <a:pt x="24" y="73"/>
                    <a:pt x="23" y="71"/>
                  </a:cubicBezTo>
                  <a:cubicBezTo>
                    <a:pt x="23" y="72"/>
                    <a:pt x="23" y="72"/>
                    <a:pt x="23" y="72"/>
                  </a:cubicBezTo>
                  <a:cubicBezTo>
                    <a:pt x="11" y="70"/>
                    <a:pt x="16" y="69"/>
                    <a:pt x="20" y="65"/>
                  </a:cubicBezTo>
                  <a:moveTo>
                    <a:pt x="16" y="57"/>
                  </a:moveTo>
                  <a:cubicBezTo>
                    <a:pt x="16" y="57"/>
                    <a:pt x="17" y="57"/>
                    <a:pt x="17" y="57"/>
                  </a:cubicBezTo>
                  <a:cubicBezTo>
                    <a:pt x="19" y="57"/>
                    <a:pt x="20" y="56"/>
                    <a:pt x="22" y="54"/>
                  </a:cubicBezTo>
                  <a:cubicBezTo>
                    <a:pt x="17" y="53"/>
                    <a:pt x="17" y="57"/>
                    <a:pt x="1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766">
              <a:extLst>
                <a:ext uri="{FF2B5EF4-FFF2-40B4-BE49-F238E27FC236}">
                  <a16:creationId xmlns:a16="http://schemas.microsoft.com/office/drawing/2014/main" id="{325CF718-21A6-439A-A9FC-36FFC5B9CB9B}"/>
                </a:ext>
              </a:extLst>
            </p:cNvPr>
            <p:cNvSpPr>
              <a:spLocks/>
            </p:cNvSpPr>
            <p:nvPr userDrawn="1"/>
          </p:nvSpPr>
          <p:spPr bwMode="auto">
            <a:xfrm>
              <a:off x="2306" y="2179"/>
              <a:ext cx="3" cy="7"/>
            </a:xfrm>
            <a:custGeom>
              <a:avLst/>
              <a:gdLst>
                <a:gd name="T0" fmla="*/ 0 w 2"/>
                <a:gd name="T1" fmla="*/ 5 h 5"/>
                <a:gd name="T2" fmla="*/ 1 w 2"/>
                <a:gd name="T3" fmla="*/ 0 h 5"/>
                <a:gd name="T4" fmla="*/ 0 w 2"/>
                <a:gd name="T5" fmla="*/ 5 h 5"/>
              </a:gdLst>
              <a:ahLst/>
              <a:cxnLst>
                <a:cxn ang="0">
                  <a:pos x="T0" y="T1"/>
                </a:cxn>
                <a:cxn ang="0">
                  <a:pos x="T2" y="T3"/>
                </a:cxn>
                <a:cxn ang="0">
                  <a:pos x="T4" y="T5"/>
                </a:cxn>
              </a:cxnLst>
              <a:rect l="0" t="0" r="r" b="b"/>
              <a:pathLst>
                <a:path w="2" h="5">
                  <a:moveTo>
                    <a:pt x="0" y="5"/>
                  </a:moveTo>
                  <a:cubicBezTo>
                    <a:pt x="1" y="0"/>
                    <a:pt x="1" y="0"/>
                    <a:pt x="1" y="0"/>
                  </a:cubicBezTo>
                  <a:cubicBezTo>
                    <a:pt x="2" y="3"/>
                    <a:pt x="0" y="2"/>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767">
              <a:extLst>
                <a:ext uri="{FF2B5EF4-FFF2-40B4-BE49-F238E27FC236}">
                  <a16:creationId xmlns:a16="http://schemas.microsoft.com/office/drawing/2014/main" id="{08986B3E-2052-4919-A9AB-F03623BAA5BB}"/>
                </a:ext>
              </a:extLst>
            </p:cNvPr>
            <p:cNvSpPr>
              <a:spLocks/>
            </p:cNvSpPr>
            <p:nvPr userDrawn="1"/>
          </p:nvSpPr>
          <p:spPr bwMode="auto">
            <a:xfrm>
              <a:off x="2312" y="2184"/>
              <a:ext cx="3" cy="8"/>
            </a:xfrm>
            <a:custGeom>
              <a:avLst/>
              <a:gdLst>
                <a:gd name="T0" fmla="*/ 0 w 2"/>
                <a:gd name="T1" fmla="*/ 0 h 5"/>
                <a:gd name="T2" fmla="*/ 0 w 2"/>
                <a:gd name="T3" fmla="*/ 0 h 5"/>
              </a:gdLst>
              <a:ahLst/>
              <a:cxnLst>
                <a:cxn ang="0">
                  <a:pos x="T0" y="T1"/>
                </a:cxn>
                <a:cxn ang="0">
                  <a:pos x="T2" y="T3"/>
                </a:cxn>
              </a:cxnLst>
              <a:rect l="0" t="0" r="r" b="b"/>
              <a:pathLst>
                <a:path w="2" h="5">
                  <a:moveTo>
                    <a:pt x="0" y="0"/>
                  </a:moveTo>
                  <a:cubicBezTo>
                    <a:pt x="2" y="5"/>
                    <a:pt x="1"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768">
              <a:extLst>
                <a:ext uri="{FF2B5EF4-FFF2-40B4-BE49-F238E27FC236}">
                  <a16:creationId xmlns:a16="http://schemas.microsoft.com/office/drawing/2014/main" id="{FB9DE9F0-5D9F-4C6B-84F8-829272ED051C}"/>
                </a:ext>
              </a:extLst>
            </p:cNvPr>
            <p:cNvSpPr>
              <a:spLocks/>
            </p:cNvSpPr>
            <p:nvPr userDrawn="1"/>
          </p:nvSpPr>
          <p:spPr bwMode="auto">
            <a:xfrm>
              <a:off x="2319" y="2364"/>
              <a:ext cx="6" cy="7"/>
            </a:xfrm>
            <a:custGeom>
              <a:avLst/>
              <a:gdLst>
                <a:gd name="T0" fmla="*/ 0 w 4"/>
                <a:gd name="T1" fmla="*/ 5 h 5"/>
                <a:gd name="T2" fmla="*/ 3 w 4"/>
                <a:gd name="T3" fmla="*/ 0 h 5"/>
                <a:gd name="T4" fmla="*/ 0 w 4"/>
                <a:gd name="T5" fmla="*/ 5 h 5"/>
              </a:gdLst>
              <a:ahLst/>
              <a:cxnLst>
                <a:cxn ang="0">
                  <a:pos x="T0" y="T1"/>
                </a:cxn>
                <a:cxn ang="0">
                  <a:pos x="T2" y="T3"/>
                </a:cxn>
                <a:cxn ang="0">
                  <a:pos x="T4" y="T5"/>
                </a:cxn>
              </a:cxnLst>
              <a:rect l="0" t="0" r="r" b="b"/>
              <a:pathLst>
                <a:path w="4" h="5">
                  <a:moveTo>
                    <a:pt x="0" y="5"/>
                  </a:moveTo>
                  <a:cubicBezTo>
                    <a:pt x="1" y="3"/>
                    <a:pt x="2" y="2"/>
                    <a:pt x="3" y="0"/>
                  </a:cubicBezTo>
                  <a:cubicBezTo>
                    <a:pt x="4" y="4"/>
                    <a:pt x="1" y="4"/>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769">
              <a:extLst>
                <a:ext uri="{FF2B5EF4-FFF2-40B4-BE49-F238E27FC236}">
                  <a16:creationId xmlns:a16="http://schemas.microsoft.com/office/drawing/2014/main" id="{9C1F0DCE-D01E-4540-9366-5955E5057396}"/>
                </a:ext>
              </a:extLst>
            </p:cNvPr>
            <p:cNvSpPr>
              <a:spLocks/>
            </p:cNvSpPr>
            <p:nvPr userDrawn="1"/>
          </p:nvSpPr>
          <p:spPr bwMode="auto">
            <a:xfrm>
              <a:off x="2318" y="2371"/>
              <a:ext cx="1" cy="3"/>
            </a:xfrm>
            <a:custGeom>
              <a:avLst/>
              <a:gdLst>
                <a:gd name="T0" fmla="*/ 1 w 1"/>
                <a:gd name="T1" fmla="*/ 0 h 2"/>
                <a:gd name="T2" fmla="*/ 0 w 1"/>
                <a:gd name="T3" fmla="*/ 2 h 2"/>
                <a:gd name="T4" fmla="*/ 1 w 1"/>
                <a:gd name="T5" fmla="*/ 0 h 2"/>
              </a:gdLst>
              <a:ahLst/>
              <a:cxnLst>
                <a:cxn ang="0">
                  <a:pos x="T0" y="T1"/>
                </a:cxn>
                <a:cxn ang="0">
                  <a:pos x="T2" y="T3"/>
                </a:cxn>
                <a:cxn ang="0">
                  <a:pos x="T4" y="T5"/>
                </a:cxn>
              </a:cxnLst>
              <a:rect l="0" t="0" r="r" b="b"/>
              <a:pathLst>
                <a:path w="1" h="2">
                  <a:moveTo>
                    <a:pt x="1" y="0"/>
                  </a:moveTo>
                  <a:cubicBezTo>
                    <a:pt x="0" y="2"/>
                    <a:pt x="0" y="2"/>
                    <a:pt x="0" y="2"/>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770">
              <a:extLst>
                <a:ext uri="{FF2B5EF4-FFF2-40B4-BE49-F238E27FC236}">
                  <a16:creationId xmlns:a16="http://schemas.microsoft.com/office/drawing/2014/main" id="{E4D7DB09-F368-4E7A-9576-1284950FDB71}"/>
                </a:ext>
              </a:extLst>
            </p:cNvPr>
            <p:cNvSpPr>
              <a:spLocks/>
            </p:cNvSpPr>
            <p:nvPr userDrawn="1"/>
          </p:nvSpPr>
          <p:spPr bwMode="auto">
            <a:xfrm>
              <a:off x="2316" y="2210"/>
              <a:ext cx="3" cy="3"/>
            </a:xfrm>
            <a:custGeom>
              <a:avLst/>
              <a:gdLst>
                <a:gd name="T0" fmla="*/ 2 w 2"/>
                <a:gd name="T1" fmla="*/ 0 h 2"/>
                <a:gd name="T2" fmla="*/ 0 w 2"/>
                <a:gd name="T3" fmla="*/ 2 h 2"/>
                <a:gd name="T4" fmla="*/ 2 w 2"/>
                <a:gd name="T5" fmla="*/ 0 h 2"/>
              </a:gdLst>
              <a:ahLst/>
              <a:cxnLst>
                <a:cxn ang="0">
                  <a:pos x="T0" y="T1"/>
                </a:cxn>
                <a:cxn ang="0">
                  <a:pos x="T2" y="T3"/>
                </a:cxn>
                <a:cxn ang="0">
                  <a:pos x="T4" y="T5"/>
                </a:cxn>
              </a:cxnLst>
              <a:rect l="0" t="0" r="r" b="b"/>
              <a:pathLst>
                <a:path w="2" h="2">
                  <a:moveTo>
                    <a:pt x="2" y="0"/>
                  </a:moveTo>
                  <a:cubicBezTo>
                    <a:pt x="2" y="1"/>
                    <a:pt x="1" y="2"/>
                    <a:pt x="0" y="2"/>
                  </a:cubicBezTo>
                  <a:cubicBezTo>
                    <a:pt x="1" y="1"/>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771">
              <a:extLst>
                <a:ext uri="{FF2B5EF4-FFF2-40B4-BE49-F238E27FC236}">
                  <a16:creationId xmlns:a16="http://schemas.microsoft.com/office/drawing/2014/main" id="{061649DB-C637-4B20-B246-085BD8D50A38}"/>
                </a:ext>
              </a:extLst>
            </p:cNvPr>
            <p:cNvSpPr>
              <a:spLocks/>
            </p:cNvSpPr>
            <p:nvPr userDrawn="1"/>
          </p:nvSpPr>
          <p:spPr bwMode="auto">
            <a:xfrm>
              <a:off x="2315" y="3138"/>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772">
              <a:extLst>
                <a:ext uri="{FF2B5EF4-FFF2-40B4-BE49-F238E27FC236}">
                  <a16:creationId xmlns:a16="http://schemas.microsoft.com/office/drawing/2014/main" id="{B714FC1D-E216-477F-8098-EA21D116C023}"/>
                </a:ext>
              </a:extLst>
            </p:cNvPr>
            <p:cNvSpPr>
              <a:spLocks noEditPoints="1"/>
            </p:cNvSpPr>
            <p:nvPr userDrawn="1"/>
          </p:nvSpPr>
          <p:spPr bwMode="auto">
            <a:xfrm>
              <a:off x="2256" y="2202"/>
              <a:ext cx="82" cy="965"/>
            </a:xfrm>
            <a:custGeom>
              <a:avLst/>
              <a:gdLst>
                <a:gd name="T0" fmla="*/ 34 w 57"/>
                <a:gd name="T1" fmla="*/ 305 h 671"/>
                <a:gd name="T2" fmla="*/ 34 w 57"/>
                <a:gd name="T3" fmla="*/ 305 h 671"/>
                <a:gd name="T4" fmla="*/ 35 w 57"/>
                <a:gd name="T5" fmla="*/ 305 h 671"/>
                <a:gd name="T6" fmla="*/ 35 w 57"/>
                <a:gd name="T7" fmla="*/ 306 h 671"/>
                <a:gd name="T8" fmla="*/ 35 w 57"/>
                <a:gd name="T9" fmla="*/ 306 h 671"/>
                <a:gd name="T10" fmla="*/ 43 w 57"/>
                <a:gd name="T11" fmla="*/ 296 h 671"/>
                <a:gd name="T12" fmla="*/ 34 w 57"/>
                <a:gd name="T13" fmla="*/ 305 h 671"/>
                <a:gd name="T14" fmla="*/ 45 w 57"/>
                <a:gd name="T15" fmla="*/ 348 h 671"/>
                <a:gd name="T16" fmla="*/ 42 w 57"/>
                <a:gd name="T17" fmla="*/ 334 h 671"/>
                <a:gd name="T18" fmla="*/ 45 w 57"/>
                <a:gd name="T19" fmla="*/ 348 h 671"/>
                <a:gd name="T20" fmla="*/ 49 w 57"/>
                <a:gd name="T21" fmla="*/ 363 h 671"/>
                <a:gd name="T22" fmla="*/ 45 w 57"/>
                <a:gd name="T23" fmla="*/ 348 h 671"/>
                <a:gd name="T24" fmla="*/ 45 w 57"/>
                <a:gd name="T25" fmla="*/ 350 h 671"/>
                <a:gd name="T26" fmla="*/ 41 w 57"/>
                <a:gd name="T27" fmla="*/ 329 h 671"/>
                <a:gd name="T28" fmla="*/ 42 w 57"/>
                <a:gd name="T29" fmla="*/ 334 h 671"/>
                <a:gd name="T30" fmla="*/ 41 w 57"/>
                <a:gd name="T31" fmla="*/ 329 h 671"/>
                <a:gd name="T32" fmla="*/ 38 w 57"/>
                <a:gd name="T33" fmla="*/ 285 h 671"/>
                <a:gd name="T34" fmla="*/ 44 w 57"/>
                <a:gd name="T35" fmla="*/ 140 h 671"/>
                <a:gd name="T36" fmla="*/ 45 w 57"/>
                <a:gd name="T37" fmla="*/ 117 h 671"/>
                <a:gd name="T38" fmla="*/ 46 w 57"/>
                <a:gd name="T39" fmla="*/ 116 h 671"/>
                <a:gd name="T40" fmla="*/ 45 w 57"/>
                <a:gd name="T41" fmla="*/ 118 h 671"/>
                <a:gd name="T42" fmla="*/ 42 w 57"/>
                <a:gd name="T43" fmla="*/ 71 h 671"/>
                <a:gd name="T44" fmla="*/ 39 w 57"/>
                <a:gd name="T45" fmla="*/ 32 h 671"/>
                <a:gd name="T46" fmla="*/ 39 w 57"/>
                <a:gd name="T47" fmla="*/ 31 h 671"/>
                <a:gd name="T48" fmla="*/ 39 w 57"/>
                <a:gd name="T49" fmla="*/ 30 h 671"/>
                <a:gd name="T50" fmla="*/ 44 w 57"/>
                <a:gd name="T51" fmla="*/ 0 h 671"/>
                <a:gd name="T52" fmla="*/ 37 w 57"/>
                <a:gd name="T53" fmla="*/ 26 h 671"/>
                <a:gd name="T54" fmla="*/ 36 w 57"/>
                <a:gd name="T55" fmla="*/ 29 h 671"/>
                <a:gd name="T56" fmla="*/ 36 w 57"/>
                <a:gd name="T57" fmla="*/ 30 h 671"/>
                <a:gd name="T58" fmla="*/ 33 w 57"/>
                <a:gd name="T59" fmla="*/ 30 h 671"/>
                <a:gd name="T60" fmla="*/ 35 w 57"/>
                <a:gd name="T61" fmla="*/ 36 h 671"/>
                <a:gd name="T62" fmla="*/ 34 w 57"/>
                <a:gd name="T63" fmla="*/ 39 h 671"/>
                <a:gd name="T64" fmla="*/ 13 w 57"/>
                <a:gd name="T65" fmla="*/ 518 h 671"/>
                <a:gd name="T66" fmla="*/ 14 w 57"/>
                <a:gd name="T67" fmla="*/ 522 h 671"/>
                <a:gd name="T68" fmla="*/ 14 w 57"/>
                <a:gd name="T69" fmla="*/ 520 h 671"/>
                <a:gd name="T70" fmla="*/ 17 w 57"/>
                <a:gd name="T71" fmla="*/ 530 h 671"/>
                <a:gd name="T72" fmla="*/ 14 w 57"/>
                <a:gd name="T73" fmla="*/ 522 h 671"/>
                <a:gd name="T74" fmla="*/ 31 w 57"/>
                <a:gd name="T75" fmla="*/ 648 h 671"/>
                <a:gd name="T76" fmla="*/ 31 w 57"/>
                <a:gd name="T77" fmla="*/ 650 h 671"/>
                <a:gd name="T78" fmla="*/ 31 w 57"/>
                <a:gd name="T79" fmla="*/ 650 h 671"/>
                <a:gd name="T80" fmla="*/ 50 w 57"/>
                <a:gd name="T81" fmla="*/ 654 h 671"/>
                <a:gd name="T82" fmla="*/ 56 w 57"/>
                <a:gd name="T83" fmla="*/ 637 h 671"/>
                <a:gd name="T84" fmla="*/ 49 w 57"/>
                <a:gd name="T85" fmla="*/ 363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7" h="671">
                  <a:moveTo>
                    <a:pt x="34" y="305"/>
                  </a:moveTo>
                  <a:cubicBezTo>
                    <a:pt x="34" y="305"/>
                    <a:pt x="34" y="305"/>
                    <a:pt x="34" y="305"/>
                  </a:cubicBezTo>
                  <a:cubicBezTo>
                    <a:pt x="34" y="305"/>
                    <a:pt x="34" y="305"/>
                    <a:pt x="35" y="305"/>
                  </a:cubicBezTo>
                  <a:cubicBezTo>
                    <a:pt x="35" y="306"/>
                    <a:pt x="35" y="306"/>
                    <a:pt x="35" y="306"/>
                  </a:cubicBezTo>
                  <a:cubicBezTo>
                    <a:pt x="35" y="306"/>
                    <a:pt x="35" y="306"/>
                    <a:pt x="35" y="306"/>
                  </a:cubicBezTo>
                  <a:cubicBezTo>
                    <a:pt x="38" y="306"/>
                    <a:pt x="41" y="303"/>
                    <a:pt x="43" y="296"/>
                  </a:cubicBezTo>
                  <a:cubicBezTo>
                    <a:pt x="35" y="295"/>
                    <a:pt x="35" y="304"/>
                    <a:pt x="34" y="305"/>
                  </a:cubicBezTo>
                  <a:close/>
                  <a:moveTo>
                    <a:pt x="45" y="348"/>
                  </a:moveTo>
                  <a:cubicBezTo>
                    <a:pt x="45" y="345"/>
                    <a:pt x="43" y="339"/>
                    <a:pt x="42" y="334"/>
                  </a:cubicBezTo>
                  <a:cubicBezTo>
                    <a:pt x="43" y="342"/>
                    <a:pt x="44" y="345"/>
                    <a:pt x="45" y="348"/>
                  </a:cubicBezTo>
                  <a:close/>
                  <a:moveTo>
                    <a:pt x="49" y="363"/>
                  </a:moveTo>
                  <a:cubicBezTo>
                    <a:pt x="48" y="354"/>
                    <a:pt x="47" y="352"/>
                    <a:pt x="45" y="348"/>
                  </a:cubicBezTo>
                  <a:cubicBezTo>
                    <a:pt x="45" y="349"/>
                    <a:pt x="45" y="350"/>
                    <a:pt x="45" y="350"/>
                  </a:cubicBezTo>
                  <a:cubicBezTo>
                    <a:pt x="25" y="344"/>
                    <a:pt x="34" y="340"/>
                    <a:pt x="41" y="329"/>
                  </a:cubicBezTo>
                  <a:cubicBezTo>
                    <a:pt x="41" y="330"/>
                    <a:pt x="41" y="332"/>
                    <a:pt x="42" y="334"/>
                  </a:cubicBezTo>
                  <a:cubicBezTo>
                    <a:pt x="42" y="332"/>
                    <a:pt x="41" y="330"/>
                    <a:pt x="41" y="329"/>
                  </a:cubicBezTo>
                  <a:cubicBezTo>
                    <a:pt x="47" y="320"/>
                    <a:pt x="51" y="307"/>
                    <a:pt x="38" y="285"/>
                  </a:cubicBezTo>
                  <a:cubicBezTo>
                    <a:pt x="57" y="277"/>
                    <a:pt x="43" y="172"/>
                    <a:pt x="44" y="140"/>
                  </a:cubicBezTo>
                  <a:cubicBezTo>
                    <a:pt x="35" y="186"/>
                    <a:pt x="44" y="128"/>
                    <a:pt x="45" y="117"/>
                  </a:cubicBezTo>
                  <a:cubicBezTo>
                    <a:pt x="46" y="117"/>
                    <a:pt x="46" y="116"/>
                    <a:pt x="46" y="116"/>
                  </a:cubicBezTo>
                  <a:cubicBezTo>
                    <a:pt x="45" y="117"/>
                    <a:pt x="45" y="117"/>
                    <a:pt x="45" y="118"/>
                  </a:cubicBezTo>
                  <a:cubicBezTo>
                    <a:pt x="31" y="143"/>
                    <a:pt x="39" y="105"/>
                    <a:pt x="42" y="71"/>
                  </a:cubicBezTo>
                  <a:cubicBezTo>
                    <a:pt x="44" y="54"/>
                    <a:pt x="44" y="38"/>
                    <a:pt x="39" y="32"/>
                  </a:cubicBezTo>
                  <a:cubicBezTo>
                    <a:pt x="39" y="32"/>
                    <a:pt x="39" y="32"/>
                    <a:pt x="39" y="31"/>
                  </a:cubicBezTo>
                  <a:cubicBezTo>
                    <a:pt x="39" y="31"/>
                    <a:pt x="39" y="30"/>
                    <a:pt x="39" y="30"/>
                  </a:cubicBezTo>
                  <a:cubicBezTo>
                    <a:pt x="40" y="19"/>
                    <a:pt x="41" y="9"/>
                    <a:pt x="44" y="0"/>
                  </a:cubicBezTo>
                  <a:cubicBezTo>
                    <a:pt x="41" y="6"/>
                    <a:pt x="39" y="15"/>
                    <a:pt x="37" y="26"/>
                  </a:cubicBezTo>
                  <a:cubicBezTo>
                    <a:pt x="36" y="27"/>
                    <a:pt x="36" y="28"/>
                    <a:pt x="36" y="29"/>
                  </a:cubicBezTo>
                  <a:cubicBezTo>
                    <a:pt x="36" y="29"/>
                    <a:pt x="36" y="30"/>
                    <a:pt x="36" y="30"/>
                  </a:cubicBezTo>
                  <a:cubicBezTo>
                    <a:pt x="35" y="30"/>
                    <a:pt x="34" y="30"/>
                    <a:pt x="33" y="30"/>
                  </a:cubicBezTo>
                  <a:cubicBezTo>
                    <a:pt x="34" y="32"/>
                    <a:pt x="34" y="34"/>
                    <a:pt x="35" y="36"/>
                  </a:cubicBezTo>
                  <a:cubicBezTo>
                    <a:pt x="35" y="37"/>
                    <a:pt x="34" y="38"/>
                    <a:pt x="34" y="39"/>
                  </a:cubicBezTo>
                  <a:cubicBezTo>
                    <a:pt x="14" y="156"/>
                    <a:pt x="0" y="458"/>
                    <a:pt x="13" y="518"/>
                  </a:cubicBezTo>
                  <a:cubicBezTo>
                    <a:pt x="13" y="519"/>
                    <a:pt x="14" y="520"/>
                    <a:pt x="14" y="522"/>
                  </a:cubicBezTo>
                  <a:cubicBezTo>
                    <a:pt x="14" y="521"/>
                    <a:pt x="14" y="520"/>
                    <a:pt x="14" y="520"/>
                  </a:cubicBezTo>
                  <a:cubicBezTo>
                    <a:pt x="16" y="526"/>
                    <a:pt x="17" y="529"/>
                    <a:pt x="17" y="530"/>
                  </a:cubicBezTo>
                  <a:cubicBezTo>
                    <a:pt x="17" y="529"/>
                    <a:pt x="16" y="525"/>
                    <a:pt x="14" y="522"/>
                  </a:cubicBezTo>
                  <a:cubicBezTo>
                    <a:pt x="21" y="547"/>
                    <a:pt x="23" y="616"/>
                    <a:pt x="31" y="648"/>
                  </a:cubicBezTo>
                  <a:cubicBezTo>
                    <a:pt x="31" y="649"/>
                    <a:pt x="31" y="649"/>
                    <a:pt x="31" y="650"/>
                  </a:cubicBezTo>
                  <a:cubicBezTo>
                    <a:pt x="31" y="650"/>
                    <a:pt x="31" y="650"/>
                    <a:pt x="31" y="650"/>
                  </a:cubicBezTo>
                  <a:cubicBezTo>
                    <a:pt x="35" y="666"/>
                    <a:pt x="41" y="671"/>
                    <a:pt x="50" y="654"/>
                  </a:cubicBezTo>
                  <a:cubicBezTo>
                    <a:pt x="52" y="649"/>
                    <a:pt x="54" y="644"/>
                    <a:pt x="56" y="637"/>
                  </a:cubicBezTo>
                  <a:cubicBezTo>
                    <a:pt x="14" y="661"/>
                    <a:pt x="51" y="371"/>
                    <a:pt x="49" y="3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773">
              <a:extLst>
                <a:ext uri="{FF2B5EF4-FFF2-40B4-BE49-F238E27FC236}">
                  <a16:creationId xmlns:a16="http://schemas.microsoft.com/office/drawing/2014/main" id="{CFC920DD-3CD6-4302-A175-E2352BB7612B}"/>
                </a:ext>
              </a:extLst>
            </p:cNvPr>
            <p:cNvSpPr>
              <a:spLocks noEditPoints="1"/>
            </p:cNvSpPr>
            <p:nvPr userDrawn="1"/>
          </p:nvSpPr>
          <p:spPr bwMode="auto">
            <a:xfrm>
              <a:off x="2925" y="2322"/>
              <a:ext cx="58" cy="238"/>
            </a:xfrm>
            <a:custGeom>
              <a:avLst/>
              <a:gdLst>
                <a:gd name="T0" fmla="*/ 8 w 41"/>
                <a:gd name="T1" fmla="*/ 165 h 165"/>
                <a:gd name="T2" fmla="*/ 9 w 41"/>
                <a:gd name="T3" fmla="*/ 164 h 165"/>
                <a:gd name="T4" fmla="*/ 6 w 41"/>
                <a:gd name="T5" fmla="*/ 158 h 165"/>
                <a:gd name="T6" fmla="*/ 8 w 41"/>
                <a:gd name="T7" fmla="*/ 165 h 165"/>
                <a:gd name="T8" fmla="*/ 1 w 41"/>
                <a:gd name="T9" fmla="*/ 23 h 165"/>
                <a:gd name="T10" fmla="*/ 0 w 41"/>
                <a:gd name="T11" fmla="*/ 50 h 165"/>
                <a:gd name="T12" fmla="*/ 0 w 41"/>
                <a:gd name="T13" fmla="*/ 51 h 165"/>
                <a:gd name="T14" fmla="*/ 0 w 41"/>
                <a:gd name="T15" fmla="*/ 56 h 165"/>
                <a:gd name="T16" fmla="*/ 5 w 41"/>
                <a:gd name="T17" fmla="*/ 151 h 165"/>
                <a:gd name="T18" fmla="*/ 5 w 41"/>
                <a:gd name="T19" fmla="*/ 154 h 165"/>
                <a:gd name="T20" fmla="*/ 6 w 41"/>
                <a:gd name="T21" fmla="*/ 158 h 165"/>
                <a:gd name="T22" fmla="*/ 6 w 41"/>
                <a:gd name="T23" fmla="*/ 156 h 165"/>
                <a:gd name="T24" fmla="*/ 9 w 41"/>
                <a:gd name="T25" fmla="*/ 164 h 165"/>
                <a:gd name="T26" fmla="*/ 29 w 41"/>
                <a:gd name="T27" fmla="*/ 153 h 165"/>
                <a:gd name="T28" fmla="*/ 30 w 41"/>
                <a:gd name="T29" fmla="*/ 136 h 165"/>
                <a:gd name="T30" fmla="*/ 30 w 41"/>
                <a:gd name="T31" fmla="*/ 135 h 165"/>
                <a:gd name="T32" fmla="*/ 30 w 41"/>
                <a:gd name="T33" fmla="*/ 135 h 165"/>
                <a:gd name="T34" fmla="*/ 38 w 41"/>
                <a:gd name="T35" fmla="*/ 35 h 165"/>
                <a:gd name="T36" fmla="*/ 41 w 41"/>
                <a:gd name="T37" fmla="*/ 0 h 165"/>
                <a:gd name="T38" fmla="*/ 1 w 41"/>
                <a:gd name="T39" fmla="*/ 23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65">
                  <a:moveTo>
                    <a:pt x="8" y="165"/>
                  </a:moveTo>
                  <a:cubicBezTo>
                    <a:pt x="8" y="165"/>
                    <a:pt x="8" y="164"/>
                    <a:pt x="9" y="164"/>
                  </a:cubicBezTo>
                  <a:cubicBezTo>
                    <a:pt x="8" y="163"/>
                    <a:pt x="7" y="160"/>
                    <a:pt x="6" y="158"/>
                  </a:cubicBezTo>
                  <a:cubicBezTo>
                    <a:pt x="7" y="160"/>
                    <a:pt x="7" y="162"/>
                    <a:pt x="8" y="165"/>
                  </a:cubicBezTo>
                  <a:close/>
                  <a:moveTo>
                    <a:pt x="1" y="23"/>
                  </a:moveTo>
                  <a:cubicBezTo>
                    <a:pt x="0" y="32"/>
                    <a:pt x="0" y="41"/>
                    <a:pt x="0" y="50"/>
                  </a:cubicBezTo>
                  <a:cubicBezTo>
                    <a:pt x="0" y="51"/>
                    <a:pt x="0" y="51"/>
                    <a:pt x="0" y="51"/>
                  </a:cubicBezTo>
                  <a:cubicBezTo>
                    <a:pt x="0" y="53"/>
                    <a:pt x="0" y="55"/>
                    <a:pt x="0" y="56"/>
                  </a:cubicBezTo>
                  <a:cubicBezTo>
                    <a:pt x="0" y="99"/>
                    <a:pt x="1" y="133"/>
                    <a:pt x="5" y="151"/>
                  </a:cubicBezTo>
                  <a:cubicBezTo>
                    <a:pt x="5" y="152"/>
                    <a:pt x="5" y="153"/>
                    <a:pt x="5" y="154"/>
                  </a:cubicBezTo>
                  <a:cubicBezTo>
                    <a:pt x="5" y="155"/>
                    <a:pt x="6" y="156"/>
                    <a:pt x="6" y="158"/>
                  </a:cubicBezTo>
                  <a:cubicBezTo>
                    <a:pt x="6" y="157"/>
                    <a:pt x="6" y="156"/>
                    <a:pt x="6" y="156"/>
                  </a:cubicBezTo>
                  <a:cubicBezTo>
                    <a:pt x="7" y="160"/>
                    <a:pt x="8" y="163"/>
                    <a:pt x="9" y="164"/>
                  </a:cubicBezTo>
                  <a:cubicBezTo>
                    <a:pt x="16" y="161"/>
                    <a:pt x="22" y="157"/>
                    <a:pt x="29" y="153"/>
                  </a:cubicBezTo>
                  <a:cubicBezTo>
                    <a:pt x="30" y="148"/>
                    <a:pt x="30" y="142"/>
                    <a:pt x="30" y="136"/>
                  </a:cubicBezTo>
                  <a:cubicBezTo>
                    <a:pt x="30" y="136"/>
                    <a:pt x="30" y="135"/>
                    <a:pt x="30" y="135"/>
                  </a:cubicBezTo>
                  <a:cubicBezTo>
                    <a:pt x="30" y="135"/>
                    <a:pt x="30" y="135"/>
                    <a:pt x="30" y="135"/>
                  </a:cubicBezTo>
                  <a:cubicBezTo>
                    <a:pt x="33" y="98"/>
                    <a:pt x="36" y="61"/>
                    <a:pt x="38" y="35"/>
                  </a:cubicBezTo>
                  <a:cubicBezTo>
                    <a:pt x="40" y="17"/>
                    <a:pt x="41" y="5"/>
                    <a:pt x="41" y="0"/>
                  </a:cubicBezTo>
                  <a:cubicBezTo>
                    <a:pt x="28" y="8"/>
                    <a:pt x="14" y="15"/>
                    <a:pt x="1"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774">
              <a:extLst>
                <a:ext uri="{FF2B5EF4-FFF2-40B4-BE49-F238E27FC236}">
                  <a16:creationId xmlns:a16="http://schemas.microsoft.com/office/drawing/2014/main" id="{957EECB6-B94F-44CD-86D1-D37ED4ED7950}"/>
                </a:ext>
              </a:extLst>
            </p:cNvPr>
            <p:cNvSpPr>
              <a:spLocks noEditPoints="1"/>
            </p:cNvSpPr>
            <p:nvPr userDrawn="1"/>
          </p:nvSpPr>
          <p:spPr bwMode="auto">
            <a:xfrm>
              <a:off x="3182" y="2184"/>
              <a:ext cx="59" cy="193"/>
            </a:xfrm>
            <a:custGeom>
              <a:avLst/>
              <a:gdLst>
                <a:gd name="T0" fmla="*/ 8 w 41"/>
                <a:gd name="T1" fmla="*/ 134 h 134"/>
                <a:gd name="T2" fmla="*/ 9 w 41"/>
                <a:gd name="T3" fmla="*/ 134 h 134"/>
                <a:gd name="T4" fmla="*/ 6 w 41"/>
                <a:gd name="T5" fmla="*/ 129 h 134"/>
                <a:gd name="T6" fmla="*/ 8 w 41"/>
                <a:gd name="T7" fmla="*/ 134 h 134"/>
                <a:gd name="T8" fmla="*/ 1 w 41"/>
                <a:gd name="T9" fmla="*/ 18 h 134"/>
                <a:gd name="T10" fmla="*/ 0 w 41"/>
                <a:gd name="T11" fmla="*/ 40 h 134"/>
                <a:gd name="T12" fmla="*/ 0 w 41"/>
                <a:gd name="T13" fmla="*/ 41 h 134"/>
                <a:gd name="T14" fmla="*/ 0 w 41"/>
                <a:gd name="T15" fmla="*/ 46 h 134"/>
                <a:gd name="T16" fmla="*/ 5 w 41"/>
                <a:gd name="T17" fmla="*/ 123 h 134"/>
                <a:gd name="T18" fmla="*/ 5 w 41"/>
                <a:gd name="T19" fmla="*/ 126 h 134"/>
                <a:gd name="T20" fmla="*/ 6 w 41"/>
                <a:gd name="T21" fmla="*/ 128 h 134"/>
                <a:gd name="T22" fmla="*/ 6 w 41"/>
                <a:gd name="T23" fmla="*/ 127 h 134"/>
                <a:gd name="T24" fmla="*/ 9 w 41"/>
                <a:gd name="T25" fmla="*/ 134 h 134"/>
                <a:gd name="T26" fmla="*/ 29 w 41"/>
                <a:gd name="T27" fmla="*/ 125 h 134"/>
                <a:gd name="T28" fmla="*/ 30 w 41"/>
                <a:gd name="T29" fmla="*/ 111 h 134"/>
                <a:gd name="T30" fmla="*/ 30 w 41"/>
                <a:gd name="T31" fmla="*/ 110 h 134"/>
                <a:gd name="T32" fmla="*/ 30 w 41"/>
                <a:gd name="T33" fmla="*/ 110 h 134"/>
                <a:gd name="T34" fmla="*/ 38 w 41"/>
                <a:gd name="T35" fmla="*/ 28 h 134"/>
                <a:gd name="T36" fmla="*/ 41 w 41"/>
                <a:gd name="T37" fmla="*/ 0 h 134"/>
                <a:gd name="T38" fmla="*/ 1 w 41"/>
                <a:gd name="T39" fmla="*/ 18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34">
                  <a:moveTo>
                    <a:pt x="8" y="134"/>
                  </a:moveTo>
                  <a:cubicBezTo>
                    <a:pt x="8" y="134"/>
                    <a:pt x="8" y="134"/>
                    <a:pt x="9" y="134"/>
                  </a:cubicBezTo>
                  <a:cubicBezTo>
                    <a:pt x="8" y="132"/>
                    <a:pt x="7" y="130"/>
                    <a:pt x="6" y="129"/>
                  </a:cubicBezTo>
                  <a:cubicBezTo>
                    <a:pt x="7" y="130"/>
                    <a:pt x="7" y="132"/>
                    <a:pt x="8" y="134"/>
                  </a:cubicBezTo>
                  <a:close/>
                  <a:moveTo>
                    <a:pt x="1" y="18"/>
                  </a:moveTo>
                  <a:cubicBezTo>
                    <a:pt x="0" y="26"/>
                    <a:pt x="0" y="33"/>
                    <a:pt x="0" y="40"/>
                  </a:cubicBezTo>
                  <a:cubicBezTo>
                    <a:pt x="0" y="41"/>
                    <a:pt x="0" y="41"/>
                    <a:pt x="0" y="41"/>
                  </a:cubicBezTo>
                  <a:cubicBezTo>
                    <a:pt x="0" y="43"/>
                    <a:pt x="0" y="44"/>
                    <a:pt x="0" y="46"/>
                  </a:cubicBezTo>
                  <a:cubicBezTo>
                    <a:pt x="0" y="80"/>
                    <a:pt x="1" y="108"/>
                    <a:pt x="5" y="123"/>
                  </a:cubicBezTo>
                  <a:cubicBezTo>
                    <a:pt x="5" y="124"/>
                    <a:pt x="5" y="125"/>
                    <a:pt x="5" y="126"/>
                  </a:cubicBezTo>
                  <a:cubicBezTo>
                    <a:pt x="5" y="126"/>
                    <a:pt x="6" y="127"/>
                    <a:pt x="6" y="128"/>
                  </a:cubicBezTo>
                  <a:cubicBezTo>
                    <a:pt x="6" y="128"/>
                    <a:pt x="6" y="127"/>
                    <a:pt x="6" y="127"/>
                  </a:cubicBezTo>
                  <a:cubicBezTo>
                    <a:pt x="7" y="130"/>
                    <a:pt x="8" y="132"/>
                    <a:pt x="9" y="134"/>
                  </a:cubicBezTo>
                  <a:cubicBezTo>
                    <a:pt x="16" y="131"/>
                    <a:pt x="22" y="128"/>
                    <a:pt x="29" y="125"/>
                  </a:cubicBezTo>
                  <a:cubicBezTo>
                    <a:pt x="30" y="120"/>
                    <a:pt x="30" y="115"/>
                    <a:pt x="30" y="111"/>
                  </a:cubicBezTo>
                  <a:cubicBezTo>
                    <a:pt x="30" y="110"/>
                    <a:pt x="30" y="110"/>
                    <a:pt x="30" y="110"/>
                  </a:cubicBezTo>
                  <a:cubicBezTo>
                    <a:pt x="30" y="110"/>
                    <a:pt x="30" y="110"/>
                    <a:pt x="30" y="110"/>
                  </a:cubicBezTo>
                  <a:cubicBezTo>
                    <a:pt x="33" y="79"/>
                    <a:pt x="36" y="49"/>
                    <a:pt x="38" y="28"/>
                  </a:cubicBezTo>
                  <a:cubicBezTo>
                    <a:pt x="40" y="14"/>
                    <a:pt x="41" y="3"/>
                    <a:pt x="41" y="0"/>
                  </a:cubicBezTo>
                  <a:cubicBezTo>
                    <a:pt x="28" y="6"/>
                    <a:pt x="14" y="12"/>
                    <a:pt x="1"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775">
              <a:extLst>
                <a:ext uri="{FF2B5EF4-FFF2-40B4-BE49-F238E27FC236}">
                  <a16:creationId xmlns:a16="http://schemas.microsoft.com/office/drawing/2014/main" id="{227FF77F-F760-4AF1-8C99-5633BE0666AC}"/>
                </a:ext>
              </a:extLst>
            </p:cNvPr>
            <p:cNvSpPr>
              <a:spLocks noEditPoints="1"/>
            </p:cNvSpPr>
            <p:nvPr userDrawn="1"/>
          </p:nvSpPr>
          <p:spPr bwMode="auto">
            <a:xfrm>
              <a:off x="3467" y="1972"/>
              <a:ext cx="59" cy="192"/>
            </a:xfrm>
            <a:custGeom>
              <a:avLst/>
              <a:gdLst>
                <a:gd name="T0" fmla="*/ 7 w 41"/>
                <a:gd name="T1" fmla="*/ 134 h 134"/>
                <a:gd name="T2" fmla="*/ 8 w 41"/>
                <a:gd name="T3" fmla="*/ 134 h 134"/>
                <a:gd name="T4" fmla="*/ 6 w 41"/>
                <a:gd name="T5" fmla="*/ 129 h 134"/>
                <a:gd name="T6" fmla="*/ 7 w 41"/>
                <a:gd name="T7" fmla="*/ 134 h 134"/>
                <a:gd name="T8" fmla="*/ 0 w 41"/>
                <a:gd name="T9" fmla="*/ 19 h 134"/>
                <a:gd name="T10" fmla="*/ 0 w 41"/>
                <a:gd name="T11" fmla="*/ 41 h 134"/>
                <a:gd name="T12" fmla="*/ 0 w 41"/>
                <a:gd name="T13" fmla="*/ 42 h 134"/>
                <a:gd name="T14" fmla="*/ 0 w 41"/>
                <a:gd name="T15" fmla="*/ 46 h 134"/>
                <a:gd name="T16" fmla="*/ 4 w 41"/>
                <a:gd name="T17" fmla="*/ 124 h 134"/>
                <a:gd name="T18" fmla="*/ 5 w 41"/>
                <a:gd name="T19" fmla="*/ 126 h 134"/>
                <a:gd name="T20" fmla="*/ 6 w 41"/>
                <a:gd name="T21" fmla="*/ 129 h 134"/>
                <a:gd name="T22" fmla="*/ 5 w 41"/>
                <a:gd name="T23" fmla="*/ 127 h 134"/>
                <a:gd name="T24" fmla="*/ 8 w 41"/>
                <a:gd name="T25" fmla="*/ 134 h 134"/>
                <a:gd name="T26" fmla="*/ 29 w 41"/>
                <a:gd name="T27" fmla="*/ 125 h 134"/>
                <a:gd name="T28" fmla="*/ 30 w 41"/>
                <a:gd name="T29" fmla="*/ 111 h 134"/>
                <a:gd name="T30" fmla="*/ 30 w 41"/>
                <a:gd name="T31" fmla="*/ 110 h 134"/>
                <a:gd name="T32" fmla="*/ 30 w 41"/>
                <a:gd name="T33" fmla="*/ 110 h 134"/>
                <a:gd name="T34" fmla="*/ 38 w 41"/>
                <a:gd name="T35" fmla="*/ 28 h 134"/>
                <a:gd name="T36" fmla="*/ 41 w 41"/>
                <a:gd name="T37" fmla="*/ 0 h 134"/>
                <a:gd name="T38" fmla="*/ 0 w 41"/>
                <a:gd name="T39" fmla="*/ 19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34">
                  <a:moveTo>
                    <a:pt x="7" y="134"/>
                  </a:moveTo>
                  <a:cubicBezTo>
                    <a:pt x="8" y="134"/>
                    <a:pt x="8" y="134"/>
                    <a:pt x="8" y="134"/>
                  </a:cubicBezTo>
                  <a:cubicBezTo>
                    <a:pt x="8" y="133"/>
                    <a:pt x="7" y="131"/>
                    <a:pt x="6" y="129"/>
                  </a:cubicBezTo>
                  <a:cubicBezTo>
                    <a:pt x="6" y="131"/>
                    <a:pt x="7" y="132"/>
                    <a:pt x="7" y="134"/>
                  </a:cubicBezTo>
                  <a:close/>
                  <a:moveTo>
                    <a:pt x="0" y="19"/>
                  </a:moveTo>
                  <a:cubicBezTo>
                    <a:pt x="0" y="26"/>
                    <a:pt x="0" y="34"/>
                    <a:pt x="0" y="41"/>
                  </a:cubicBezTo>
                  <a:cubicBezTo>
                    <a:pt x="0" y="42"/>
                    <a:pt x="0" y="42"/>
                    <a:pt x="0" y="42"/>
                  </a:cubicBezTo>
                  <a:cubicBezTo>
                    <a:pt x="0" y="43"/>
                    <a:pt x="0" y="45"/>
                    <a:pt x="0" y="46"/>
                  </a:cubicBezTo>
                  <a:cubicBezTo>
                    <a:pt x="0" y="81"/>
                    <a:pt x="1" y="109"/>
                    <a:pt x="4" y="124"/>
                  </a:cubicBezTo>
                  <a:cubicBezTo>
                    <a:pt x="4" y="124"/>
                    <a:pt x="4" y="125"/>
                    <a:pt x="5" y="126"/>
                  </a:cubicBezTo>
                  <a:cubicBezTo>
                    <a:pt x="5" y="127"/>
                    <a:pt x="5" y="128"/>
                    <a:pt x="6" y="129"/>
                  </a:cubicBezTo>
                  <a:cubicBezTo>
                    <a:pt x="6" y="128"/>
                    <a:pt x="5" y="128"/>
                    <a:pt x="5" y="127"/>
                  </a:cubicBezTo>
                  <a:cubicBezTo>
                    <a:pt x="7" y="131"/>
                    <a:pt x="8" y="133"/>
                    <a:pt x="8" y="134"/>
                  </a:cubicBezTo>
                  <a:cubicBezTo>
                    <a:pt x="15" y="131"/>
                    <a:pt x="22" y="128"/>
                    <a:pt x="29" y="125"/>
                  </a:cubicBezTo>
                  <a:cubicBezTo>
                    <a:pt x="29" y="121"/>
                    <a:pt x="29" y="116"/>
                    <a:pt x="30" y="111"/>
                  </a:cubicBezTo>
                  <a:cubicBezTo>
                    <a:pt x="30" y="111"/>
                    <a:pt x="30" y="111"/>
                    <a:pt x="30" y="110"/>
                  </a:cubicBezTo>
                  <a:cubicBezTo>
                    <a:pt x="30" y="110"/>
                    <a:pt x="30" y="110"/>
                    <a:pt x="30" y="110"/>
                  </a:cubicBezTo>
                  <a:cubicBezTo>
                    <a:pt x="32" y="80"/>
                    <a:pt x="35" y="50"/>
                    <a:pt x="38" y="28"/>
                  </a:cubicBezTo>
                  <a:cubicBezTo>
                    <a:pt x="39" y="14"/>
                    <a:pt x="41" y="4"/>
                    <a:pt x="41" y="0"/>
                  </a:cubicBezTo>
                  <a:cubicBezTo>
                    <a:pt x="27" y="6"/>
                    <a:pt x="14" y="13"/>
                    <a:pt x="0"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776">
              <a:extLst>
                <a:ext uri="{FF2B5EF4-FFF2-40B4-BE49-F238E27FC236}">
                  <a16:creationId xmlns:a16="http://schemas.microsoft.com/office/drawing/2014/main" id="{51815BBE-49DE-4E9D-8E1E-68A209AFA866}"/>
                </a:ext>
              </a:extLst>
            </p:cNvPr>
            <p:cNvSpPr>
              <a:spLocks noEditPoints="1"/>
            </p:cNvSpPr>
            <p:nvPr userDrawn="1"/>
          </p:nvSpPr>
          <p:spPr bwMode="auto">
            <a:xfrm>
              <a:off x="3851" y="1578"/>
              <a:ext cx="33" cy="156"/>
            </a:xfrm>
            <a:custGeom>
              <a:avLst/>
              <a:gdLst>
                <a:gd name="T0" fmla="*/ 9 w 23"/>
                <a:gd name="T1" fmla="*/ 98 h 109"/>
                <a:gd name="T2" fmla="*/ 9 w 23"/>
                <a:gd name="T3" fmla="*/ 98 h 109"/>
                <a:gd name="T4" fmla="*/ 9 w 23"/>
                <a:gd name="T5" fmla="*/ 98 h 109"/>
                <a:gd name="T6" fmla="*/ 9 w 23"/>
                <a:gd name="T7" fmla="*/ 98 h 109"/>
                <a:gd name="T8" fmla="*/ 17 w 23"/>
                <a:gd name="T9" fmla="*/ 48 h 109"/>
                <a:gd name="T10" fmla="*/ 14 w 23"/>
                <a:gd name="T11" fmla="*/ 37 h 109"/>
                <a:gd name="T12" fmla="*/ 17 w 23"/>
                <a:gd name="T13" fmla="*/ 22 h 109"/>
                <a:gd name="T14" fmla="*/ 14 w 23"/>
                <a:gd name="T15" fmla="*/ 9 h 109"/>
                <a:gd name="T16" fmla="*/ 14 w 23"/>
                <a:gd name="T17" fmla="*/ 9 h 109"/>
                <a:gd name="T18" fmla="*/ 12 w 23"/>
                <a:gd name="T19" fmla="*/ 1 h 109"/>
                <a:gd name="T20" fmla="*/ 11 w 23"/>
                <a:gd name="T21" fmla="*/ 0 h 109"/>
                <a:gd name="T22" fmla="*/ 0 w 23"/>
                <a:gd name="T23" fmla="*/ 10 h 109"/>
                <a:gd name="T24" fmla="*/ 0 w 23"/>
                <a:gd name="T25" fmla="*/ 18 h 109"/>
                <a:gd name="T26" fmla="*/ 0 w 23"/>
                <a:gd name="T27" fmla="*/ 19 h 109"/>
                <a:gd name="T28" fmla="*/ 0 w 23"/>
                <a:gd name="T29" fmla="*/ 19 h 109"/>
                <a:gd name="T30" fmla="*/ 0 w 23"/>
                <a:gd name="T31" fmla="*/ 19 h 109"/>
                <a:gd name="T32" fmla="*/ 0 w 23"/>
                <a:gd name="T33" fmla="*/ 36 h 109"/>
                <a:gd name="T34" fmla="*/ 5 w 23"/>
                <a:gd name="T35" fmla="*/ 86 h 109"/>
                <a:gd name="T36" fmla="*/ 5 w 23"/>
                <a:gd name="T37" fmla="*/ 86 h 109"/>
                <a:gd name="T38" fmla="*/ 6 w 23"/>
                <a:gd name="T39" fmla="*/ 90 h 109"/>
                <a:gd name="T40" fmla="*/ 6 w 23"/>
                <a:gd name="T41" fmla="*/ 91 h 109"/>
                <a:gd name="T42" fmla="*/ 9 w 23"/>
                <a:gd name="T43" fmla="*/ 97 h 109"/>
                <a:gd name="T44" fmla="*/ 9 w 23"/>
                <a:gd name="T45" fmla="*/ 98 h 109"/>
                <a:gd name="T46" fmla="*/ 9 w 23"/>
                <a:gd name="T47" fmla="*/ 98 h 109"/>
                <a:gd name="T48" fmla="*/ 9 w 23"/>
                <a:gd name="T49" fmla="*/ 98 h 109"/>
                <a:gd name="T50" fmla="*/ 9 w 23"/>
                <a:gd name="T51" fmla="*/ 98 h 109"/>
                <a:gd name="T52" fmla="*/ 11 w 23"/>
                <a:gd name="T53" fmla="*/ 100 h 109"/>
                <a:gd name="T54" fmla="*/ 11 w 23"/>
                <a:gd name="T55" fmla="*/ 100 h 109"/>
                <a:gd name="T56" fmla="*/ 10 w 23"/>
                <a:gd name="T57" fmla="*/ 98 h 109"/>
                <a:gd name="T58" fmla="*/ 11 w 23"/>
                <a:gd name="T59" fmla="*/ 100 h 109"/>
                <a:gd name="T60" fmla="*/ 12 w 23"/>
                <a:gd name="T61" fmla="*/ 101 h 109"/>
                <a:gd name="T62" fmla="*/ 15 w 23"/>
                <a:gd name="T63" fmla="*/ 109 h 109"/>
                <a:gd name="T64" fmla="*/ 22 w 23"/>
                <a:gd name="T65" fmla="*/ 102 h 109"/>
                <a:gd name="T66" fmla="*/ 22 w 23"/>
                <a:gd name="T67" fmla="*/ 96 h 109"/>
                <a:gd name="T68" fmla="*/ 22 w 23"/>
                <a:gd name="T69" fmla="*/ 96 h 109"/>
                <a:gd name="T70" fmla="*/ 22 w 23"/>
                <a:gd name="T71" fmla="*/ 92 h 109"/>
                <a:gd name="T72" fmla="*/ 22 w 23"/>
                <a:gd name="T73" fmla="*/ 90 h 109"/>
                <a:gd name="T74" fmla="*/ 22 w 23"/>
                <a:gd name="T75" fmla="*/ 81 h 109"/>
                <a:gd name="T76" fmla="*/ 22 w 23"/>
                <a:gd name="T77" fmla="*/ 80 h 109"/>
                <a:gd name="T78" fmla="*/ 22 w 23"/>
                <a:gd name="T79" fmla="*/ 76 h 109"/>
                <a:gd name="T80" fmla="*/ 23 w 23"/>
                <a:gd name="T81" fmla="*/ 56 h 109"/>
                <a:gd name="T82" fmla="*/ 20 w 23"/>
                <a:gd name="T83" fmla="*/ 52 h 109"/>
                <a:gd name="T84" fmla="*/ 20 w 23"/>
                <a:gd name="T85" fmla="*/ 53 h 109"/>
                <a:gd name="T86" fmla="*/ 17 w 23"/>
                <a:gd name="T87" fmla="*/ 48 h 109"/>
                <a:gd name="T88" fmla="*/ 13 w 23"/>
                <a:gd name="T89" fmla="*/ 43 h 109"/>
                <a:gd name="T90" fmla="*/ 13 w 23"/>
                <a:gd name="T91" fmla="*/ 43 h 109"/>
                <a:gd name="T92" fmla="*/ 17 w 23"/>
                <a:gd name="T93" fmla="*/ 40 h 109"/>
                <a:gd name="T94" fmla="*/ 13 w 23"/>
                <a:gd name="T95" fmla="*/ 43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 h="109">
                  <a:moveTo>
                    <a:pt x="9" y="98"/>
                  </a:moveTo>
                  <a:cubicBezTo>
                    <a:pt x="9" y="98"/>
                    <a:pt x="9" y="98"/>
                    <a:pt x="9" y="98"/>
                  </a:cubicBezTo>
                  <a:cubicBezTo>
                    <a:pt x="9" y="98"/>
                    <a:pt x="9" y="98"/>
                    <a:pt x="9" y="98"/>
                  </a:cubicBezTo>
                  <a:cubicBezTo>
                    <a:pt x="9" y="98"/>
                    <a:pt x="9" y="98"/>
                    <a:pt x="9" y="98"/>
                  </a:cubicBezTo>
                  <a:close/>
                  <a:moveTo>
                    <a:pt x="17" y="48"/>
                  </a:moveTo>
                  <a:cubicBezTo>
                    <a:pt x="20" y="45"/>
                    <a:pt x="22" y="42"/>
                    <a:pt x="14" y="37"/>
                  </a:cubicBezTo>
                  <a:cubicBezTo>
                    <a:pt x="19" y="36"/>
                    <a:pt x="19" y="29"/>
                    <a:pt x="17" y="22"/>
                  </a:cubicBezTo>
                  <a:cubicBezTo>
                    <a:pt x="17" y="18"/>
                    <a:pt x="15" y="13"/>
                    <a:pt x="14" y="9"/>
                  </a:cubicBezTo>
                  <a:cubicBezTo>
                    <a:pt x="14" y="9"/>
                    <a:pt x="14" y="9"/>
                    <a:pt x="14" y="9"/>
                  </a:cubicBezTo>
                  <a:cubicBezTo>
                    <a:pt x="13" y="5"/>
                    <a:pt x="12" y="3"/>
                    <a:pt x="12" y="1"/>
                  </a:cubicBezTo>
                  <a:cubicBezTo>
                    <a:pt x="10" y="9"/>
                    <a:pt x="11" y="5"/>
                    <a:pt x="11" y="0"/>
                  </a:cubicBezTo>
                  <a:cubicBezTo>
                    <a:pt x="8" y="3"/>
                    <a:pt x="4" y="7"/>
                    <a:pt x="0" y="10"/>
                  </a:cubicBezTo>
                  <a:cubicBezTo>
                    <a:pt x="0" y="13"/>
                    <a:pt x="0" y="15"/>
                    <a:pt x="0" y="18"/>
                  </a:cubicBezTo>
                  <a:cubicBezTo>
                    <a:pt x="0" y="18"/>
                    <a:pt x="0" y="18"/>
                    <a:pt x="0" y="19"/>
                  </a:cubicBezTo>
                  <a:cubicBezTo>
                    <a:pt x="0" y="19"/>
                    <a:pt x="0" y="19"/>
                    <a:pt x="0" y="19"/>
                  </a:cubicBezTo>
                  <a:cubicBezTo>
                    <a:pt x="0" y="19"/>
                    <a:pt x="0" y="19"/>
                    <a:pt x="0" y="19"/>
                  </a:cubicBezTo>
                  <a:cubicBezTo>
                    <a:pt x="0" y="24"/>
                    <a:pt x="0" y="30"/>
                    <a:pt x="0" y="36"/>
                  </a:cubicBezTo>
                  <a:cubicBezTo>
                    <a:pt x="1" y="55"/>
                    <a:pt x="2" y="74"/>
                    <a:pt x="5" y="86"/>
                  </a:cubicBezTo>
                  <a:cubicBezTo>
                    <a:pt x="5" y="86"/>
                    <a:pt x="5" y="86"/>
                    <a:pt x="5" y="86"/>
                  </a:cubicBezTo>
                  <a:cubicBezTo>
                    <a:pt x="5" y="87"/>
                    <a:pt x="6" y="89"/>
                    <a:pt x="6" y="90"/>
                  </a:cubicBezTo>
                  <a:cubicBezTo>
                    <a:pt x="6" y="90"/>
                    <a:pt x="6" y="91"/>
                    <a:pt x="6" y="91"/>
                  </a:cubicBezTo>
                  <a:cubicBezTo>
                    <a:pt x="7" y="94"/>
                    <a:pt x="8" y="96"/>
                    <a:pt x="9" y="97"/>
                  </a:cubicBezTo>
                  <a:cubicBezTo>
                    <a:pt x="9" y="98"/>
                    <a:pt x="9" y="98"/>
                    <a:pt x="9" y="98"/>
                  </a:cubicBezTo>
                  <a:cubicBezTo>
                    <a:pt x="9" y="98"/>
                    <a:pt x="9" y="98"/>
                    <a:pt x="9" y="98"/>
                  </a:cubicBezTo>
                  <a:cubicBezTo>
                    <a:pt x="9" y="98"/>
                    <a:pt x="9" y="98"/>
                    <a:pt x="9" y="98"/>
                  </a:cubicBezTo>
                  <a:cubicBezTo>
                    <a:pt x="9" y="98"/>
                    <a:pt x="9" y="98"/>
                    <a:pt x="9" y="98"/>
                  </a:cubicBezTo>
                  <a:cubicBezTo>
                    <a:pt x="10" y="99"/>
                    <a:pt x="11" y="99"/>
                    <a:pt x="11" y="100"/>
                  </a:cubicBezTo>
                  <a:cubicBezTo>
                    <a:pt x="12" y="100"/>
                    <a:pt x="12" y="100"/>
                    <a:pt x="11" y="100"/>
                  </a:cubicBezTo>
                  <a:cubicBezTo>
                    <a:pt x="11" y="99"/>
                    <a:pt x="10" y="99"/>
                    <a:pt x="10" y="98"/>
                  </a:cubicBezTo>
                  <a:cubicBezTo>
                    <a:pt x="10" y="99"/>
                    <a:pt x="10" y="99"/>
                    <a:pt x="11" y="100"/>
                  </a:cubicBezTo>
                  <a:cubicBezTo>
                    <a:pt x="11" y="100"/>
                    <a:pt x="11" y="101"/>
                    <a:pt x="12" y="101"/>
                  </a:cubicBezTo>
                  <a:cubicBezTo>
                    <a:pt x="13" y="104"/>
                    <a:pt x="14" y="106"/>
                    <a:pt x="15" y="109"/>
                  </a:cubicBezTo>
                  <a:cubicBezTo>
                    <a:pt x="17" y="107"/>
                    <a:pt x="20" y="105"/>
                    <a:pt x="22" y="102"/>
                  </a:cubicBezTo>
                  <a:cubicBezTo>
                    <a:pt x="22" y="100"/>
                    <a:pt x="22" y="98"/>
                    <a:pt x="22" y="96"/>
                  </a:cubicBezTo>
                  <a:cubicBezTo>
                    <a:pt x="22" y="96"/>
                    <a:pt x="22" y="96"/>
                    <a:pt x="22" y="96"/>
                  </a:cubicBezTo>
                  <a:cubicBezTo>
                    <a:pt x="22" y="94"/>
                    <a:pt x="22" y="93"/>
                    <a:pt x="22" y="92"/>
                  </a:cubicBezTo>
                  <a:cubicBezTo>
                    <a:pt x="22" y="91"/>
                    <a:pt x="22" y="90"/>
                    <a:pt x="22" y="90"/>
                  </a:cubicBezTo>
                  <a:cubicBezTo>
                    <a:pt x="22" y="87"/>
                    <a:pt x="22" y="84"/>
                    <a:pt x="22" y="81"/>
                  </a:cubicBezTo>
                  <a:cubicBezTo>
                    <a:pt x="22" y="81"/>
                    <a:pt x="22" y="80"/>
                    <a:pt x="22" y="80"/>
                  </a:cubicBezTo>
                  <a:cubicBezTo>
                    <a:pt x="22" y="78"/>
                    <a:pt x="22" y="77"/>
                    <a:pt x="22" y="76"/>
                  </a:cubicBezTo>
                  <a:cubicBezTo>
                    <a:pt x="22" y="65"/>
                    <a:pt x="23" y="57"/>
                    <a:pt x="23" y="56"/>
                  </a:cubicBezTo>
                  <a:cubicBezTo>
                    <a:pt x="22" y="54"/>
                    <a:pt x="21" y="53"/>
                    <a:pt x="20" y="52"/>
                  </a:cubicBezTo>
                  <a:cubicBezTo>
                    <a:pt x="20" y="53"/>
                    <a:pt x="20" y="53"/>
                    <a:pt x="20" y="53"/>
                  </a:cubicBezTo>
                  <a:cubicBezTo>
                    <a:pt x="9" y="53"/>
                    <a:pt x="14" y="51"/>
                    <a:pt x="17" y="48"/>
                  </a:cubicBezTo>
                  <a:moveTo>
                    <a:pt x="13" y="43"/>
                  </a:moveTo>
                  <a:cubicBezTo>
                    <a:pt x="13" y="43"/>
                    <a:pt x="13" y="43"/>
                    <a:pt x="13" y="43"/>
                  </a:cubicBezTo>
                  <a:cubicBezTo>
                    <a:pt x="15" y="42"/>
                    <a:pt x="16" y="42"/>
                    <a:pt x="17" y="40"/>
                  </a:cubicBezTo>
                  <a:cubicBezTo>
                    <a:pt x="13" y="40"/>
                    <a:pt x="13" y="42"/>
                    <a:pt x="13"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777">
              <a:extLst>
                <a:ext uri="{FF2B5EF4-FFF2-40B4-BE49-F238E27FC236}">
                  <a16:creationId xmlns:a16="http://schemas.microsoft.com/office/drawing/2014/main" id="{925B9ED7-29E6-40DD-B62F-9AD7025E6BC4}"/>
                </a:ext>
              </a:extLst>
            </p:cNvPr>
            <p:cNvSpPr>
              <a:spLocks noEditPoints="1"/>
            </p:cNvSpPr>
            <p:nvPr userDrawn="1"/>
          </p:nvSpPr>
          <p:spPr bwMode="auto">
            <a:xfrm>
              <a:off x="3746" y="1713"/>
              <a:ext cx="46" cy="154"/>
            </a:xfrm>
            <a:custGeom>
              <a:avLst/>
              <a:gdLst>
                <a:gd name="T0" fmla="*/ 7 w 32"/>
                <a:gd name="T1" fmla="*/ 107 h 107"/>
                <a:gd name="T2" fmla="*/ 8 w 32"/>
                <a:gd name="T3" fmla="*/ 107 h 107"/>
                <a:gd name="T4" fmla="*/ 6 w 32"/>
                <a:gd name="T5" fmla="*/ 103 h 107"/>
                <a:gd name="T6" fmla="*/ 7 w 32"/>
                <a:gd name="T7" fmla="*/ 107 h 107"/>
                <a:gd name="T8" fmla="*/ 0 w 32"/>
                <a:gd name="T9" fmla="*/ 15 h 107"/>
                <a:gd name="T10" fmla="*/ 0 w 32"/>
                <a:gd name="T11" fmla="*/ 33 h 107"/>
                <a:gd name="T12" fmla="*/ 0 w 32"/>
                <a:gd name="T13" fmla="*/ 33 h 107"/>
                <a:gd name="T14" fmla="*/ 0 w 32"/>
                <a:gd name="T15" fmla="*/ 37 h 107"/>
                <a:gd name="T16" fmla="*/ 4 w 32"/>
                <a:gd name="T17" fmla="*/ 98 h 107"/>
                <a:gd name="T18" fmla="*/ 5 w 32"/>
                <a:gd name="T19" fmla="*/ 100 h 107"/>
                <a:gd name="T20" fmla="*/ 6 w 32"/>
                <a:gd name="T21" fmla="*/ 103 h 107"/>
                <a:gd name="T22" fmla="*/ 5 w 32"/>
                <a:gd name="T23" fmla="*/ 101 h 107"/>
                <a:gd name="T24" fmla="*/ 8 w 32"/>
                <a:gd name="T25" fmla="*/ 107 h 107"/>
                <a:gd name="T26" fmla="*/ 24 w 32"/>
                <a:gd name="T27" fmla="*/ 100 h 107"/>
                <a:gd name="T28" fmla="*/ 24 w 32"/>
                <a:gd name="T29" fmla="*/ 89 h 107"/>
                <a:gd name="T30" fmla="*/ 24 w 32"/>
                <a:gd name="T31" fmla="*/ 88 h 107"/>
                <a:gd name="T32" fmla="*/ 24 w 32"/>
                <a:gd name="T33" fmla="*/ 88 h 107"/>
                <a:gd name="T34" fmla="*/ 30 w 32"/>
                <a:gd name="T35" fmla="*/ 22 h 107"/>
                <a:gd name="T36" fmla="*/ 32 w 32"/>
                <a:gd name="T37" fmla="*/ 0 h 107"/>
                <a:gd name="T38" fmla="*/ 0 w 32"/>
                <a:gd name="T39" fmla="*/ 15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107">
                  <a:moveTo>
                    <a:pt x="7" y="107"/>
                  </a:moveTo>
                  <a:cubicBezTo>
                    <a:pt x="7" y="107"/>
                    <a:pt x="7" y="107"/>
                    <a:pt x="8" y="107"/>
                  </a:cubicBezTo>
                  <a:cubicBezTo>
                    <a:pt x="7" y="106"/>
                    <a:pt x="6" y="104"/>
                    <a:pt x="6" y="103"/>
                  </a:cubicBezTo>
                  <a:cubicBezTo>
                    <a:pt x="6" y="104"/>
                    <a:pt x="6" y="106"/>
                    <a:pt x="7" y="107"/>
                  </a:cubicBezTo>
                  <a:close/>
                  <a:moveTo>
                    <a:pt x="0" y="15"/>
                  </a:moveTo>
                  <a:cubicBezTo>
                    <a:pt x="0" y="21"/>
                    <a:pt x="0" y="27"/>
                    <a:pt x="0" y="33"/>
                  </a:cubicBezTo>
                  <a:cubicBezTo>
                    <a:pt x="0" y="33"/>
                    <a:pt x="0" y="33"/>
                    <a:pt x="0" y="33"/>
                  </a:cubicBezTo>
                  <a:cubicBezTo>
                    <a:pt x="0" y="35"/>
                    <a:pt x="0" y="36"/>
                    <a:pt x="0" y="37"/>
                  </a:cubicBezTo>
                  <a:cubicBezTo>
                    <a:pt x="0" y="65"/>
                    <a:pt x="1" y="87"/>
                    <a:pt x="4" y="98"/>
                  </a:cubicBezTo>
                  <a:cubicBezTo>
                    <a:pt x="4" y="99"/>
                    <a:pt x="4" y="100"/>
                    <a:pt x="5" y="100"/>
                  </a:cubicBezTo>
                  <a:cubicBezTo>
                    <a:pt x="5" y="101"/>
                    <a:pt x="5" y="102"/>
                    <a:pt x="6" y="103"/>
                  </a:cubicBezTo>
                  <a:cubicBezTo>
                    <a:pt x="5" y="102"/>
                    <a:pt x="5" y="102"/>
                    <a:pt x="5" y="101"/>
                  </a:cubicBezTo>
                  <a:cubicBezTo>
                    <a:pt x="6" y="104"/>
                    <a:pt x="7" y="106"/>
                    <a:pt x="8" y="107"/>
                  </a:cubicBezTo>
                  <a:cubicBezTo>
                    <a:pt x="13" y="104"/>
                    <a:pt x="18" y="102"/>
                    <a:pt x="24" y="100"/>
                  </a:cubicBezTo>
                  <a:cubicBezTo>
                    <a:pt x="24" y="96"/>
                    <a:pt x="24" y="92"/>
                    <a:pt x="24" y="89"/>
                  </a:cubicBezTo>
                  <a:cubicBezTo>
                    <a:pt x="24" y="88"/>
                    <a:pt x="24" y="88"/>
                    <a:pt x="24" y="88"/>
                  </a:cubicBezTo>
                  <a:cubicBezTo>
                    <a:pt x="24" y="88"/>
                    <a:pt x="24" y="88"/>
                    <a:pt x="24" y="88"/>
                  </a:cubicBezTo>
                  <a:cubicBezTo>
                    <a:pt x="26" y="63"/>
                    <a:pt x="28" y="39"/>
                    <a:pt x="30" y="22"/>
                  </a:cubicBezTo>
                  <a:cubicBezTo>
                    <a:pt x="31" y="11"/>
                    <a:pt x="32" y="3"/>
                    <a:pt x="32" y="0"/>
                  </a:cubicBezTo>
                  <a:cubicBezTo>
                    <a:pt x="21" y="5"/>
                    <a:pt x="11" y="10"/>
                    <a:pt x="0"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778">
              <a:extLst>
                <a:ext uri="{FF2B5EF4-FFF2-40B4-BE49-F238E27FC236}">
                  <a16:creationId xmlns:a16="http://schemas.microsoft.com/office/drawing/2014/main" id="{BB9491FD-1819-42F1-990A-ECD1B184589E}"/>
                </a:ext>
              </a:extLst>
            </p:cNvPr>
            <p:cNvSpPr>
              <a:spLocks noEditPoints="1"/>
            </p:cNvSpPr>
            <p:nvPr userDrawn="1"/>
          </p:nvSpPr>
          <p:spPr bwMode="auto">
            <a:xfrm>
              <a:off x="3957" y="1434"/>
              <a:ext cx="22" cy="175"/>
            </a:xfrm>
            <a:custGeom>
              <a:avLst/>
              <a:gdLst>
                <a:gd name="T0" fmla="*/ 3 w 15"/>
                <a:gd name="T1" fmla="*/ 122 h 122"/>
                <a:gd name="T2" fmla="*/ 3 w 15"/>
                <a:gd name="T3" fmla="*/ 121 h 122"/>
                <a:gd name="T4" fmla="*/ 2 w 15"/>
                <a:gd name="T5" fmla="*/ 117 h 122"/>
                <a:gd name="T6" fmla="*/ 3 w 15"/>
                <a:gd name="T7" fmla="*/ 122 h 122"/>
                <a:gd name="T8" fmla="*/ 0 w 15"/>
                <a:gd name="T9" fmla="*/ 16 h 122"/>
                <a:gd name="T10" fmla="*/ 0 w 15"/>
                <a:gd name="T11" fmla="*/ 37 h 122"/>
                <a:gd name="T12" fmla="*/ 0 w 15"/>
                <a:gd name="T13" fmla="*/ 37 h 122"/>
                <a:gd name="T14" fmla="*/ 0 w 15"/>
                <a:gd name="T15" fmla="*/ 41 h 122"/>
                <a:gd name="T16" fmla="*/ 1 w 15"/>
                <a:gd name="T17" fmla="*/ 112 h 122"/>
                <a:gd name="T18" fmla="*/ 2 w 15"/>
                <a:gd name="T19" fmla="*/ 114 h 122"/>
                <a:gd name="T20" fmla="*/ 2 w 15"/>
                <a:gd name="T21" fmla="*/ 117 h 122"/>
                <a:gd name="T22" fmla="*/ 2 w 15"/>
                <a:gd name="T23" fmla="*/ 115 h 122"/>
                <a:gd name="T24" fmla="*/ 3 w 15"/>
                <a:gd name="T25" fmla="*/ 121 h 122"/>
                <a:gd name="T26" fmla="*/ 11 w 15"/>
                <a:gd name="T27" fmla="*/ 113 h 122"/>
                <a:gd name="T28" fmla="*/ 11 w 15"/>
                <a:gd name="T29" fmla="*/ 101 h 122"/>
                <a:gd name="T30" fmla="*/ 11 w 15"/>
                <a:gd name="T31" fmla="*/ 99 h 122"/>
                <a:gd name="T32" fmla="*/ 11 w 15"/>
                <a:gd name="T33" fmla="*/ 99 h 122"/>
                <a:gd name="T34" fmla="*/ 14 w 15"/>
                <a:gd name="T35" fmla="*/ 25 h 122"/>
                <a:gd name="T36" fmla="*/ 15 w 15"/>
                <a:gd name="T37" fmla="*/ 0 h 122"/>
                <a:gd name="T38" fmla="*/ 0 w 15"/>
                <a:gd name="T39" fmla="*/ 1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122">
                  <a:moveTo>
                    <a:pt x="3" y="122"/>
                  </a:moveTo>
                  <a:cubicBezTo>
                    <a:pt x="3" y="121"/>
                    <a:pt x="3" y="121"/>
                    <a:pt x="3" y="121"/>
                  </a:cubicBezTo>
                  <a:cubicBezTo>
                    <a:pt x="3" y="120"/>
                    <a:pt x="2" y="118"/>
                    <a:pt x="2" y="117"/>
                  </a:cubicBezTo>
                  <a:cubicBezTo>
                    <a:pt x="2" y="118"/>
                    <a:pt x="2" y="120"/>
                    <a:pt x="3" y="122"/>
                  </a:cubicBezTo>
                  <a:close/>
                  <a:moveTo>
                    <a:pt x="0" y="16"/>
                  </a:moveTo>
                  <a:cubicBezTo>
                    <a:pt x="0" y="23"/>
                    <a:pt x="0" y="30"/>
                    <a:pt x="0" y="37"/>
                  </a:cubicBezTo>
                  <a:cubicBezTo>
                    <a:pt x="0" y="37"/>
                    <a:pt x="0" y="37"/>
                    <a:pt x="0" y="37"/>
                  </a:cubicBezTo>
                  <a:cubicBezTo>
                    <a:pt x="0" y="39"/>
                    <a:pt x="0" y="40"/>
                    <a:pt x="0" y="41"/>
                  </a:cubicBezTo>
                  <a:cubicBezTo>
                    <a:pt x="0" y="73"/>
                    <a:pt x="0" y="98"/>
                    <a:pt x="1" y="112"/>
                  </a:cubicBezTo>
                  <a:cubicBezTo>
                    <a:pt x="1" y="112"/>
                    <a:pt x="2" y="113"/>
                    <a:pt x="2" y="114"/>
                  </a:cubicBezTo>
                  <a:cubicBezTo>
                    <a:pt x="2" y="114"/>
                    <a:pt x="2" y="115"/>
                    <a:pt x="2" y="117"/>
                  </a:cubicBezTo>
                  <a:cubicBezTo>
                    <a:pt x="2" y="116"/>
                    <a:pt x="2" y="115"/>
                    <a:pt x="2" y="115"/>
                  </a:cubicBezTo>
                  <a:cubicBezTo>
                    <a:pt x="2" y="118"/>
                    <a:pt x="3" y="120"/>
                    <a:pt x="3" y="121"/>
                  </a:cubicBezTo>
                  <a:cubicBezTo>
                    <a:pt x="6" y="119"/>
                    <a:pt x="8" y="116"/>
                    <a:pt x="11" y="113"/>
                  </a:cubicBezTo>
                  <a:cubicBezTo>
                    <a:pt x="11" y="109"/>
                    <a:pt x="11" y="105"/>
                    <a:pt x="11" y="101"/>
                  </a:cubicBezTo>
                  <a:cubicBezTo>
                    <a:pt x="11" y="100"/>
                    <a:pt x="11" y="100"/>
                    <a:pt x="11" y="99"/>
                  </a:cubicBezTo>
                  <a:cubicBezTo>
                    <a:pt x="11" y="99"/>
                    <a:pt x="11" y="99"/>
                    <a:pt x="11" y="99"/>
                  </a:cubicBezTo>
                  <a:cubicBezTo>
                    <a:pt x="12" y="72"/>
                    <a:pt x="13" y="44"/>
                    <a:pt x="14" y="25"/>
                  </a:cubicBezTo>
                  <a:cubicBezTo>
                    <a:pt x="15" y="12"/>
                    <a:pt x="15" y="3"/>
                    <a:pt x="15" y="0"/>
                  </a:cubicBezTo>
                  <a:cubicBezTo>
                    <a:pt x="10" y="5"/>
                    <a:pt x="5" y="11"/>
                    <a:pt x="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779">
              <a:extLst>
                <a:ext uri="{FF2B5EF4-FFF2-40B4-BE49-F238E27FC236}">
                  <a16:creationId xmlns:a16="http://schemas.microsoft.com/office/drawing/2014/main" id="{D2EA4C2A-958D-4114-90A2-1C4191047BD6}"/>
                </a:ext>
              </a:extLst>
            </p:cNvPr>
            <p:cNvSpPr>
              <a:spLocks noEditPoints="1"/>
            </p:cNvSpPr>
            <p:nvPr userDrawn="1"/>
          </p:nvSpPr>
          <p:spPr bwMode="auto">
            <a:xfrm>
              <a:off x="4033" y="1317"/>
              <a:ext cx="46" cy="158"/>
            </a:xfrm>
            <a:custGeom>
              <a:avLst/>
              <a:gdLst>
                <a:gd name="T0" fmla="*/ 17 w 32"/>
                <a:gd name="T1" fmla="*/ 48 h 110"/>
                <a:gd name="T2" fmla="*/ 18 w 32"/>
                <a:gd name="T3" fmla="*/ 48 h 110"/>
                <a:gd name="T4" fmla="*/ 21 w 32"/>
                <a:gd name="T5" fmla="*/ 44 h 110"/>
                <a:gd name="T6" fmla="*/ 17 w 32"/>
                <a:gd name="T7" fmla="*/ 48 h 110"/>
                <a:gd name="T8" fmla="*/ 31 w 32"/>
                <a:gd name="T9" fmla="*/ 84 h 110"/>
                <a:gd name="T10" fmla="*/ 31 w 32"/>
                <a:gd name="T11" fmla="*/ 84 h 110"/>
                <a:gd name="T12" fmla="*/ 31 w 32"/>
                <a:gd name="T13" fmla="*/ 82 h 110"/>
                <a:gd name="T14" fmla="*/ 31 w 32"/>
                <a:gd name="T15" fmla="*/ 81 h 110"/>
                <a:gd name="T16" fmla="*/ 29 w 32"/>
                <a:gd name="T17" fmla="*/ 61 h 110"/>
                <a:gd name="T18" fmla="*/ 26 w 32"/>
                <a:gd name="T19" fmla="*/ 58 h 110"/>
                <a:gd name="T20" fmla="*/ 26 w 32"/>
                <a:gd name="T21" fmla="*/ 59 h 110"/>
                <a:gd name="T22" fmla="*/ 22 w 32"/>
                <a:gd name="T23" fmla="*/ 53 h 110"/>
                <a:gd name="T24" fmla="*/ 22 w 32"/>
                <a:gd name="T25" fmla="*/ 53 h 110"/>
                <a:gd name="T26" fmla="*/ 18 w 32"/>
                <a:gd name="T27" fmla="*/ 41 h 110"/>
                <a:gd name="T28" fmla="*/ 19 w 32"/>
                <a:gd name="T29" fmla="*/ 24 h 110"/>
                <a:gd name="T30" fmla="*/ 16 w 32"/>
                <a:gd name="T31" fmla="*/ 16 h 110"/>
                <a:gd name="T32" fmla="*/ 14 w 32"/>
                <a:gd name="T33" fmla="*/ 12 h 110"/>
                <a:gd name="T34" fmla="*/ 14 w 32"/>
                <a:gd name="T35" fmla="*/ 11 h 110"/>
                <a:gd name="T36" fmla="*/ 14 w 32"/>
                <a:gd name="T37" fmla="*/ 10 h 110"/>
                <a:gd name="T38" fmla="*/ 13 w 32"/>
                <a:gd name="T39" fmla="*/ 9 h 110"/>
                <a:gd name="T40" fmla="*/ 10 w 32"/>
                <a:gd name="T41" fmla="*/ 1 h 110"/>
                <a:gd name="T42" fmla="*/ 9 w 32"/>
                <a:gd name="T43" fmla="*/ 0 h 110"/>
                <a:gd name="T44" fmla="*/ 0 w 32"/>
                <a:gd name="T45" fmla="*/ 13 h 110"/>
                <a:gd name="T46" fmla="*/ 1 w 32"/>
                <a:gd name="T47" fmla="*/ 21 h 110"/>
                <a:gd name="T48" fmla="*/ 1 w 32"/>
                <a:gd name="T49" fmla="*/ 22 h 110"/>
                <a:gd name="T50" fmla="*/ 1 w 32"/>
                <a:gd name="T51" fmla="*/ 22 h 110"/>
                <a:gd name="T52" fmla="*/ 1 w 32"/>
                <a:gd name="T53" fmla="*/ 22 h 110"/>
                <a:gd name="T54" fmla="*/ 2 w 32"/>
                <a:gd name="T55" fmla="*/ 30 h 110"/>
                <a:gd name="T56" fmla="*/ 2 w 32"/>
                <a:gd name="T57" fmla="*/ 32 h 110"/>
                <a:gd name="T58" fmla="*/ 3 w 32"/>
                <a:gd name="T59" fmla="*/ 38 h 110"/>
                <a:gd name="T60" fmla="*/ 3 w 32"/>
                <a:gd name="T61" fmla="*/ 41 h 110"/>
                <a:gd name="T62" fmla="*/ 16 w 32"/>
                <a:gd name="T63" fmla="*/ 97 h 110"/>
                <a:gd name="T64" fmla="*/ 16 w 32"/>
                <a:gd name="T65" fmla="*/ 97 h 110"/>
                <a:gd name="T66" fmla="*/ 17 w 32"/>
                <a:gd name="T67" fmla="*/ 101 h 110"/>
                <a:gd name="T68" fmla="*/ 18 w 32"/>
                <a:gd name="T69" fmla="*/ 103 h 110"/>
                <a:gd name="T70" fmla="*/ 18 w 32"/>
                <a:gd name="T71" fmla="*/ 103 h 110"/>
                <a:gd name="T72" fmla="*/ 18 w 32"/>
                <a:gd name="T73" fmla="*/ 104 h 110"/>
                <a:gd name="T74" fmla="*/ 19 w 32"/>
                <a:gd name="T75" fmla="*/ 105 h 110"/>
                <a:gd name="T76" fmla="*/ 19 w 32"/>
                <a:gd name="T77" fmla="*/ 106 h 110"/>
                <a:gd name="T78" fmla="*/ 32 w 32"/>
                <a:gd name="T79" fmla="*/ 88 h 110"/>
                <a:gd name="T80" fmla="*/ 31 w 32"/>
                <a:gd name="T81" fmla="*/ 84 h 110"/>
                <a:gd name="T82" fmla="*/ 22 w 32"/>
                <a:gd name="T83" fmla="*/ 110 h 110"/>
                <a:gd name="T84" fmla="*/ 22 w 32"/>
                <a:gd name="T85" fmla="*/ 110 h 110"/>
                <a:gd name="T86" fmla="*/ 22 w 32"/>
                <a:gd name="T87" fmla="*/ 110 h 110"/>
                <a:gd name="T88" fmla="*/ 22 w 32"/>
                <a:gd name="T89" fmla="*/ 110 h 110"/>
                <a:gd name="T90" fmla="*/ 22 w 32"/>
                <a:gd name="T91" fmla="*/ 110 h 110"/>
                <a:gd name="T92" fmla="*/ 22 w 32"/>
                <a:gd name="T93" fmla="*/ 110 h 110"/>
                <a:gd name="T94" fmla="*/ 22 w 32"/>
                <a:gd name="T95"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 h="110">
                  <a:moveTo>
                    <a:pt x="17" y="48"/>
                  </a:moveTo>
                  <a:cubicBezTo>
                    <a:pt x="17" y="48"/>
                    <a:pt x="18" y="48"/>
                    <a:pt x="18" y="48"/>
                  </a:cubicBezTo>
                  <a:cubicBezTo>
                    <a:pt x="19" y="47"/>
                    <a:pt x="20" y="46"/>
                    <a:pt x="21" y="44"/>
                  </a:cubicBezTo>
                  <a:cubicBezTo>
                    <a:pt x="17" y="45"/>
                    <a:pt x="17" y="47"/>
                    <a:pt x="17" y="48"/>
                  </a:cubicBezTo>
                  <a:close/>
                  <a:moveTo>
                    <a:pt x="31" y="84"/>
                  </a:moveTo>
                  <a:cubicBezTo>
                    <a:pt x="31" y="84"/>
                    <a:pt x="31" y="84"/>
                    <a:pt x="31" y="84"/>
                  </a:cubicBezTo>
                  <a:cubicBezTo>
                    <a:pt x="31" y="83"/>
                    <a:pt x="31" y="83"/>
                    <a:pt x="31" y="82"/>
                  </a:cubicBezTo>
                  <a:cubicBezTo>
                    <a:pt x="31" y="82"/>
                    <a:pt x="31" y="82"/>
                    <a:pt x="31" y="81"/>
                  </a:cubicBezTo>
                  <a:cubicBezTo>
                    <a:pt x="30" y="70"/>
                    <a:pt x="30" y="62"/>
                    <a:pt x="29" y="61"/>
                  </a:cubicBezTo>
                  <a:cubicBezTo>
                    <a:pt x="28" y="59"/>
                    <a:pt x="27" y="59"/>
                    <a:pt x="26" y="58"/>
                  </a:cubicBezTo>
                  <a:cubicBezTo>
                    <a:pt x="26" y="58"/>
                    <a:pt x="26" y="59"/>
                    <a:pt x="26" y="59"/>
                  </a:cubicBezTo>
                  <a:cubicBezTo>
                    <a:pt x="15" y="60"/>
                    <a:pt x="19" y="57"/>
                    <a:pt x="22" y="53"/>
                  </a:cubicBezTo>
                  <a:cubicBezTo>
                    <a:pt x="22" y="53"/>
                    <a:pt x="22" y="53"/>
                    <a:pt x="22" y="53"/>
                  </a:cubicBezTo>
                  <a:cubicBezTo>
                    <a:pt x="25" y="50"/>
                    <a:pt x="26" y="46"/>
                    <a:pt x="18" y="41"/>
                  </a:cubicBezTo>
                  <a:cubicBezTo>
                    <a:pt x="22" y="39"/>
                    <a:pt x="21" y="32"/>
                    <a:pt x="19" y="24"/>
                  </a:cubicBezTo>
                  <a:cubicBezTo>
                    <a:pt x="18" y="22"/>
                    <a:pt x="17" y="19"/>
                    <a:pt x="16" y="16"/>
                  </a:cubicBezTo>
                  <a:cubicBezTo>
                    <a:pt x="15" y="15"/>
                    <a:pt x="15" y="13"/>
                    <a:pt x="14" y="12"/>
                  </a:cubicBezTo>
                  <a:cubicBezTo>
                    <a:pt x="14" y="11"/>
                    <a:pt x="14" y="11"/>
                    <a:pt x="14" y="11"/>
                  </a:cubicBezTo>
                  <a:cubicBezTo>
                    <a:pt x="14" y="10"/>
                    <a:pt x="14" y="10"/>
                    <a:pt x="14" y="10"/>
                  </a:cubicBezTo>
                  <a:cubicBezTo>
                    <a:pt x="13" y="10"/>
                    <a:pt x="13" y="9"/>
                    <a:pt x="13" y="9"/>
                  </a:cubicBezTo>
                  <a:cubicBezTo>
                    <a:pt x="12" y="6"/>
                    <a:pt x="11" y="3"/>
                    <a:pt x="10" y="1"/>
                  </a:cubicBezTo>
                  <a:cubicBezTo>
                    <a:pt x="9" y="10"/>
                    <a:pt x="9" y="5"/>
                    <a:pt x="9" y="0"/>
                  </a:cubicBezTo>
                  <a:cubicBezTo>
                    <a:pt x="6" y="4"/>
                    <a:pt x="3" y="8"/>
                    <a:pt x="0" y="13"/>
                  </a:cubicBezTo>
                  <a:cubicBezTo>
                    <a:pt x="0" y="15"/>
                    <a:pt x="0" y="18"/>
                    <a:pt x="1" y="21"/>
                  </a:cubicBezTo>
                  <a:cubicBezTo>
                    <a:pt x="1" y="21"/>
                    <a:pt x="1" y="21"/>
                    <a:pt x="1" y="22"/>
                  </a:cubicBezTo>
                  <a:cubicBezTo>
                    <a:pt x="1" y="22"/>
                    <a:pt x="1" y="22"/>
                    <a:pt x="1" y="22"/>
                  </a:cubicBezTo>
                  <a:cubicBezTo>
                    <a:pt x="1" y="22"/>
                    <a:pt x="1" y="22"/>
                    <a:pt x="1" y="22"/>
                  </a:cubicBezTo>
                  <a:cubicBezTo>
                    <a:pt x="1" y="25"/>
                    <a:pt x="1" y="27"/>
                    <a:pt x="2" y="30"/>
                  </a:cubicBezTo>
                  <a:cubicBezTo>
                    <a:pt x="2" y="31"/>
                    <a:pt x="2" y="32"/>
                    <a:pt x="2" y="32"/>
                  </a:cubicBezTo>
                  <a:cubicBezTo>
                    <a:pt x="2" y="34"/>
                    <a:pt x="3" y="36"/>
                    <a:pt x="3" y="38"/>
                  </a:cubicBezTo>
                  <a:cubicBezTo>
                    <a:pt x="3" y="39"/>
                    <a:pt x="3" y="40"/>
                    <a:pt x="3" y="41"/>
                  </a:cubicBezTo>
                  <a:cubicBezTo>
                    <a:pt x="7" y="63"/>
                    <a:pt x="11" y="84"/>
                    <a:pt x="16" y="97"/>
                  </a:cubicBezTo>
                  <a:cubicBezTo>
                    <a:pt x="16" y="97"/>
                    <a:pt x="16" y="97"/>
                    <a:pt x="16" y="97"/>
                  </a:cubicBezTo>
                  <a:cubicBezTo>
                    <a:pt x="16" y="99"/>
                    <a:pt x="17" y="100"/>
                    <a:pt x="17" y="101"/>
                  </a:cubicBezTo>
                  <a:cubicBezTo>
                    <a:pt x="17" y="102"/>
                    <a:pt x="18" y="102"/>
                    <a:pt x="18" y="103"/>
                  </a:cubicBezTo>
                  <a:cubicBezTo>
                    <a:pt x="18" y="103"/>
                    <a:pt x="18" y="103"/>
                    <a:pt x="18" y="103"/>
                  </a:cubicBezTo>
                  <a:cubicBezTo>
                    <a:pt x="18" y="104"/>
                    <a:pt x="18" y="104"/>
                    <a:pt x="18" y="104"/>
                  </a:cubicBezTo>
                  <a:cubicBezTo>
                    <a:pt x="18" y="104"/>
                    <a:pt x="19" y="104"/>
                    <a:pt x="19" y="105"/>
                  </a:cubicBezTo>
                  <a:cubicBezTo>
                    <a:pt x="19" y="105"/>
                    <a:pt x="19" y="105"/>
                    <a:pt x="19" y="106"/>
                  </a:cubicBezTo>
                  <a:cubicBezTo>
                    <a:pt x="23" y="100"/>
                    <a:pt x="28" y="94"/>
                    <a:pt x="32" y="88"/>
                  </a:cubicBezTo>
                  <a:cubicBezTo>
                    <a:pt x="31" y="87"/>
                    <a:pt x="31" y="85"/>
                    <a:pt x="31" y="84"/>
                  </a:cubicBezTo>
                  <a:close/>
                  <a:moveTo>
                    <a:pt x="22" y="110"/>
                  </a:moveTo>
                  <a:cubicBezTo>
                    <a:pt x="22" y="110"/>
                    <a:pt x="22" y="110"/>
                    <a:pt x="22" y="110"/>
                  </a:cubicBezTo>
                  <a:cubicBezTo>
                    <a:pt x="22" y="110"/>
                    <a:pt x="22" y="110"/>
                    <a:pt x="22" y="110"/>
                  </a:cubicBezTo>
                  <a:close/>
                  <a:moveTo>
                    <a:pt x="22" y="110"/>
                  </a:moveTo>
                  <a:cubicBezTo>
                    <a:pt x="22" y="110"/>
                    <a:pt x="22" y="110"/>
                    <a:pt x="22" y="110"/>
                  </a:cubicBezTo>
                  <a:cubicBezTo>
                    <a:pt x="22" y="110"/>
                    <a:pt x="22" y="110"/>
                    <a:pt x="22" y="110"/>
                  </a:cubicBezTo>
                  <a:cubicBezTo>
                    <a:pt x="22" y="110"/>
                    <a:pt x="22" y="110"/>
                    <a:pt x="22" y="1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780">
              <a:extLst>
                <a:ext uri="{FF2B5EF4-FFF2-40B4-BE49-F238E27FC236}">
                  <a16:creationId xmlns:a16="http://schemas.microsoft.com/office/drawing/2014/main" id="{F48F6AF3-0394-4F27-B837-A8DD5868BBB9}"/>
                </a:ext>
              </a:extLst>
            </p:cNvPr>
            <p:cNvSpPr>
              <a:spLocks noEditPoints="1"/>
            </p:cNvSpPr>
            <p:nvPr userDrawn="1"/>
          </p:nvSpPr>
          <p:spPr bwMode="auto">
            <a:xfrm>
              <a:off x="4220" y="945"/>
              <a:ext cx="46" cy="142"/>
            </a:xfrm>
            <a:custGeom>
              <a:avLst/>
              <a:gdLst>
                <a:gd name="T0" fmla="*/ 17 w 32"/>
                <a:gd name="T1" fmla="*/ 43 h 99"/>
                <a:gd name="T2" fmla="*/ 18 w 32"/>
                <a:gd name="T3" fmla="*/ 43 h 99"/>
                <a:gd name="T4" fmla="*/ 22 w 32"/>
                <a:gd name="T5" fmla="*/ 40 h 99"/>
                <a:gd name="T6" fmla="*/ 17 w 32"/>
                <a:gd name="T7" fmla="*/ 43 h 99"/>
                <a:gd name="T8" fmla="*/ 32 w 32"/>
                <a:gd name="T9" fmla="*/ 76 h 99"/>
                <a:gd name="T10" fmla="*/ 32 w 32"/>
                <a:gd name="T11" fmla="*/ 76 h 99"/>
                <a:gd name="T12" fmla="*/ 31 w 32"/>
                <a:gd name="T13" fmla="*/ 74 h 99"/>
                <a:gd name="T14" fmla="*/ 31 w 32"/>
                <a:gd name="T15" fmla="*/ 73 h 99"/>
                <a:gd name="T16" fmla="*/ 30 w 32"/>
                <a:gd name="T17" fmla="*/ 56 h 99"/>
                <a:gd name="T18" fmla="*/ 26 w 32"/>
                <a:gd name="T19" fmla="*/ 52 h 99"/>
                <a:gd name="T20" fmla="*/ 26 w 32"/>
                <a:gd name="T21" fmla="*/ 53 h 99"/>
                <a:gd name="T22" fmla="*/ 23 w 32"/>
                <a:gd name="T23" fmla="*/ 48 h 99"/>
                <a:gd name="T24" fmla="*/ 23 w 32"/>
                <a:gd name="T25" fmla="*/ 48 h 99"/>
                <a:gd name="T26" fmla="*/ 18 w 32"/>
                <a:gd name="T27" fmla="*/ 38 h 99"/>
                <a:gd name="T28" fmla="*/ 19 w 32"/>
                <a:gd name="T29" fmla="*/ 22 h 99"/>
                <a:gd name="T30" fmla="*/ 16 w 32"/>
                <a:gd name="T31" fmla="*/ 15 h 99"/>
                <a:gd name="T32" fmla="*/ 15 w 32"/>
                <a:gd name="T33" fmla="*/ 11 h 99"/>
                <a:gd name="T34" fmla="*/ 14 w 32"/>
                <a:gd name="T35" fmla="*/ 10 h 99"/>
                <a:gd name="T36" fmla="*/ 14 w 32"/>
                <a:gd name="T37" fmla="*/ 9 h 99"/>
                <a:gd name="T38" fmla="*/ 14 w 32"/>
                <a:gd name="T39" fmla="*/ 8 h 99"/>
                <a:gd name="T40" fmla="*/ 11 w 32"/>
                <a:gd name="T41" fmla="*/ 1 h 99"/>
                <a:gd name="T42" fmla="*/ 10 w 32"/>
                <a:gd name="T43" fmla="*/ 0 h 99"/>
                <a:gd name="T44" fmla="*/ 0 w 32"/>
                <a:gd name="T45" fmla="*/ 11 h 99"/>
                <a:gd name="T46" fmla="*/ 1 w 32"/>
                <a:gd name="T47" fmla="*/ 19 h 99"/>
                <a:gd name="T48" fmla="*/ 1 w 32"/>
                <a:gd name="T49" fmla="*/ 20 h 99"/>
                <a:gd name="T50" fmla="*/ 1 w 32"/>
                <a:gd name="T51" fmla="*/ 20 h 99"/>
                <a:gd name="T52" fmla="*/ 1 w 32"/>
                <a:gd name="T53" fmla="*/ 20 h 99"/>
                <a:gd name="T54" fmla="*/ 2 w 32"/>
                <a:gd name="T55" fmla="*/ 27 h 99"/>
                <a:gd name="T56" fmla="*/ 2 w 32"/>
                <a:gd name="T57" fmla="*/ 29 h 99"/>
                <a:gd name="T58" fmla="*/ 3 w 32"/>
                <a:gd name="T59" fmla="*/ 35 h 99"/>
                <a:gd name="T60" fmla="*/ 4 w 32"/>
                <a:gd name="T61" fmla="*/ 37 h 99"/>
                <a:gd name="T62" fmla="*/ 16 w 32"/>
                <a:gd name="T63" fmla="*/ 88 h 99"/>
                <a:gd name="T64" fmla="*/ 16 w 32"/>
                <a:gd name="T65" fmla="*/ 88 h 99"/>
                <a:gd name="T66" fmla="*/ 17 w 32"/>
                <a:gd name="T67" fmla="*/ 91 h 99"/>
                <a:gd name="T68" fmla="*/ 18 w 32"/>
                <a:gd name="T69" fmla="*/ 93 h 99"/>
                <a:gd name="T70" fmla="*/ 18 w 32"/>
                <a:gd name="T71" fmla="*/ 93 h 99"/>
                <a:gd name="T72" fmla="*/ 19 w 32"/>
                <a:gd name="T73" fmla="*/ 94 h 99"/>
                <a:gd name="T74" fmla="*/ 19 w 32"/>
                <a:gd name="T75" fmla="*/ 95 h 99"/>
                <a:gd name="T76" fmla="*/ 19 w 32"/>
                <a:gd name="T77" fmla="*/ 95 h 99"/>
                <a:gd name="T78" fmla="*/ 32 w 32"/>
                <a:gd name="T79" fmla="*/ 79 h 99"/>
                <a:gd name="T80" fmla="*/ 32 w 32"/>
                <a:gd name="T81" fmla="*/ 76 h 99"/>
                <a:gd name="T82" fmla="*/ 22 w 32"/>
                <a:gd name="T83" fmla="*/ 99 h 99"/>
                <a:gd name="T84" fmla="*/ 22 w 32"/>
                <a:gd name="T85" fmla="*/ 99 h 99"/>
                <a:gd name="T86" fmla="*/ 22 w 32"/>
                <a:gd name="T87" fmla="*/ 99 h 99"/>
                <a:gd name="T88" fmla="*/ 22 w 32"/>
                <a:gd name="T89" fmla="*/ 99 h 99"/>
                <a:gd name="T90" fmla="*/ 22 w 32"/>
                <a:gd name="T91" fmla="*/ 99 h 99"/>
                <a:gd name="T92" fmla="*/ 22 w 32"/>
                <a:gd name="T93" fmla="*/ 99 h 99"/>
                <a:gd name="T94" fmla="*/ 22 w 32"/>
                <a:gd name="T95" fmla="*/ 9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 h="99">
                  <a:moveTo>
                    <a:pt x="17" y="43"/>
                  </a:moveTo>
                  <a:cubicBezTo>
                    <a:pt x="18" y="43"/>
                    <a:pt x="18" y="43"/>
                    <a:pt x="18" y="43"/>
                  </a:cubicBezTo>
                  <a:cubicBezTo>
                    <a:pt x="20" y="43"/>
                    <a:pt x="21" y="42"/>
                    <a:pt x="22" y="40"/>
                  </a:cubicBezTo>
                  <a:cubicBezTo>
                    <a:pt x="17" y="40"/>
                    <a:pt x="18" y="43"/>
                    <a:pt x="17" y="43"/>
                  </a:cubicBezTo>
                  <a:close/>
                  <a:moveTo>
                    <a:pt x="32" y="76"/>
                  </a:moveTo>
                  <a:cubicBezTo>
                    <a:pt x="32" y="76"/>
                    <a:pt x="32" y="76"/>
                    <a:pt x="32" y="76"/>
                  </a:cubicBezTo>
                  <a:cubicBezTo>
                    <a:pt x="32" y="75"/>
                    <a:pt x="31" y="75"/>
                    <a:pt x="31" y="74"/>
                  </a:cubicBezTo>
                  <a:cubicBezTo>
                    <a:pt x="31" y="74"/>
                    <a:pt x="31" y="74"/>
                    <a:pt x="31" y="73"/>
                  </a:cubicBezTo>
                  <a:cubicBezTo>
                    <a:pt x="30" y="64"/>
                    <a:pt x="30" y="56"/>
                    <a:pt x="30" y="56"/>
                  </a:cubicBezTo>
                  <a:cubicBezTo>
                    <a:pt x="28" y="54"/>
                    <a:pt x="27" y="53"/>
                    <a:pt x="26" y="52"/>
                  </a:cubicBezTo>
                  <a:cubicBezTo>
                    <a:pt x="26" y="53"/>
                    <a:pt x="27" y="53"/>
                    <a:pt x="26" y="53"/>
                  </a:cubicBezTo>
                  <a:cubicBezTo>
                    <a:pt x="15" y="54"/>
                    <a:pt x="20" y="52"/>
                    <a:pt x="23" y="48"/>
                  </a:cubicBezTo>
                  <a:cubicBezTo>
                    <a:pt x="23" y="48"/>
                    <a:pt x="23" y="48"/>
                    <a:pt x="23" y="48"/>
                  </a:cubicBezTo>
                  <a:cubicBezTo>
                    <a:pt x="25" y="45"/>
                    <a:pt x="26" y="41"/>
                    <a:pt x="18" y="38"/>
                  </a:cubicBezTo>
                  <a:cubicBezTo>
                    <a:pt x="22" y="35"/>
                    <a:pt x="21" y="29"/>
                    <a:pt x="19" y="22"/>
                  </a:cubicBezTo>
                  <a:cubicBezTo>
                    <a:pt x="18" y="20"/>
                    <a:pt x="17" y="17"/>
                    <a:pt x="16" y="15"/>
                  </a:cubicBezTo>
                  <a:cubicBezTo>
                    <a:pt x="16" y="14"/>
                    <a:pt x="15" y="12"/>
                    <a:pt x="15" y="11"/>
                  </a:cubicBezTo>
                  <a:cubicBezTo>
                    <a:pt x="14" y="10"/>
                    <a:pt x="14" y="10"/>
                    <a:pt x="14" y="10"/>
                  </a:cubicBezTo>
                  <a:cubicBezTo>
                    <a:pt x="14" y="10"/>
                    <a:pt x="14" y="9"/>
                    <a:pt x="14" y="9"/>
                  </a:cubicBezTo>
                  <a:cubicBezTo>
                    <a:pt x="14" y="9"/>
                    <a:pt x="14" y="9"/>
                    <a:pt x="14" y="8"/>
                  </a:cubicBezTo>
                  <a:cubicBezTo>
                    <a:pt x="12" y="5"/>
                    <a:pt x="11" y="2"/>
                    <a:pt x="11" y="1"/>
                  </a:cubicBezTo>
                  <a:cubicBezTo>
                    <a:pt x="10" y="9"/>
                    <a:pt x="10" y="5"/>
                    <a:pt x="10" y="0"/>
                  </a:cubicBezTo>
                  <a:cubicBezTo>
                    <a:pt x="7" y="4"/>
                    <a:pt x="3" y="8"/>
                    <a:pt x="0" y="11"/>
                  </a:cubicBezTo>
                  <a:cubicBezTo>
                    <a:pt x="0" y="14"/>
                    <a:pt x="1" y="16"/>
                    <a:pt x="1" y="19"/>
                  </a:cubicBezTo>
                  <a:cubicBezTo>
                    <a:pt x="1" y="19"/>
                    <a:pt x="1" y="19"/>
                    <a:pt x="1" y="20"/>
                  </a:cubicBezTo>
                  <a:cubicBezTo>
                    <a:pt x="1" y="20"/>
                    <a:pt x="1" y="20"/>
                    <a:pt x="1" y="20"/>
                  </a:cubicBezTo>
                  <a:cubicBezTo>
                    <a:pt x="1" y="20"/>
                    <a:pt x="1" y="20"/>
                    <a:pt x="1" y="20"/>
                  </a:cubicBezTo>
                  <a:cubicBezTo>
                    <a:pt x="1" y="22"/>
                    <a:pt x="2" y="25"/>
                    <a:pt x="2" y="27"/>
                  </a:cubicBezTo>
                  <a:cubicBezTo>
                    <a:pt x="2" y="28"/>
                    <a:pt x="2" y="29"/>
                    <a:pt x="2" y="29"/>
                  </a:cubicBezTo>
                  <a:cubicBezTo>
                    <a:pt x="3" y="31"/>
                    <a:pt x="3" y="33"/>
                    <a:pt x="3" y="35"/>
                  </a:cubicBezTo>
                  <a:cubicBezTo>
                    <a:pt x="4" y="36"/>
                    <a:pt x="4" y="36"/>
                    <a:pt x="4" y="37"/>
                  </a:cubicBezTo>
                  <a:cubicBezTo>
                    <a:pt x="7" y="57"/>
                    <a:pt x="12" y="76"/>
                    <a:pt x="16" y="88"/>
                  </a:cubicBezTo>
                  <a:cubicBezTo>
                    <a:pt x="16" y="88"/>
                    <a:pt x="16" y="88"/>
                    <a:pt x="16" y="88"/>
                  </a:cubicBezTo>
                  <a:cubicBezTo>
                    <a:pt x="17" y="89"/>
                    <a:pt x="17" y="90"/>
                    <a:pt x="17" y="91"/>
                  </a:cubicBezTo>
                  <a:cubicBezTo>
                    <a:pt x="18" y="92"/>
                    <a:pt x="18" y="92"/>
                    <a:pt x="18" y="93"/>
                  </a:cubicBezTo>
                  <a:cubicBezTo>
                    <a:pt x="18" y="93"/>
                    <a:pt x="18" y="93"/>
                    <a:pt x="18" y="93"/>
                  </a:cubicBezTo>
                  <a:cubicBezTo>
                    <a:pt x="18" y="93"/>
                    <a:pt x="19" y="94"/>
                    <a:pt x="19" y="94"/>
                  </a:cubicBezTo>
                  <a:cubicBezTo>
                    <a:pt x="19" y="94"/>
                    <a:pt x="19" y="94"/>
                    <a:pt x="19" y="95"/>
                  </a:cubicBezTo>
                  <a:cubicBezTo>
                    <a:pt x="19" y="95"/>
                    <a:pt x="19" y="95"/>
                    <a:pt x="19" y="95"/>
                  </a:cubicBezTo>
                  <a:cubicBezTo>
                    <a:pt x="24" y="90"/>
                    <a:pt x="28" y="85"/>
                    <a:pt x="32" y="79"/>
                  </a:cubicBezTo>
                  <a:cubicBezTo>
                    <a:pt x="32" y="78"/>
                    <a:pt x="32" y="77"/>
                    <a:pt x="32" y="76"/>
                  </a:cubicBezTo>
                  <a:close/>
                  <a:moveTo>
                    <a:pt x="22" y="99"/>
                  </a:moveTo>
                  <a:cubicBezTo>
                    <a:pt x="22" y="99"/>
                    <a:pt x="22" y="99"/>
                    <a:pt x="22" y="99"/>
                  </a:cubicBezTo>
                  <a:cubicBezTo>
                    <a:pt x="22" y="99"/>
                    <a:pt x="22" y="99"/>
                    <a:pt x="22" y="99"/>
                  </a:cubicBezTo>
                  <a:close/>
                  <a:moveTo>
                    <a:pt x="22" y="99"/>
                  </a:moveTo>
                  <a:cubicBezTo>
                    <a:pt x="22" y="99"/>
                    <a:pt x="22" y="99"/>
                    <a:pt x="22" y="99"/>
                  </a:cubicBezTo>
                  <a:cubicBezTo>
                    <a:pt x="22" y="99"/>
                    <a:pt x="22" y="99"/>
                    <a:pt x="22" y="99"/>
                  </a:cubicBezTo>
                  <a:cubicBezTo>
                    <a:pt x="22" y="99"/>
                    <a:pt x="22" y="99"/>
                    <a:pt x="22" y="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781">
              <a:extLst>
                <a:ext uri="{FF2B5EF4-FFF2-40B4-BE49-F238E27FC236}">
                  <a16:creationId xmlns:a16="http://schemas.microsoft.com/office/drawing/2014/main" id="{F27EC6B4-87F9-4DF1-868F-A98405B745BA}"/>
                </a:ext>
              </a:extLst>
            </p:cNvPr>
            <p:cNvSpPr>
              <a:spLocks noEditPoints="1"/>
            </p:cNvSpPr>
            <p:nvPr userDrawn="1"/>
          </p:nvSpPr>
          <p:spPr bwMode="auto">
            <a:xfrm>
              <a:off x="4269" y="798"/>
              <a:ext cx="42" cy="114"/>
            </a:xfrm>
            <a:custGeom>
              <a:avLst/>
              <a:gdLst>
                <a:gd name="T0" fmla="*/ 15 w 29"/>
                <a:gd name="T1" fmla="*/ 35 h 79"/>
                <a:gd name="T2" fmla="*/ 15 w 29"/>
                <a:gd name="T3" fmla="*/ 34 h 79"/>
                <a:gd name="T4" fmla="*/ 16 w 29"/>
                <a:gd name="T5" fmla="*/ 30 h 79"/>
                <a:gd name="T6" fmla="*/ 15 w 29"/>
                <a:gd name="T7" fmla="*/ 35 h 79"/>
                <a:gd name="T8" fmla="*/ 29 w 29"/>
                <a:gd name="T9" fmla="*/ 58 h 79"/>
                <a:gd name="T10" fmla="*/ 29 w 29"/>
                <a:gd name="T11" fmla="*/ 58 h 79"/>
                <a:gd name="T12" fmla="*/ 28 w 29"/>
                <a:gd name="T13" fmla="*/ 57 h 79"/>
                <a:gd name="T14" fmla="*/ 28 w 29"/>
                <a:gd name="T15" fmla="*/ 56 h 79"/>
                <a:gd name="T16" fmla="*/ 24 w 29"/>
                <a:gd name="T17" fmla="*/ 41 h 79"/>
                <a:gd name="T18" fmla="*/ 21 w 29"/>
                <a:gd name="T19" fmla="*/ 40 h 79"/>
                <a:gd name="T20" fmla="*/ 21 w 29"/>
                <a:gd name="T21" fmla="*/ 40 h 79"/>
                <a:gd name="T22" fmla="*/ 19 w 29"/>
                <a:gd name="T23" fmla="*/ 37 h 79"/>
                <a:gd name="T24" fmla="*/ 19 w 29"/>
                <a:gd name="T25" fmla="*/ 37 h 79"/>
                <a:gd name="T26" fmla="*/ 14 w 29"/>
                <a:gd name="T27" fmla="*/ 30 h 79"/>
                <a:gd name="T28" fmla="*/ 12 w 29"/>
                <a:gd name="T29" fmla="*/ 16 h 79"/>
                <a:gd name="T30" fmla="*/ 9 w 29"/>
                <a:gd name="T31" fmla="*/ 11 h 79"/>
                <a:gd name="T32" fmla="*/ 7 w 29"/>
                <a:gd name="T33" fmla="*/ 8 h 79"/>
                <a:gd name="T34" fmla="*/ 7 w 29"/>
                <a:gd name="T35" fmla="*/ 7 h 79"/>
                <a:gd name="T36" fmla="*/ 7 w 29"/>
                <a:gd name="T37" fmla="*/ 7 h 79"/>
                <a:gd name="T38" fmla="*/ 6 w 29"/>
                <a:gd name="T39" fmla="*/ 6 h 79"/>
                <a:gd name="T40" fmla="*/ 3 w 29"/>
                <a:gd name="T41" fmla="*/ 0 h 79"/>
                <a:gd name="T42" fmla="*/ 3 w 29"/>
                <a:gd name="T43" fmla="*/ 0 h 79"/>
                <a:gd name="T44" fmla="*/ 0 w 29"/>
                <a:gd name="T45" fmla="*/ 13 h 79"/>
                <a:gd name="T46" fmla="*/ 2 w 29"/>
                <a:gd name="T47" fmla="*/ 19 h 79"/>
                <a:gd name="T48" fmla="*/ 2 w 29"/>
                <a:gd name="T49" fmla="*/ 20 h 79"/>
                <a:gd name="T50" fmla="*/ 2 w 29"/>
                <a:gd name="T51" fmla="*/ 20 h 79"/>
                <a:gd name="T52" fmla="*/ 2 w 29"/>
                <a:gd name="T53" fmla="*/ 20 h 79"/>
                <a:gd name="T54" fmla="*/ 4 w 29"/>
                <a:gd name="T55" fmla="*/ 26 h 79"/>
                <a:gd name="T56" fmla="*/ 5 w 29"/>
                <a:gd name="T57" fmla="*/ 28 h 79"/>
                <a:gd name="T58" fmla="*/ 6 w 29"/>
                <a:gd name="T59" fmla="*/ 32 h 79"/>
                <a:gd name="T60" fmla="*/ 7 w 29"/>
                <a:gd name="T61" fmla="*/ 34 h 79"/>
                <a:gd name="T62" fmla="*/ 23 w 29"/>
                <a:gd name="T63" fmla="*/ 73 h 79"/>
                <a:gd name="T64" fmla="*/ 23 w 29"/>
                <a:gd name="T65" fmla="*/ 73 h 79"/>
                <a:gd name="T66" fmla="*/ 25 w 29"/>
                <a:gd name="T67" fmla="*/ 76 h 79"/>
                <a:gd name="T68" fmla="*/ 25 w 29"/>
                <a:gd name="T69" fmla="*/ 77 h 79"/>
                <a:gd name="T70" fmla="*/ 25 w 29"/>
                <a:gd name="T71" fmla="*/ 77 h 79"/>
                <a:gd name="T72" fmla="*/ 26 w 29"/>
                <a:gd name="T73" fmla="*/ 78 h 79"/>
                <a:gd name="T74" fmla="*/ 26 w 29"/>
                <a:gd name="T75" fmla="*/ 78 h 79"/>
                <a:gd name="T76" fmla="*/ 26 w 29"/>
                <a:gd name="T77" fmla="*/ 79 h 79"/>
                <a:gd name="T78" fmla="*/ 29 w 29"/>
                <a:gd name="T79" fmla="*/ 61 h 79"/>
                <a:gd name="T80" fmla="*/ 29 w 29"/>
                <a:gd name="T81" fmla="*/ 58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9" h="79">
                  <a:moveTo>
                    <a:pt x="15" y="35"/>
                  </a:moveTo>
                  <a:cubicBezTo>
                    <a:pt x="15" y="35"/>
                    <a:pt x="15" y="34"/>
                    <a:pt x="15" y="34"/>
                  </a:cubicBezTo>
                  <a:cubicBezTo>
                    <a:pt x="16" y="34"/>
                    <a:pt x="16" y="32"/>
                    <a:pt x="16" y="30"/>
                  </a:cubicBezTo>
                  <a:cubicBezTo>
                    <a:pt x="14" y="32"/>
                    <a:pt x="15" y="34"/>
                    <a:pt x="15" y="35"/>
                  </a:cubicBezTo>
                  <a:close/>
                  <a:moveTo>
                    <a:pt x="29" y="58"/>
                  </a:moveTo>
                  <a:cubicBezTo>
                    <a:pt x="29" y="58"/>
                    <a:pt x="29" y="58"/>
                    <a:pt x="29" y="58"/>
                  </a:cubicBezTo>
                  <a:cubicBezTo>
                    <a:pt x="28" y="57"/>
                    <a:pt x="28" y="57"/>
                    <a:pt x="28" y="57"/>
                  </a:cubicBezTo>
                  <a:cubicBezTo>
                    <a:pt x="28" y="56"/>
                    <a:pt x="28" y="56"/>
                    <a:pt x="28" y="56"/>
                  </a:cubicBezTo>
                  <a:cubicBezTo>
                    <a:pt x="26" y="48"/>
                    <a:pt x="24" y="42"/>
                    <a:pt x="24" y="41"/>
                  </a:cubicBezTo>
                  <a:cubicBezTo>
                    <a:pt x="22" y="40"/>
                    <a:pt x="22" y="40"/>
                    <a:pt x="21" y="40"/>
                  </a:cubicBezTo>
                  <a:cubicBezTo>
                    <a:pt x="22" y="40"/>
                    <a:pt x="22" y="40"/>
                    <a:pt x="21" y="40"/>
                  </a:cubicBezTo>
                  <a:cubicBezTo>
                    <a:pt x="16" y="44"/>
                    <a:pt x="18" y="41"/>
                    <a:pt x="19" y="37"/>
                  </a:cubicBezTo>
                  <a:cubicBezTo>
                    <a:pt x="19" y="37"/>
                    <a:pt x="19" y="37"/>
                    <a:pt x="19" y="37"/>
                  </a:cubicBezTo>
                  <a:cubicBezTo>
                    <a:pt x="19" y="34"/>
                    <a:pt x="19" y="30"/>
                    <a:pt x="14" y="30"/>
                  </a:cubicBezTo>
                  <a:cubicBezTo>
                    <a:pt x="16" y="26"/>
                    <a:pt x="14" y="21"/>
                    <a:pt x="12" y="16"/>
                  </a:cubicBezTo>
                  <a:cubicBezTo>
                    <a:pt x="11" y="14"/>
                    <a:pt x="10" y="13"/>
                    <a:pt x="9" y="11"/>
                  </a:cubicBezTo>
                  <a:cubicBezTo>
                    <a:pt x="8" y="10"/>
                    <a:pt x="8" y="9"/>
                    <a:pt x="7" y="8"/>
                  </a:cubicBezTo>
                  <a:cubicBezTo>
                    <a:pt x="7" y="8"/>
                    <a:pt x="7" y="7"/>
                    <a:pt x="7" y="7"/>
                  </a:cubicBezTo>
                  <a:cubicBezTo>
                    <a:pt x="7" y="7"/>
                    <a:pt x="7" y="7"/>
                    <a:pt x="7" y="7"/>
                  </a:cubicBezTo>
                  <a:cubicBezTo>
                    <a:pt x="7" y="7"/>
                    <a:pt x="6" y="6"/>
                    <a:pt x="6" y="6"/>
                  </a:cubicBezTo>
                  <a:cubicBezTo>
                    <a:pt x="5" y="4"/>
                    <a:pt x="4" y="2"/>
                    <a:pt x="3" y="0"/>
                  </a:cubicBezTo>
                  <a:cubicBezTo>
                    <a:pt x="5" y="8"/>
                    <a:pt x="4" y="4"/>
                    <a:pt x="3" y="0"/>
                  </a:cubicBezTo>
                  <a:cubicBezTo>
                    <a:pt x="2" y="4"/>
                    <a:pt x="1" y="9"/>
                    <a:pt x="0" y="13"/>
                  </a:cubicBezTo>
                  <a:cubicBezTo>
                    <a:pt x="1" y="15"/>
                    <a:pt x="1" y="17"/>
                    <a:pt x="2" y="19"/>
                  </a:cubicBezTo>
                  <a:cubicBezTo>
                    <a:pt x="2" y="20"/>
                    <a:pt x="2" y="20"/>
                    <a:pt x="2" y="20"/>
                  </a:cubicBezTo>
                  <a:cubicBezTo>
                    <a:pt x="2" y="20"/>
                    <a:pt x="2" y="20"/>
                    <a:pt x="2" y="20"/>
                  </a:cubicBezTo>
                  <a:cubicBezTo>
                    <a:pt x="2" y="20"/>
                    <a:pt x="2" y="20"/>
                    <a:pt x="2" y="20"/>
                  </a:cubicBezTo>
                  <a:cubicBezTo>
                    <a:pt x="3" y="22"/>
                    <a:pt x="4" y="24"/>
                    <a:pt x="4" y="26"/>
                  </a:cubicBezTo>
                  <a:cubicBezTo>
                    <a:pt x="4" y="27"/>
                    <a:pt x="5" y="27"/>
                    <a:pt x="5" y="28"/>
                  </a:cubicBezTo>
                  <a:cubicBezTo>
                    <a:pt x="5" y="29"/>
                    <a:pt x="6" y="31"/>
                    <a:pt x="6" y="32"/>
                  </a:cubicBezTo>
                  <a:cubicBezTo>
                    <a:pt x="7" y="33"/>
                    <a:pt x="7" y="34"/>
                    <a:pt x="7" y="34"/>
                  </a:cubicBezTo>
                  <a:cubicBezTo>
                    <a:pt x="13" y="50"/>
                    <a:pt x="19" y="64"/>
                    <a:pt x="23" y="73"/>
                  </a:cubicBezTo>
                  <a:cubicBezTo>
                    <a:pt x="23" y="73"/>
                    <a:pt x="23" y="73"/>
                    <a:pt x="23" y="73"/>
                  </a:cubicBezTo>
                  <a:cubicBezTo>
                    <a:pt x="24" y="74"/>
                    <a:pt x="24" y="75"/>
                    <a:pt x="25" y="76"/>
                  </a:cubicBezTo>
                  <a:cubicBezTo>
                    <a:pt x="25" y="76"/>
                    <a:pt x="25" y="77"/>
                    <a:pt x="25" y="77"/>
                  </a:cubicBezTo>
                  <a:cubicBezTo>
                    <a:pt x="25" y="77"/>
                    <a:pt x="25" y="77"/>
                    <a:pt x="25" y="77"/>
                  </a:cubicBezTo>
                  <a:cubicBezTo>
                    <a:pt x="26" y="77"/>
                    <a:pt x="26" y="78"/>
                    <a:pt x="26" y="78"/>
                  </a:cubicBezTo>
                  <a:cubicBezTo>
                    <a:pt x="26" y="78"/>
                    <a:pt x="26" y="78"/>
                    <a:pt x="26" y="78"/>
                  </a:cubicBezTo>
                  <a:cubicBezTo>
                    <a:pt x="26" y="78"/>
                    <a:pt x="26" y="79"/>
                    <a:pt x="26" y="79"/>
                  </a:cubicBezTo>
                  <a:cubicBezTo>
                    <a:pt x="28" y="73"/>
                    <a:pt x="29" y="67"/>
                    <a:pt x="29" y="61"/>
                  </a:cubicBezTo>
                  <a:cubicBezTo>
                    <a:pt x="29" y="60"/>
                    <a:pt x="29" y="59"/>
                    <a:pt x="29"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782">
              <a:extLst>
                <a:ext uri="{FF2B5EF4-FFF2-40B4-BE49-F238E27FC236}">
                  <a16:creationId xmlns:a16="http://schemas.microsoft.com/office/drawing/2014/main" id="{E1E9708C-E66A-4A17-B327-56180EB51882}"/>
                </a:ext>
              </a:extLst>
            </p:cNvPr>
            <p:cNvSpPr>
              <a:spLocks/>
            </p:cNvSpPr>
            <p:nvPr userDrawn="1"/>
          </p:nvSpPr>
          <p:spPr bwMode="auto">
            <a:xfrm>
              <a:off x="4105" y="1208"/>
              <a:ext cx="42" cy="124"/>
            </a:xfrm>
            <a:custGeom>
              <a:avLst/>
              <a:gdLst>
                <a:gd name="T0" fmla="*/ 29 w 29"/>
                <a:gd name="T1" fmla="*/ 71 h 86"/>
                <a:gd name="T2" fmla="*/ 28 w 29"/>
                <a:gd name="T3" fmla="*/ 69 h 86"/>
                <a:gd name="T4" fmla="*/ 27 w 29"/>
                <a:gd name="T5" fmla="*/ 65 h 86"/>
                <a:gd name="T6" fmla="*/ 16 w 29"/>
                <a:gd name="T7" fmla="*/ 25 h 86"/>
                <a:gd name="T8" fmla="*/ 13 w 29"/>
                <a:gd name="T9" fmla="*/ 11 h 86"/>
                <a:gd name="T10" fmla="*/ 10 w 29"/>
                <a:gd name="T11" fmla="*/ 0 h 86"/>
                <a:gd name="T12" fmla="*/ 0 w 29"/>
                <a:gd name="T13" fmla="*/ 21 h 86"/>
                <a:gd name="T14" fmla="*/ 3 w 29"/>
                <a:gd name="T15" fmla="*/ 29 h 86"/>
                <a:gd name="T16" fmla="*/ 3 w 29"/>
                <a:gd name="T17" fmla="*/ 30 h 86"/>
                <a:gd name="T18" fmla="*/ 3 w 29"/>
                <a:gd name="T19" fmla="*/ 30 h 86"/>
                <a:gd name="T20" fmla="*/ 6 w 29"/>
                <a:gd name="T21" fmla="*/ 40 h 86"/>
                <a:gd name="T22" fmla="*/ 6 w 29"/>
                <a:gd name="T23" fmla="*/ 41 h 86"/>
                <a:gd name="T24" fmla="*/ 7 w 29"/>
                <a:gd name="T25" fmla="*/ 44 h 86"/>
                <a:gd name="T26" fmla="*/ 19 w 29"/>
                <a:gd name="T27" fmla="*/ 82 h 86"/>
                <a:gd name="T28" fmla="*/ 20 w 29"/>
                <a:gd name="T29" fmla="*/ 84 h 86"/>
                <a:gd name="T30" fmla="*/ 21 w 29"/>
                <a:gd name="T31" fmla="*/ 86 h 86"/>
                <a:gd name="T32" fmla="*/ 21 w 29"/>
                <a:gd name="T33" fmla="*/ 86 h 86"/>
                <a:gd name="T34" fmla="*/ 25 w 29"/>
                <a:gd name="T35" fmla="*/ 79 h 86"/>
                <a:gd name="T36" fmla="*/ 29 w 29"/>
                <a:gd name="T37" fmla="*/ 71 h 86"/>
                <a:gd name="T38" fmla="*/ 29 w 29"/>
                <a:gd name="T39" fmla="*/ 71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86">
                  <a:moveTo>
                    <a:pt x="29" y="71"/>
                  </a:moveTo>
                  <a:cubicBezTo>
                    <a:pt x="28" y="70"/>
                    <a:pt x="28" y="69"/>
                    <a:pt x="28" y="69"/>
                  </a:cubicBezTo>
                  <a:cubicBezTo>
                    <a:pt x="28" y="68"/>
                    <a:pt x="27" y="67"/>
                    <a:pt x="27" y="65"/>
                  </a:cubicBezTo>
                  <a:cubicBezTo>
                    <a:pt x="23" y="50"/>
                    <a:pt x="19" y="36"/>
                    <a:pt x="16" y="25"/>
                  </a:cubicBezTo>
                  <a:cubicBezTo>
                    <a:pt x="15" y="20"/>
                    <a:pt x="14" y="15"/>
                    <a:pt x="13" y="11"/>
                  </a:cubicBezTo>
                  <a:cubicBezTo>
                    <a:pt x="11" y="6"/>
                    <a:pt x="10" y="2"/>
                    <a:pt x="10" y="0"/>
                  </a:cubicBezTo>
                  <a:cubicBezTo>
                    <a:pt x="7" y="7"/>
                    <a:pt x="3" y="14"/>
                    <a:pt x="0" y="21"/>
                  </a:cubicBezTo>
                  <a:cubicBezTo>
                    <a:pt x="1" y="24"/>
                    <a:pt x="2" y="26"/>
                    <a:pt x="3" y="29"/>
                  </a:cubicBezTo>
                  <a:cubicBezTo>
                    <a:pt x="3" y="29"/>
                    <a:pt x="3" y="29"/>
                    <a:pt x="3" y="30"/>
                  </a:cubicBezTo>
                  <a:cubicBezTo>
                    <a:pt x="3" y="30"/>
                    <a:pt x="3" y="30"/>
                    <a:pt x="3" y="30"/>
                  </a:cubicBezTo>
                  <a:cubicBezTo>
                    <a:pt x="4" y="33"/>
                    <a:pt x="5" y="37"/>
                    <a:pt x="6" y="40"/>
                  </a:cubicBezTo>
                  <a:cubicBezTo>
                    <a:pt x="6" y="41"/>
                    <a:pt x="6" y="41"/>
                    <a:pt x="6" y="41"/>
                  </a:cubicBezTo>
                  <a:cubicBezTo>
                    <a:pt x="7" y="42"/>
                    <a:pt x="7" y="43"/>
                    <a:pt x="7" y="44"/>
                  </a:cubicBezTo>
                  <a:cubicBezTo>
                    <a:pt x="12" y="58"/>
                    <a:pt x="16" y="71"/>
                    <a:pt x="19" y="82"/>
                  </a:cubicBezTo>
                  <a:cubicBezTo>
                    <a:pt x="20" y="83"/>
                    <a:pt x="20" y="83"/>
                    <a:pt x="20" y="84"/>
                  </a:cubicBezTo>
                  <a:cubicBezTo>
                    <a:pt x="20" y="85"/>
                    <a:pt x="20" y="85"/>
                    <a:pt x="21" y="86"/>
                  </a:cubicBezTo>
                  <a:cubicBezTo>
                    <a:pt x="21" y="86"/>
                    <a:pt x="21" y="86"/>
                    <a:pt x="21" y="86"/>
                  </a:cubicBezTo>
                  <a:cubicBezTo>
                    <a:pt x="22" y="84"/>
                    <a:pt x="23" y="81"/>
                    <a:pt x="25" y="79"/>
                  </a:cubicBezTo>
                  <a:cubicBezTo>
                    <a:pt x="26" y="76"/>
                    <a:pt x="27" y="74"/>
                    <a:pt x="29" y="71"/>
                  </a:cubicBezTo>
                  <a:cubicBezTo>
                    <a:pt x="29" y="71"/>
                    <a:pt x="29" y="71"/>
                    <a:pt x="2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783">
              <a:extLst>
                <a:ext uri="{FF2B5EF4-FFF2-40B4-BE49-F238E27FC236}">
                  <a16:creationId xmlns:a16="http://schemas.microsoft.com/office/drawing/2014/main" id="{6B08909C-0988-401C-99CE-7822ED27069D}"/>
                </a:ext>
              </a:extLst>
            </p:cNvPr>
            <p:cNvSpPr>
              <a:spLocks/>
            </p:cNvSpPr>
            <p:nvPr userDrawn="1"/>
          </p:nvSpPr>
          <p:spPr bwMode="auto">
            <a:xfrm>
              <a:off x="4165" y="1087"/>
              <a:ext cx="42" cy="125"/>
            </a:xfrm>
            <a:custGeom>
              <a:avLst/>
              <a:gdLst>
                <a:gd name="T0" fmla="*/ 28 w 29"/>
                <a:gd name="T1" fmla="*/ 71 h 87"/>
                <a:gd name="T2" fmla="*/ 28 w 29"/>
                <a:gd name="T3" fmla="*/ 69 h 87"/>
                <a:gd name="T4" fmla="*/ 27 w 29"/>
                <a:gd name="T5" fmla="*/ 66 h 87"/>
                <a:gd name="T6" fmla="*/ 16 w 29"/>
                <a:gd name="T7" fmla="*/ 25 h 87"/>
                <a:gd name="T8" fmla="*/ 13 w 29"/>
                <a:gd name="T9" fmla="*/ 11 h 87"/>
                <a:gd name="T10" fmla="*/ 10 w 29"/>
                <a:gd name="T11" fmla="*/ 0 h 87"/>
                <a:gd name="T12" fmla="*/ 0 w 29"/>
                <a:gd name="T13" fmla="*/ 21 h 87"/>
                <a:gd name="T14" fmla="*/ 3 w 29"/>
                <a:gd name="T15" fmla="*/ 29 h 87"/>
                <a:gd name="T16" fmla="*/ 3 w 29"/>
                <a:gd name="T17" fmla="*/ 30 h 87"/>
                <a:gd name="T18" fmla="*/ 3 w 29"/>
                <a:gd name="T19" fmla="*/ 30 h 87"/>
                <a:gd name="T20" fmla="*/ 6 w 29"/>
                <a:gd name="T21" fmla="*/ 40 h 87"/>
                <a:gd name="T22" fmla="*/ 6 w 29"/>
                <a:gd name="T23" fmla="*/ 41 h 87"/>
                <a:gd name="T24" fmla="*/ 7 w 29"/>
                <a:gd name="T25" fmla="*/ 45 h 87"/>
                <a:gd name="T26" fmla="*/ 19 w 29"/>
                <a:gd name="T27" fmla="*/ 82 h 87"/>
                <a:gd name="T28" fmla="*/ 20 w 29"/>
                <a:gd name="T29" fmla="*/ 84 h 87"/>
                <a:gd name="T30" fmla="*/ 21 w 29"/>
                <a:gd name="T31" fmla="*/ 86 h 87"/>
                <a:gd name="T32" fmla="*/ 21 w 29"/>
                <a:gd name="T33" fmla="*/ 87 h 87"/>
                <a:gd name="T34" fmla="*/ 25 w 29"/>
                <a:gd name="T35" fmla="*/ 79 h 87"/>
                <a:gd name="T36" fmla="*/ 29 w 29"/>
                <a:gd name="T37" fmla="*/ 71 h 87"/>
                <a:gd name="T38" fmla="*/ 28 w 29"/>
                <a:gd name="T39" fmla="*/ 7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87">
                  <a:moveTo>
                    <a:pt x="28" y="71"/>
                  </a:moveTo>
                  <a:cubicBezTo>
                    <a:pt x="28" y="70"/>
                    <a:pt x="28" y="70"/>
                    <a:pt x="28" y="69"/>
                  </a:cubicBezTo>
                  <a:cubicBezTo>
                    <a:pt x="28" y="68"/>
                    <a:pt x="27" y="67"/>
                    <a:pt x="27" y="66"/>
                  </a:cubicBezTo>
                  <a:cubicBezTo>
                    <a:pt x="23" y="50"/>
                    <a:pt x="19" y="36"/>
                    <a:pt x="16" y="25"/>
                  </a:cubicBezTo>
                  <a:cubicBezTo>
                    <a:pt x="15" y="20"/>
                    <a:pt x="14" y="15"/>
                    <a:pt x="13" y="11"/>
                  </a:cubicBezTo>
                  <a:cubicBezTo>
                    <a:pt x="11" y="6"/>
                    <a:pt x="10" y="2"/>
                    <a:pt x="10" y="0"/>
                  </a:cubicBezTo>
                  <a:cubicBezTo>
                    <a:pt x="7" y="7"/>
                    <a:pt x="3" y="14"/>
                    <a:pt x="0" y="21"/>
                  </a:cubicBezTo>
                  <a:cubicBezTo>
                    <a:pt x="1" y="24"/>
                    <a:pt x="2" y="27"/>
                    <a:pt x="3" y="29"/>
                  </a:cubicBezTo>
                  <a:cubicBezTo>
                    <a:pt x="3" y="29"/>
                    <a:pt x="3" y="30"/>
                    <a:pt x="3" y="30"/>
                  </a:cubicBezTo>
                  <a:cubicBezTo>
                    <a:pt x="3" y="30"/>
                    <a:pt x="3" y="30"/>
                    <a:pt x="3" y="30"/>
                  </a:cubicBezTo>
                  <a:cubicBezTo>
                    <a:pt x="4" y="34"/>
                    <a:pt x="5" y="37"/>
                    <a:pt x="6" y="40"/>
                  </a:cubicBezTo>
                  <a:cubicBezTo>
                    <a:pt x="6" y="41"/>
                    <a:pt x="6" y="41"/>
                    <a:pt x="6" y="41"/>
                  </a:cubicBezTo>
                  <a:cubicBezTo>
                    <a:pt x="6" y="42"/>
                    <a:pt x="7" y="43"/>
                    <a:pt x="7" y="45"/>
                  </a:cubicBezTo>
                  <a:cubicBezTo>
                    <a:pt x="12" y="59"/>
                    <a:pt x="16" y="71"/>
                    <a:pt x="19" y="82"/>
                  </a:cubicBezTo>
                  <a:cubicBezTo>
                    <a:pt x="19" y="83"/>
                    <a:pt x="20" y="83"/>
                    <a:pt x="20" y="84"/>
                  </a:cubicBezTo>
                  <a:cubicBezTo>
                    <a:pt x="20" y="85"/>
                    <a:pt x="20" y="86"/>
                    <a:pt x="21" y="86"/>
                  </a:cubicBezTo>
                  <a:cubicBezTo>
                    <a:pt x="21" y="86"/>
                    <a:pt x="21" y="87"/>
                    <a:pt x="21" y="87"/>
                  </a:cubicBezTo>
                  <a:cubicBezTo>
                    <a:pt x="22" y="84"/>
                    <a:pt x="23" y="82"/>
                    <a:pt x="25" y="79"/>
                  </a:cubicBezTo>
                  <a:cubicBezTo>
                    <a:pt x="26" y="77"/>
                    <a:pt x="27" y="74"/>
                    <a:pt x="29" y="71"/>
                  </a:cubicBezTo>
                  <a:cubicBezTo>
                    <a:pt x="29" y="71"/>
                    <a:pt x="28" y="71"/>
                    <a:pt x="28"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784">
              <a:extLst>
                <a:ext uri="{FF2B5EF4-FFF2-40B4-BE49-F238E27FC236}">
                  <a16:creationId xmlns:a16="http://schemas.microsoft.com/office/drawing/2014/main" id="{2394A1FB-3E8E-4C14-8326-8BF891ECEDBD}"/>
                </a:ext>
              </a:extLst>
            </p:cNvPr>
            <p:cNvSpPr>
              <a:spLocks/>
            </p:cNvSpPr>
            <p:nvPr userDrawn="1"/>
          </p:nvSpPr>
          <p:spPr bwMode="auto">
            <a:xfrm>
              <a:off x="1889" y="2498"/>
              <a:ext cx="2" cy="1"/>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1"/>
                    <a:pt x="1" y="0"/>
                    <a:pt x="1" y="0"/>
                  </a:cubicBezTo>
                  <a:cubicBezTo>
                    <a:pt x="1" y="1"/>
                    <a:pt x="1"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785">
              <a:extLst>
                <a:ext uri="{FF2B5EF4-FFF2-40B4-BE49-F238E27FC236}">
                  <a16:creationId xmlns:a16="http://schemas.microsoft.com/office/drawing/2014/main" id="{46B2B3F3-6667-41D2-9369-C691542827EC}"/>
                </a:ext>
              </a:extLst>
            </p:cNvPr>
            <p:cNvSpPr>
              <a:spLocks/>
            </p:cNvSpPr>
            <p:nvPr userDrawn="1"/>
          </p:nvSpPr>
          <p:spPr bwMode="auto">
            <a:xfrm>
              <a:off x="1886" y="2486"/>
              <a:ext cx="7" cy="12"/>
            </a:xfrm>
            <a:custGeom>
              <a:avLst/>
              <a:gdLst>
                <a:gd name="T0" fmla="*/ 5 w 5"/>
                <a:gd name="T1" fmla="*/ 0 h 8"/>
                <a:gd name="T2" fmla="*/ 3 w 5"/>
                <a:gd name="T3" fmla="*/ 8 h 8"/>
                <a:gd name="T4" fmla="*/ 5 w 5"/>
                <a:gd name="T5" fmla="*/ 0 h 8"/>
              </a:gdLst>
              <a:ahLst/>
              <a:cxnLst>
                <a:cxn ang="0">
                  <a:pos x="T0" y="T1"/>
                </a:cxn>
                <a:cxn ang="0">
                  <a:pos x="T2" y="T3"/>
                </a:cxn>
                <a:cxn ang="0">
                  <a:pos x="T4" y="T5"/>
                </a:cxn>
              </a:cxnLst>
              <a:rect l="0" t="0" r="r" b="b"/>
              <a:pathLst>
                <a:path w="5" h="8">
                  <a:moveTo>
                    <a:pt x="5" y="0"/>
                  </a:moveTo>
                  <a:cubicBezTo>
                    <a:pt x="5" y="2"/>
                    <a:pt x="4" y="6"/>
                    <a:pt x="3" y="8"/>
                  </a:cubicBezTo>
                  <a:cubicBezTo>
                    <a:pt x="2" y="6"/>
                    <a:pt x="0"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786">
              <a:extLst>
                <a:ext uri="{FF2B5EF4-FFF2-40B4-BE49-F238E27FC236}">
                  <a16:creationId xmlns:a16="http://schemas.microsoft.com/office/drawing/2014/main" id="{4CC3C493-C308-4437-99FF-AA79A3A89C47}"/>
                </a:ext>
              </a:extLst>
            </p:cNvPr>
            <p:cNvSpPr>
              <a:spLocks/>
            </p:cNvSpPr>
            <p:nvPr userDrawn="1"/>
          </p:nvSpPr>
          <p:spPr bwMode="auto">
            <a:xfrm>
              <a:off x="1879" y="2495"/>
              <a:ext cx="4" cy="4"/>
            </a:xfrm>
            <a:custGeom>
              <a:avLst/>
              <a:gdLst>
                <a:gd name="T0" fmla="*/ 0 w 3"/>
                <a:gd name="T1" fmla="*/ 3 h 3"/>
                <a:gd name="T2" fmla="*/ 2 w 3"/>
                <a:gd name="T3" fmla="*/ 0 h 3"/>
                <a:gd name="T4" fmla="*/ 0 w 3"/>
                <a:gd name="T5" fmla="*/ 3 h 3"/>
              </a:gdLst>
              <a:ahLst/>
              <a:cxnLst>
                <a:cxn ang="0">
                  <a:pos x="T0" y="T1"/>
                </a:cxn>
                <a:cxn ang="0">
                  <a:pos x="T2" y="T3"/>
                </a:cxn>
                <a:cxn ang="0">
                  <a:pos x="T4" y="T5"/>
                </a:cxn>
              </a:cxnLst>
              <a:rect l="0" t="0" r="r" b="b"/>
              <a:pathLst>
                <a:path w="3" h="3">
                  <a:moveTo>
                    <a:pt x="0" y="3"/>
                  </a:moveTo>
                  <a:cubicBezTo>
                    <a:pt x="2" y="0"/>
                    <a:pt x="2" y="0"/>
                    <a:pt x="2" y="0"/>
                  </a:cubicBezTo>
                  <a:cubicBezTo>
                    <a:pt x="3" y="2"/>
                    <a:pt x="1" y="1"/>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Freeform 787">
              <a:extLst>
                <a:ext uri="{FF2B5EF4-FFF2-40B4-BE49-F238E27FC236}">
                  <a16:creationId xmlns:a16="http://schemas.microsoft.com/office/drawing/2014/main" id="{236E6895-0446-44D4-BB93-7219BF6934A6}"/>
                </a:ext>
              </a:extLst>
            </p:cNvPr>
            <p:cNvSpPr>
              <a:spLocks/>
            </p:cNvSpPr>
            <p:nvPr userDrawn="1"/>
          </p:nvSpPr>
          <p:spPr bwMode="auto">
            <a:xfrm>
              <a:off x="1885" y="2498"/>
              <a:ext cx="3" cy="3"/>
            </a:xfrm>
            <a:custGeom>
              <a:avLst/>
              <a:gdLst>
                <a:gd name="T0" fmla="*/ 0 w 2"/>
                <a:gd name="T1" fmla="*/ 0 h 2"/>
                <a:gd name="T2" fmla="*/ 0 w 2"/>
                <a:gd name="T3" fmla="*/ 0 h 2"/>
              </a:gdLst>
              <a:ahLst/>
              <a:cxnLst>
                <a:cxn ang="0">
                  <a:pos x="T0" y="T1"/>
                </a:cxn>
                <a:cxn ang="0">
                  <a:pos x="T2" y="T3"/>
                </a:cxn>
              </a:cxnLst>
              <a:rect l="0" t="0" r="r" b="b"/>
              <a:pathLst>
                <a:path w="2" h="2">
                  <a:moveTo>
                    <a:pt x="0" y="0"/>
                  </a:moveTo>
                  <a:cubicBezTo>
                    <a:pt x="1" y="1"/>
                    <a:pt x="2" y="2"/>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Freeform 788">
              <a:extLst>
                <a:ext uri="{FF2B5EF4-FFF2-40B4-BE49-F238E27FC236}">
                  <a16:creationId xmlns:a16="http://schemas.microsoft.com/office/drawing/2014/main" id="{06DC08DF-D738-4743-9807-182D4DCB1B64}"/>
                </a:ext>
              </a:extLst>
            </p:cNvPr>
            <p:cNvSpPr>
              <a:spLocks/>
            </p:cNvSpPr>
            <p:nvPr userDrawn="1"/>
          </p:nvSpPr>
          <p:spPr bwMode="auto">
            <a:xfrm>
              <a:off x="1888" y="2708"/>
              <a:ext cx="1" cy="1"/>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1" y="1"/>
                    <a:pt x="1" y="1"/>
                    <a:pt x="1"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Freeform 789">
              <a:extLst>
                <a:ext uri="{FF2B5EF4-FFF2-40B4-BE49-F238E27FC236}">
                  <a16:creationId xmlns:a16="http://schemas.microsoft.com/office/drawing/2014/main" id="{0273B8C2-889D-4817-A943-1192C3790346}"/>
                </a:ext>
              </a:extLst>
            </p:cNvPr>
            <p:cNvSpPr>
              <a:spLocks/>
            </p:cNvSpPr>
            <p:nvPr userDrawn="1"/>
          </p:nvSpPr>
          <p:spPr bwMode="auto">
            <a:xfrm>
              <a:off x="1892" y="2594"/>
              <a:ext cx="6" cy="5"/>
            </a:xfrm>
            <a:custGeom>
              <a:avLst/>
              <a:gdLst>
                <a:gd name="T0" fmla="*/ 0 w 4"/>
                <a:gd name="T1" fmla="*/ 3 h 3"/>
                <a:gd name="T2" fmla="*/ 3 w 4"/>
                <a:gd name="T3" fmla="*/ 0 h 3"/>
                <a:gd name="T4" fmla="*/ 0 w 4"/>
                <a:gd name="T5" fmla="*/ 3 h 3"/>
              </a:gdLst>
              <a:ahLst/>
              <a:cxnLst>
                <a:cxn ang="0">
                  <a:pos x="T0" y="T1"/>
                </a:cxn>
                <a:cxn ang="0">
                  <a:pos x="T2" y="T3"/>
                </a:cxn>
                <a:cxn ang="0">
                  <a:pos x="T4" y="T5"/>
                </a:cxn>
              </a:cxnLst>
              <a:rect l="0" t="0" r="r" b="b"/>
              <a:pathLst>
                <a:path w="4" h="3">
                  <a:moveTo>
                    <a:pt x="0" y="3"/>
                  </a:moveTo>
                  <a:cubicBezTo>
                    <a:pt x="1" y="1"/>
                    <a:pt x="2" y="0"/>
                    <a:pt x="3" y="0"/>
                  </a:cubicBezTo>
                  <a:cubicBezTo>
                    <a:pt x="4" y="2"/>
                    <a:pt x="1" y="2"/>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Freeform 790">
              <a:extLst>
                <a:ext uri="{FF2B5EF4-FFF2-40B4-BE49-F238E27FC236}">
                  <a16:creationId xmlns:a16="http://schemas.microsoft.com/office/drawing/2014/main" id="{BC588A62-2505-45C6-B8BB-A26B66D74C57}"/>
                </a:ext>
              </a:extLst>
            </p:cNvPr>
            <p:cNvSpPr>
              <a:spLocks/>
            </p:cNvSpPr>
            <p:nvPr userDrawn="1"/>
          </p:nvSpPr>
          <p:spPr bwMode="auto">
            <a:xfrm>
              <a:off x="1891" y="2599"/>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Freeform 791">
              <a:extLst>
                <a:ext uri="{FF2B5EF4-FFF2-40B4-BE49-F238E27FC236}">
                  <a16:creationId xmlns:a16="http://schemas.microsoft.com/office/drawing/2014/main" id="{30EB5292-7ABA-4D78-AE70-D6848C221370}"/>
                </a:ext>
              </a:extLst>
            </p:cNvPr>
            <p:cNvSpPr>
              <a:spLocks/>
            </p:cNvSpPr>
            <p:nvPr userDrawn="1"/>
          </p:nvSpPr>
          <p:spPr bwMode="auto">
            <a:xfrm>
              <a:off x="1891" y="2511"/>
              <a:ext cx="2"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1" y="1"/>
                    <a:pt x="0" y="1"/>
                  </a:cubicBezTo>
                  <a:cubicBezTo>
                    <a:pt x="0" y="1"/>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Freeform 792">
              <a:extLst>
                <a:ext uri="{FF2B5EF4-FFF2-40B4-BE49-F238E27FC236}">
                  <a16:creationId xmlns:a16="http://schemas.microsoft.com/office/drawing/2014/main" id="{35A454CC-4A6C-44C3-91AB-AC8A590AEBAB}"/>
                </a:ext>
              </a:extLst>
            </p:cNvPr>
            <p:cNvSpPr>
              <a:spLocks/>
            </p:cNvSpPr>
            <p:nvPr userDrawn="1"/>
          </p:nvSpPr>
          <p:spPr bwMode="auto">
            <a:xfrm>
              <a:off x="1806" y="2505"/>
              <a:ext cx="109" cy="557"/>
            </a:xfrm>
            <a:custGeom>
              <a:avLst/>
              <a:gdLst>
                <a:gd name="T0" fmla="*/ 10 w 76"/>
                <a:gd name="T1" fmla="*/ 276 h 387"/>
                <a:gd name="T2" fmla="*/ 46 w 76"/>
                <a:gd name="T3" fmla="*/ 343 h 387"/>
                <a:gd name="T4" fmla="*/ 43 w 76"/>
                <a:gd name="T5" fmla="*/ 256 h 387"/>
                <a:gd name="T6" fmla="*/ 46 w 76"/>
                <a:gd name="T7" fmla="*/ 212 h 387"/>
                <a:gd name="T8" fmla="*/ 43 w 76"/>
                <a:gd name="T9" fmla="*/ 194 h 387"/>
                <a:gd name="T10" fmla="*/ 46 w 76"/>
                <a:gd name="T11" fmla="*/ 170 h 387"/>
                <a:gd name="T12" fmla="*/ 38 w 76"/>
                <a:gd name="T13" fmla="*/ 180 h 387"/>
                <a:gd name="T14" fmla="*/ 58 w 76"/>
                <a:gd name="T15" fmla="*/ 129 h 387"/>
                <a:gd name="T16" fmla="*/ 60 w 76"/>
                <a:gd name="T17" fmla="*/ 76 h 387"/>
                <a:gd name="T18" fmla="*/ 62 w 76"/>
                <a:gd name="T19" fmla="*/ 81 h 387"/>
                <a:gd name="T20" fmla="*/ 63 w 76"/>
                <a:gd name="T21" fmla="*/ 63 h 387"/>
                <a:gd name="T22" fmla="*/ 48 w 76"/>
                <a:gd name="T23" fmla="*/ 19 h 387"/>
                <a:gd name="T24" fmla="*/ 56 w 76"/>
                <a:gd name="T25" fmla="*/ 25 h 387"/>
                <a:gd name="T26" fmla="*/ 60 w 76"/>
                <a:gd name="T27" fmla="*/ 1 h 387"/>
                <a:gd name="T28" fmla="*/ 55 w 76"/>
                <a:gd name="T29" fmla="*/ 0 h 387"/>
                <a:gd name="T30" fmla="*/ 19 w 76"/>
                <a:gd name="T31" fmla="*/ 189 h 387"/>
                <a:gd name="T32" fmla="*/ 10 w 76"/>
                <a:gd name="T33" fmla="*/ 276 h 387"/>
                <a:gd name="T34" fmla="*/ 10 w 76"/>
                <a:gd name="T35" fmla="*/ 276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6" h="387">
                  <a:moveTo>
                    <a:pt x="10" y="276"/>
                  </a:moveTo>
                  <a:cubicBezTo>
                    <a:pt x="11" y="278"/>
                    <a:pt x="13" y="387"/>
                    <a:pt x="46" y="343"/>
                  </a:cubicBezTo>
                  <a:cubicBezTo>
                    <a:pt x="24" y="347"/>
                    <a:pt x="31" y="249"/>
                    <a:pt x="43" y="256"/>
                  </a:cubicBezTo>
                  <a:cubicBezTo>
                    <a:pt x="31" y="246"/>
                    <a:pt x="42" y="222"/>
                    <a:pt x="46" y="212"/>
                  </a:cubicBezTo>
                  <a:cubicBezTo>
                    <a:pt x="56" y="183"/>
                    <a:pt x="54" y="200"/>
                    <a:pt x="43" y="194"/>
                  </a:cubicBezTo>
                  <a:cubicBezTo>
                    <a:pt x="59" y="178"/>
                    <a:pt x="60" y="170"/>
                    <a:pt x="46" y="170"/>
                  </a:cubicBezTo>
                  <a:cubicBezTo>
                    <a:pt x="37" y="177"/>
                    <a:pt x="63" y="188"/>
                    <a:pt x="38" y="180"/>
                  </a:cubicBezTo>
                  <a:cubicBezTo>
                    <a:pt x="52" y="176"/>
                    <a:pt x="59" y="144"/>
                    <a:pt x="58" y="129"/>
                  </a:cubicBezTo>
                  <a:cubicBezTo>
                    <a:pt x="57" y="108"/>
                    <a:pt x="56" y="102"/>
                    <a:pt x="60" y="76"/>
                  </a:cubicBezTo>
                  <a:cubicBezTo>
                    <a:pt x="55" y="82"/>
                    <a:pt x="56" y="84"/>
                    <a:pt x="62" y="81"/>
                  </a:cubicBezTo>
                  <a:cubicBezTo>
                    <a:pt x="58" y="94"/>
                    <a:pt x="55" y="68"/>
                    <a:pt x="63" y="63"/>
                  </a:cubicBezTo>
                  <a:cubicBezTo>
                    <a:pt x="40" y="80"/>
                    <a:pt x="76" y="11"/>
                    <a:pt x="48" y="19"/>
                  </a:cubicBezTo>
                  <a:cubicBezTo>
                    <a:pt x="50" y="21"/>
                    <a:pt x="53" y="24"/>
                    <a:pt x="56" y="25"/>
                  </a:cubicBezTo>
                  <a:cubicBezTo>
                    <a:pt x="55" y="25"/>
                    <a:pt x="58" y="6"/>
                    <a:pt x="60" y="1"/>
                  </a:cubicBezTo>
                  <a:cubicBezTo>
                    <a:pt x="57" y="7"/>
                    <a:pt x="56" y="6"/>
                    <a:pt x="55" y="0"/>
                  </a:cubicBezTo>
                  <a:cubicBezTo>
                    <a:pt x="43" y="53"/>
                    <a:pt x="13" y="136"/>
                    <a:pt x="19" y="189"/>
                  </a:cubicBezTo>
                  <a:cubicBezTo>
                    <a:pt x="21" y="215"/>
                    <a:pt x="0" y="247"/>
                    <a:pt x="10" y="276"/>
                  </a:cubicBezTo>
                  <a:cubicBezTo>
                    <a:pt x="17" y="288"/>
                    <a:pt x="11" y="278"/>
                    <a:pt x="10" y="2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Freeform 793">
              <a:extLst>
                <a:ext uri="{FF2B5EF4-FFF2-40B4-BE49-F238E27FC236}">
                  <a16:creationId xmlns:a16="http://schemas.microsoft.com/office/drawing/2014/main" id="{2A18DF26-13B1-4ABF-A890-81DB2FB3B43D}"/>
                </a:ext>
              </a:extLst>
            </p:cNvPr>
            <p:cNvSpPr>
              <a:spLocks/>
            </p:cNvSpPr>
            <p:nvPr userDrawn="1"/>
          </p:nvSpPr>
          <p:spPr bwMode="auto">
            <a:xfrm>
              <a:off x="1895" y="2512"/>
              <a:ext cx="7" cy="3"/>
            </a:xfrm>
            <a:custGeom>
              <a:avLst/>
              <a:gdLst>
                <a:gd name="T0" fmla="*/ 2 w 5"/>
                <a:gd name="T1" fmla="*/ 1 h 2"/>
                <a:gd name="T2" fmla="*/ 2 w 5"/>
                <a:gd name="T3" fmla="*/ 2 h 2"/>
                <a:gd name="T4" fmla="*/ 2 w 5"/>
                <a:gd name="T5" fmla="*/ 1 h 2"/>
              </a:gdLst>
              <a:ahLst/>
              <a:cxnLst>
                <a:cxn ang="0">
                  <a:pos x="T0" y="T1"/>
                </a:cxn>
                <a:cxn ang="0">
                  <a:pos x="T2" y="T3"/>
                </a:cxn>
                <a:cxn ang="0">
                  <a:pos x="T4" y="T5"/>
                </a:cxn>
              </a:cxnLst>
              <a:rect l="0" t="0" r="r" b="b"/>
              <a:pathLst>
                <a:path w="5" h="2">
                  <a:moveTo>
                    <a:pt x="2" y="1"/>
                  </a:moveTo>
                  <a:cubicBezTo>
                    <a:pt x="5" y="0"/>
                    <a:pt x="2" y="2"/>
                    <a:pt x="2" y="2"/>
                  </a:cubicBezTo>
                  <a:cubicBezTo>
                    <a:pt x="2" y="2"/>
                    <a:pt x="0" y="1"/>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794">
              <a:extLst>
                <a:ext uri="{FF2B5EF4-FFF2-40B4-BE49-F238E27FC236}">
                  <a16:creationId xmlns:a16="http://schemas.microsoft.com/office/drawing/2014/main" id="{4E7E42FF-7F35-4B82-99AF-98605E3F3902}"/>
                </a:ext>
              </a:extLst>
            </p:cNvPr>
            <p:cNvSpPr>
              <a:spLocks/>
            </p:cNvSpPr>
            <p:nvPr userDrawn="1"/>
          </p:nvSpPr>
          <p:spPr bwMode="auto">
            <a:xfrm>
              <a:off x="1889" y="2519"/>
              <a:ext cx="3" cy="3"/>
            </a:xfrm>
            <a:custGeom>
              <a:avLst/>
              <a:gdLst>
                <a:gd name="T0" fmla="*/ 0 w 2"/>
                <a:gd name="T1" fmla="*/ 2 h 2"/>
                <a:gd name="T2" fmla="*/ 2 w 2"/>
                <a:gd name="T3" fmla="*/ 0 h 2"/>
                <a:gd name="T4" fmla="*/ 0 w 2"/>
                <a:gd name="T5" fmla="*/ 2 h 2"/>
              </a:gdLst>
              <a:ahLst/>
              <a:cxnLst>
                <a:cxn ang="0">
                  <a:pos x="T0" y="T1"/>
                </a:cxn>
                <a:cxn ang="0">
                  <a:pos x="T2" y="T3"/>
                </a:cxn>
                <a:cxn ang="0">
                  <a:pos x="T4" y="T5"/>
                </a:cxn>
              </a:cxnLst>
              <a:rect l="0" t="0" r="r" b="b"/>
              <a:pathLst>
                <a:path w="2" h="2">
                  <a:moveTo>
                    <a:pt x="0" y="2"/>
                  </a:moveTo>
                  <a:cubicBezTo>
                    <a:pt x="1" y="2"/>
                    <a:pt x="2" y="1"/>
                    <a:pt x="2" y="0"/>
                  </a:cubicBezTo>
                  <a:cubicBezTo>
                    <a:pt x="2" y="1"/>
                    <a:pt x="2"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795">
              <a:extLst>
                <a:ext uri="{FF2B5EF4-FFF2-40B4-BE49-F238E27FC236}">
                  <a16:creationId xmlns:a16="http://schemas.microsoft.com/office/drawing/2014/main" id="{61346C15-F772-484F-AD49-6069A304E3A7}"/>
                </a:ext>
              </a:extLst>
            </p:cNvPr>
            <p:cNvSpPr>
              <a:spLocks/>
            </p:cNvSpPr>
            <p:nvPr userDrawn="1"/>
          </p:nvSpPr>
          <p:spPr bwMode="auto">
            <a:xfrm>
              <a:off x="1891" y="2515"/>
              <a:ext cx="2" cy="4"/>
            </a:xfrm>
            <a:custGeom>
              <a:avLst/>
              <a:gdLst>
                <a:gd name="T0" fmla="*/ 1 w 2"/>
                <a:gd name="T1" fmla="*/ 0 h 3"/>
                <a:gd name="T2" fmla="*/ 1 w 2"/>
                <a:gd name="T3" fmla="*/ 3 h 3"/>
                <a:gd name="T4" fmla="*/ 1 w 2"/>
                <a:gd name="T5" fmla="*/ 0 h 3"/>
              </a:gdLst>
              <a:ahLst/>
              <a:cxnLst>
                <a:cxn ang="0">
                  <a:pos x="T0" y="T1"/>
                </a:cxn>
                <a:cxn ang="0">
                  <a:pos x="T2" y="T3"/>
                </a:cxn>
                <a:cxn ang="0">
                  <a:pos x="T4" y="T5"/>
                </a:cxn>
              </a:cxnLst>
              <a:rect l="0" t="0" r="r" b="b"/>
              <a:pathLst>
                <a:path w="2" h="3">
                  <a:moveTo>
                    <a:pt x="1" y="0"/>
                  </a:moveTo>
                  <a:cubicBezTo>
                    <a:pt x="1" y="1"/>
                    <a:pt x="2" y="2"/>
                    <a:pt x="1" y="3"/>
                  </a:cubicBezTo>
                  <a:cubicBezTo>
                    <a:pt x="1" y="2"/>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796">
              <a:extLst>
                <a:ext uri="{FF2B5EF4-FFF2-40B4-BE49-F238E27FC236}">
                  <a16:creationId xmlns:a16="http://schemas.microsoft.com/office/drawing/2014/main" id="{3759633D-0A8B-4D5F-B5E6-163215FA9927}"/>
                </a:ext>
              </a:extLst>
            </p:cNvPr>
            <p:cNvSpPr>
              <a:spLocks/>
            </p:cNvSpPr>
            <p:nvPr userDrawn="1"/>
          </p:nvSpPr>
          <p:spPr bwMode="auto">
            <a:xfrm>
              <a:off x="1891" y="2683"/>
              <a:ext cx="0" cy="10"/>
            </a:xfrm>
            <a:custGeom>
              <a:avLst/>
              <a:gdLst>
                <a:gd name="T0" fmla="*/ 0 h 7"/>
                <a:gd name="T1" fmla="*/ 0 h 7"/>
              </a:gdLst>
              <a:ahLst/>
              <a:cxnLst>
                <a:cxn ang="0">
                  <a:pos x="0" y="T0"/>
                </a:cxn>
                <a:cxn ang="0">
                  <a:pos x="0" y="T1"/>
                </a:cxn>
              </a:cxnLst>
              <a:rect l="0" t="0" r="r" b="b"/>
              <a:pathLst>
                <a:path h="7">
                  <a:moveTo>
                    <a:pt x="0" y="0"/>
                  </a:moveTo>
                  <a:cubicBezTo>
                    <a:pt x="0" y="0"/>
                    <a:pt x="0" y="7"/>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797">
              <a:extLst>
                <a:ext uri="{FF2B5EF4-FFF2-40B4-BE49-F238E27FC236}">
                  <a16:creationId xmlns:a16="http://schemas.microsoft.com/office/drawing/2014/main" id="{91D8DA60-11E4-4A59-9DCE-7A7DB5FE1FFC}"/>
                </a:ext>
              </a:extLst>
            </p:cNvPr>
            <p:cNvSpPr>
              <a:spLocks/>
            </p:cNvSpPr>
            <p:nvPr userDrawn="1"/>
          </p:nvSpPr>
          <p:spPr bwMode="auto">
            <a:xfrm>
              <a:off x="1593" y="2807"/>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798">
              <a:extLst>
                <a:ext uri="{FF2B5EF4-FFF2-40B4-BE49-F238E27FC236}">
                  <a16:creationId xmlns:a16="http://schemas.microsoft.com/office/drawing/2014/main" id="{D39A7E0A-3FCC-40E7-B06D-4D5388090F8A}"/>
                </a:ext>
              </a:extLst>
            </p:cNvPr>
            <p:cNvSpPr>
              <a:spLocks/>
            </p:cNvSpPr>
            <p:nvPr userDrawn="1"/>
          </p:nvSpPr>
          <p:spPr bwMode="auto">
            <a:xfrm>
              <a:off x="1603" y="2798"/>
              <a:ext cx="1" cy="2"/>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1"/>
                    <a:pt x="1" y="1"/>
                    <a:pt x="1" y="1"/>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799">
              <a:extLst>
                <a:ext uri="{FF2B5EF4-FFF2-40B4-BE49-F238E27FC236}">
                  <a16:creationId xmlns:a16="http://schemas.microsoft.com/office/drawing/2014/main" id="{9A7A05C6-AD28-4DF9-80ED-FDD8B22EF19B}"/>
                </a:ext>
              </a:extLst>
            </p:cNvPr>
            <p:cNvSpPr>
              <a:spLocks/>
            </p:cNvSpPr>
            <p:nvPr userDrawn="1"/>
          </p:nvSpPr>
          <p:spPr bwMode="auto">
            <a:xfrm>
              <a:off x="1593" y="280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800">
              <a:extLst>
                <a:ext uri="{FF2B5EF4-FFF2-40B4-BE49-F238E27FC236}">
                  <a16:creationId xmlns:a16="http://schemas.microsoft.com/office/drawing/2014/main" id="{8FEDE09D-BE4F-4C55-B139-485490662920}"/>
                </a:ext>
              </a:extLst>
            </p:cNvPr>
            <p:cNvSpPr>
              <a:spLocks/>
            </p:cNvSpPr>
            <p:nvPr userDrawn="1"/>
          </p:nvSpPr>
          <p:spPr bwMode="auto">
            <a:xfrm>
              <a:off x="1593" y="293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801">
              <a:extLst>
                <a:ext uri="{FF2B5EF4-FFF2-40B4-BE49-F238E27FC236}">
                  <a16:creationId xmlns:a16="http://schemas.microsoft.com/office/drawing/2014/main" id="{D2A6C0E8-50CD-4174-887C-331310560D63}"/>
                </a:ext>
              </a:extLst>
            </p:cNvPr>
            <p:cNvSpPr>
              <a:spLocks noEditPoints="1"/>
            </p:cNvSpPr>
            <p:nvPr userDrawn="1"/>
          </p:nvSpPr>
          <p:spPr bwMode="auto">
            <a:xfrm>
              <a:off x="1543" y="2711"/>
              <a:ext cx="89" cy="226"/>
            </a:xfrm>
            <a:custGeom>
              <a:avLst/>
              <a:gdLst>
                <a:gd name="T0" fmla="*/ 9 w 62"/>
                <a:gd name="T1" fmla="*/ 121 h 157"/>
                <a:gd name="T2" fmla="*/ 16 w 62"/>
                <a:gd name="T3" fmla="*/ 145 h 157"/>
                <a:gd name="T4" fmla="*/ 13 w 62"/>
                <a:gd name="T5" fmla="*/ 145 h 157"/>
                <a:gd name="T6" fmla="*/ 51 w 62"/>
                <a:gd name="T7" fmla="*/ 150 h 157"/>
                <a:gd name="T8" fmla="*/ 29 w 62"/>
                <a:gd name="T9" fmla="*/ 113 h 157"/>
                <a:gd name="T10" fmla="*/ 34 w 62"/>
                <a:gd name="T11" fmla="*/ 86 h 157"/>
                <a:gd name="T12" fmla="*/ 27 w 62"/>
                <a:gd name="T13" fmla="*/ 79 h 157"/>
                <a:gd name="T14" fmla="*/ 33 w 62"/>
                <a:gd name="T15" fmla="*/ 67 h 157"/>
                <a:gd name="T16" fmla="*/ 34 w 62"/>
                <a:gd name="T17" fmla="*/ 45 h 157"/>
                <a:gd name="T18" fmla="*/ 35 w 62"/>
                <a:gd name="T19" fmla="*/ 37 h 157"/>
                <a:gd name="T20" fmla="*/ 26 w 62"/>
                <a:gd name="T21" fmla="*/ 10 h 157"/>
                <a:gd name="T22" fmla="*/ 36 w 62"/>
                <a:gd name="T23" fmla="*/ 0 h 157"/>
                <a:gd name="T24" fmla="*/ 9 w 62"/>
                <a:gd name="T25" fmla="*/ 121 h 157"/>
                <a:gd name="T26" fmla="*/ 9 w 62"/>
                <a:gd name="T27" fmla="*/ 121 h 157"/>
                <a:gd name="T28" fmla="*/ 34 w 62"/>
                <a:gd name="T29" fmla="*/ 86 h 157"/>
                <a:gd name="T30" fmla="*/ 34 w 62"/>
                <a:gd name="T31" fmla="*/ 86 h 157"/>
                <a:gd name="T32" fmla="*/ 29 w 62"/>
                <a:gd name="T33" fmla="*/ 71 h 157"/>
                <a:gd name="T34" fmla="*/ 38 w 62"/>
                <a:gd name="T35" fmla="*/ 70 h 157"/>
                <a:gd name="T36" fmla="*/ 29 w 62"/>
                <a:gd name="T37" fmla="*/ 71 h 157"/>
                <a:gd name="T38" fmla="*/ 29 w 62"/>
                <a:gd name="T39" fmla="*/ 71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2" h="157">
                  <a:moveTo>
                    <a:pt x="9" y="121"/>
                  </a:moveTo>
                  <a:cubicBezTo>
                    <a:pt x="9" y="129"/>
                    <a:pt x="12" y="137"/>
                    <a:pt x="16" y="145"/>
                  </a:cubicBezTo>
                  <a:cubicBezTo>
                    <a:pt x="22" y="142"/>
                    <a:pt x="21" y="142"/>
                    <a:pt x="13" y="145"/>
                  </a:cubicBezTo>
                  <a:cubicBezTo>
                    <a:pt x="16" y="157"/>
                    <a:pt x="43" y="152"/>
                    <a:pt x="51" y="150"/>
                  </a:cubicBezTo>
                  <a:cubicBezTo>
                    <a:pt x="19" y="153"/>
                    <a:pt x="48" y="116"/>
                    <a:pt x="29" y="113"/>
                  </a:cubicBezTo>
                  <a:cubicBezTo>
                    <a:pt x="35" y="110"/>
                    <a:pt x="44" y="83"/>
                    <a:pt x="34" y="86"/>
                  </a:cubicBezTo>
                  <a:cubicBezTo>
                    <a:pt x="62" y="78"/>
                    <a:pt x="32" y="80"/>
                    <a:pt x="27" y="79"/>
                  </a:cubicBezTo>
                  <a:cubicBezTo>
                    <a:pt x="49" y="75"/>
                    <a:pt x="51" y="71"/>
                    <a:pt x="33" y="67"/>
                  </a:cubicBezTo>
                  <a:cubicBezTo>
                    <a:pt x="55" y="67"/>
                    <a:pt x="34" y="45"/>
                    <a:pt x="34" y="45"/>
                  </a:cubicBezTo>
                  <a:cubicBezTo>
                    <a:pt x="34" y="37"/>
                    <a:pt x="35" y="33"/>
                    <a:pt x="35" y="37"/>
                  </a:cubicBezTo>
                  <a:cubicBezTo>
                    <a:pt x="36" y="19"/>
                    <a:pt x="41" y="17"/>
                    <a:pt x="26" y="10"/>
                  </a:cubicBezTo>
                  <a:cubicBezTo>
                    <a:pt x="54" y="8"/>
                    <a:pt x="19" y="8"/>
                    <a:pt x="36" y="0"/>
                  </a:cubicBezTo>
                  <a:cubicBezTo>
                    <a:pt x="18" y="0"/>
                    <a:pt x="0" y="112"/>
                    <a:pt x="9" y="121"/>
                  </a:cubicBezTo>
                  <a:cubicBezTo>
                    <a:pt x="11" y="122"/>
                    <a:pt x="9" y="122"/>
                    <a:pt x="9" y="121"/>
                  </a:cubicBezTo>
                  <a:close/>
                  <a:moveTo>
                    <a:pt x="34" y="86"/>
                  </a:moveTo>
                  <a:cubicBezTo>
                    <a:pt x="38" y="87"/>
                    <a:pt x="35" y="86"/>
                    <a:pt x="34" y="86"/>
                  </a:cubicBezTo>
                  <a:close/>
                  <a:moveTo>
                    <a:pt x="29" y="71"/>
                  </a:moveTo>
                  <a:cubicBezTo>
                    <a:pt x="32" y="72"/>
                    <a:pt x="35" y="71"/>
                    <a:pt x="38" y="70"/>
                  </a:cubicBezTo>
                  <a:cubicBezTo>
                    <a:pt x="34" y="68"/>
                    <a:pt x="31" y="69"/>
                    <a:pt x="29" y="71"/>
                  </a:cubicBezTo>
                  <a:cubicBezTo>
                    <a:pt x="32" y="72"/>
                    <a:pt x="31" y="71"/>
                    <a:pt x="2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802">
              <a:extLst>
                <a:ext uri="{FF2B5EF4-FFF2-40B4-BE49-F238E27FC236}">
                  <a16:creationId xmlns:a16="http://schemas.microsoft.com/office/drawing/2014/main" id="{FD560A68-8452-421F-8200-2F6F27627A9E}"/>
                </a:ext>
              </a:extLst>
            </p:cNvPr>
            <p:cNvSpPr>
              <a:spLocks/>
            </p:cNvSpPr>
            <p:nvPr userDrawn="1"/>
          </p:nvSpPr>
          <p:spPr bwMode="auto">
            <a:xfrm>
              <a:off x="1589" y="2850"/>
              <a:ext cx="8" cy="3"/>
            </a:xfrm>
            <a:custGeom>
              <a:avLst/>
              <a:gdLst>
                <a:gd name="T0" fmla="*/ 5 w 6"/>
                <a:gd name="T1" fmla="*/ 2 h 2"/>
                <a:gd name="T2" fmla="*/ 2 w 6"/>
                <a:gd name="T3" fmla="*/ 0 h 2"/>
                <a:gd name="T4" fmla="*/ 5 w 6"/>
                <a:gd name="T5" fmla="*/ 2 h 2"/>
              </a:gdLst>
              <a:ahLst/>
              <a:cxnLst>
                <a:cxn ang="0">
                  <a:pos x="T0" y="T1"/>
                </a:cxn>
                <a:cxn ang="0">
                  <a:pos x="T2" y="T3"/>
                </a:cxn>
                <a:cxn ang="0">
                  <a:pos x="T4" y="T5"/>
                </a:cxn>
              </a:cxnLst>
              <a:rect l="0" t="0" r="r" b="b"/>
              <a:pathLst>
                <a:path w="6" h="2">
                  <a:moveTo>
                    <a:pt x="5" y="2"/>
                  </a:moveTo>
                  <a:cubicBezTo>
                    <a:pt x="1" y="2"/>
                    <a:pt x="3" y="1"/>
                    <a:pt x="2" y="0"/>
                  </a:cubicBezTo>
                  <a:cubicBezTo>
                    <a:pt x="6" y="1"/>
                    <a:pt x="0" y="1"/>
                    <a:pt x="5"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803">
              <a:extLst>
                <a:ext uri="{FF2B5EF4-FFF2-40B4-BE49-F238E27FC236}">
                  <a16:creationId xmlns:a16="http://schemas.microsoft.com/office/drawing/2014/main" id="{29ADD5DC-F115-4BB1-85B7-68FBC89DDDC0}"/>
                </a:ext>
              </a:extLst>
            </p:cNvPr>
            <p:cNvSpPr>
              <a:spLocks/>
            </p:cNvSpPr>
            <p:nvPr userDrawn="1"/>
          </p:nvSpPr>
          <p:spPr bwMode="auto">
            <a:xfrm>
              <a:off x="2168" y="2637"/>
              <a:ext cx="0" cy="5"/>
            </a:xfrm>
            <a:custGeom>
              <a:avLst/>
              <a:gdLst>
                <a:gd name="T0" fmla="*/ 0 h 3"/>
                <a:gd name="T1" fmla="*/ 3 h 3"/>
                <a:gd name="T2" fmla="*/ 0 h 3"/>
              </a:gdLst>
              <a:ahLst/>
              <a:cxnLst>
                <a:cxn ang="0">
                  <a:pos x="0" y="T0"/>
                </a:cxn>
                <a:cxn ang="0">
                  <a:pos x="0" y="T1"/>
                </a:cxn>
                <a:cxn ang="0">
                  <a:pos x="0" y="T2"/>
                </a:cxn>
              </a:cxnLst>
              <a:rect l="0" t="0" r="r" b="b"/>
              <a:pathLst>
                <a:path h="3">
                  <a:moveTo>
                    <a:pt x="0" y="0"/>
                  </a:moveTo>
                  <a:cubicBezTo>
                    <a:pt x="0" y="1"/>
                    <a:pt x="0" y="2"/>
                    <a:pt x="0" y="3"/>
                  </a:cubicBezTo>
                  <a:cubicBezTo>
                    <a:pt x="0" y="2"/>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804">
              <a:extLst>
                <a:ext uri="{FF2B5EF4-FFF2-40B4-BE49-F238E27FC236}">
                  <a16:creationId xmlns:a16="http://schemas.microsoft.com/office/drawing/2014/main" id="{560C9E2F-80A1-4DED-9613-803CE381A347}"/>
                </a:ext>
              </a:extLst>
            </p:cNvPr>
            <p:cNvSpPr>
              <a:spLocks/>
            </p:cNvSpPr>
            <p:nvPr userDrawn="1"/>
          </p:nvSpPr>
          <p:spPr bwMode="auto">
            <a:xfrm>
              <a:off x="2178" y="2609"/>
              <a:ext cx="0" cy="3"/>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2"/>
                    <a:pt x="0" y="2"/>
                    <a:pt x="0" y="2"/>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805">
              <a:extLst>
                <a:ext uri="{FF2B5EF4-FFF2-40B4-BE49-F238E27FC236}">
                  <a16:creationId xmlns:a16="http://schemas.microsoft.com/office/drawing/2014/main" id="{E8A0129C-8654-4168-BECC-734F2C361061}"/>
                </a:ext>
              </a:extLst>
            </p:cNvPr>
            <p:cNvSpPr>
              <a:spLocks/>
            </p:cNvSpPr>
            <p:nvPr userDrawn="1"/>
          </p:nvSpPr>
          <p:spPr bwMode="auto">
            <a:xfrm>
              <a:off x="2168" y="264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806">
              <a:extLst>
                <a:ext uri="{FF2B5EF4-FFF2-40B4-BE49-F238E27FC236}">
                  <a16:creationId xmlns:a16="http://schemas.microsoft.com/office/drawing/2014/main" id="{E8974DF6-73F6-438F-8B79-619DC7D0606A}"/>
                </a:ext>
              </a:extLst>
            </p:cNvPr>
            <p:cNvSpPr>
              <a:spLocks/>
            </p:cNvSpPr>
            <p:nvPr userDrawn="1"/>
          </p:nvSpPr>
          <p:spPr bwMode="auto">
            <a:xfrm>
              <a:off x="2168" y="3113"/>
              <a:ext cx="0" cy="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807">
              <a:extLst>
                <a:ext uri="{FF2B5EF4-FFF2-40B4-BE49-F238E27FC236}">
                  <a16:creationId xmlns:a16="http://schemas.microsoft.com/office/drawing/2014/main" id="{43DF985E-6867-4ADC-A89F-D034D0382A93}"/>
                </a:ext>
              </a:extLst>
            </p:cNvPr>
            <p:cNvSpPr>
              <a:spLocks noEditPoints="1"/>
            </p:cNvSpPr>
            <p:nvPr userDrawn="1"/>
          </p:nvSpPr>
          <p:spPr bwMode="auto">
            <a:xfrm>
              <a:off x="2119" y="2268"/>
              <a:ext cx="88" cy="848"/>
            </a:xfrm>
            <a:custGeom>
              <a:avLst/>
              <a:gdLst>
                <a:gd name="T0" fmla="*/ 28 w 61"/>
                <a:gd name="T1" fmla="*/ 275 h 590"/>
                <a:gd name="T2" fmla="*/ 28 w 61"/>
                <a:gd name="T3" fmla="*/ 275 h 590"/>
                <a:gd name="T4" fmla="*/ 28 w 61"/>
                <a:gd name="T5" fmla="*/ 276 h 590"/>
                <a:gd name="T6" fmla="*/ 28 w 61"/>
                <a:gd name="T7" fmla="*/ 276 h 590"/>
                <a:gd name="T8" fmla="*/ 28 w 61"/>
                <a:gd name="T9" fmla="*/ 276 h 590"/>
                <a:gd name="T10" fmla="*/ 37 w 61"/>
                <a:gd name="T11" fmla="*/ 268 h 590"/>
                <a:gd name="T12" fmla="*/ 28 w 61"/>
                <a:gd name="T13" fmla="*/ 275 h 590"/>
                <a:gd name="T14" fmla="*/ 34 w 61"/>
                <a:gd name="T15" fmla="*/ 29 h 590"/>
                <a:gd name="T16" fmla="*/ 30 w 61"/>
                <a:gd name="T17" fmla="*/ 9 h 590"/>
                <a:gd name="T18" fmla="*/ 34 w 61"/>
                <a:gd name="T19" fmla="*/ 1 h 590"/>
                <a:gd name="T20" fmla="*/ 30 w 61"/>
                <a:gd name="T21" fmla="*/ 10 h 590"/>
                <a:gd name="T22" fmla="*/ 25 w 61"/>
                <a:gd name="T23" fmla="*/ 36 h 590"/>
                <a:gd name="T24" fmla="*/ 25 w 61"/>
                <a:gd name="T25" fmla="*/ 37 h 590"/>
                <a:gd name="T26" fmla="*/ 34 w 61"/>
                <a:gd name="T27" fmla="*/ 29 h 590"/>
                <a:gd name="T28" fmla="*/ 40 w 61"/>
                <a:gd name="T29" fmla="*/ 575 h 590"/>
                <a:gd name="T30" fmla="*/ 27 w 61"/>
                <a:gd name="T31" fmla="*/ 437 h 590"/>
                <a:gd name="T32" fmla="*/ 33 w 61"/>
                <a:gd name="T33" fmla="*/ 331 h 590"/>
                <a:gd name="T34" fmla="*/ 33 w 61"/>
                <a:gd name="T35" fmla="*/ 331 h 590"/>
                <a:gd name="T36" fmla="*/ 33 w 61"/>
                <a:gd name="T37" fmla="*/ 331 h 590"/>
                <a:gd name="T38" fmla="*/ 25 w 61"/>
                <a:gd name="T39" fmla="*/ 303 h 590"/>
                <a:gd name="T40" fmla="*/ 34 w 61"/>
                <a:gd name="T41" fmla="*/ 260 h 590"/>
                <a:gd name="T42" fmla="*/ 31 w 61"/>
                <a:gd name="T43" fmla="*/ 257 h 590"/>
                <a:gd name="T44" fmla="*/ 33 w 61"/>
                <a:gd name="T45" fmla="*/ 174 h 590"/>
                <a:gd name="T46" fmla="*/ 34 w 61"/>
                <a:gd name="T47" fmla="*/ 141 h 590"/>
                <a:gd name="T48" fmla="*/ 25 w 61"/>
                <a:gd name="T49" fmla="*/ 37 h 590"/>
                <a:gd name="T50" fmla="*/ 7 w 61"/>
                <a:gd name="T51" fmla="*/ 466 h 590"/>
                <a:gd name="T52" fmla="*/ 7 w 61"/>
                <a:gd name="T53" fmla="*/ 466 h 590"/>
                <a:gd name="T54" fmla="*/ 14 w 61"/>
                <a:gd name="T55" fmla="*/ 555 h 590"/>
                <a:gd name="T56" fmla="*/ 12 w 61"/>
                <a:gd name="T57" fmla="*/ 558 h 590"/>
                <a:gd name="T58" fmla="*/ 12 w 61"/>
                <a:gd name="T59" fmla="*/ 564 h 590"/>
                <a:gd name="T60" fmla="*/ 12 w 61"/>
                <a:gd name="T61" fmla="*/ 564 h 590"/>
                <a:gd name="T62" fmla="*/ 13 w 61"/>
                <a:gd name="T63" fmla="*/ 570 h 590"/>
                <a:gd name="T64" fmla="*/ 34 w 61"/>
                <a:gd name="T65" fmla="*/ 588 h 590"/>
                <a:gd name="T66" fmla="*/ 34 w 61"/>
                <a:gd name="T67" fmla="*/ 588 h 590"/>
                <a:gd name="T68" fmla="*/ 47 w 61"/>
                <a:gd name="T69" fmla="*/ 580 h 590"/>
                <a:gd name="T70" fmla="*/ 47 w 61"/>
                <a:gd name="T71" fmla="*/ 580 h 590"/>
                <a:gd name="T72" fmla="*/ 49 w 61"/>
                <a:gd name="T73" fmla="*/ 578 h 590"/>
                <a:gd name="T74" fmla="*/ 40 w 61"/>
                <a:gd name="T75" fmla="*/ 575 h 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1" h="590">
                  <a:moveTo>
                    <a:pt x="28" y="275"/>
                  </a:moveTo>
                  <a:cubicBezTo>
                    <a:pt x="28" y="275"/>
                    <a:pt x="28" y="275"/>
                    <a:pt x="28" y="275"/>
                  </a:cubicBezTo>
                  <a:cubicBezTo>
                    <a:pt x="28" y="275"/>
                    <a:pt x="28" y="276"/>
                    <a:pt x="28" y="276"/>
                  </a:cubicBezTo>
                  <a:cubicBezTo>
                    <a:pt x="28" y="276"/>
                    <a:pt x="28" y="276"/>
                    <a:pt x="28" y="276"/>
                  </a:cubicBezTo>
                  <a:cubicBezTo>
                    <a:pt x="28" y="276"/>
                    <a:pt x="28" y="276"/>
                    <a:pt x="28" y="276"/>
                  </a:cubicBezTo>
                  <a:cubicBezTo>
                    <a:pt x="31" y="277"/>
                    <a:pt x="34" y="274"/>
                    <a:pt x="37" y="268"/>
                  </a:cubicBezTo>
                  <a:cubicBezTo>
                    <a:pt x="33" y="263"/>
                    <a:pt x="30" y="265"/>
                    <a:pt x="28" y="275"/>
                  </a:cubicBezTo>
                  <a:close/>
                  <a:moveTo>
                    <a:pt x="34" y="29"/>
                  </a:moveTo>
                  <a:cubicBezTo>
                    <a:pt x="32" y="25"/>
                    <a:pt x="28" y="20"/>
                    <a:pt x="30" y="9"/>
                  </a:cubicBezTo>
                  <a:cubicBezTo>
                    <a:pt x="31" y="7"/>
                    <a:pt x="32" y="4"/>
                    <a:pt x="34" y="1"/>
                  </a:cubicBezTo>
                  <a:cubicBezTo>
                    <a:pt x="33" y="0"/>
                    <a:pt x="31" y="4"/>
                    <a:pt x="30" y="10"/>
                  </a:cubicBezTo>
                  <a:cubicBezTo>
                    <a:pt x="28" y="16"/>
                    <a:pt x="26" y="25"/>
                    <a:pt x="25" y="36"/>
                  </a:cubicBezTo>
                  <a:cubicBezTo>
                    <a:pt x="25" y="36"/>
                    <a:pt x="25" y="36"/>
                    <a:pt x="25" y="37"/>
                  </a:cubicBezTo>
                  <a:cubicBezTo>
                    <a:pt x="38" y="34"/>
                    <a:pt x="37" y="33"/>
                    <a:pt x="34" y="29"/>
                  </a:cubicBezTo>
                  <a:close/>
                  <a:moveTo>
                    <a:pt x="40" y="575"/>
                  </a:moveTo>
                  <a:cubicBezTo>
                    <a:pt x="25" y="555"/>
                    <a:pt x="44" y="447"/>
                    <a:pt x="27" y="437"/>
                  </a:cubicBezTo>
                  <a:cubicBezTo>
                    <a:pt x="33" y="425"/>
                    <a:pt x="42" y="325"/>
                    <a:pt x="33" y="331"/>
                  </a:cubicBezTo>
                  <a:cubicBezTo>
                    <a:pt x="33" y="331"/>
                    <a:pt x="33" y="331"/>
                    <a:pt x="33" y="331"/>
                  </a:cubicBezTo>
                  <a:cubicBezTo>
                    <a:pt x="33" y="331"/>
                    <a:pt x="33" y="331"/>
                    <a:pt x="33" y="331"/>
                  </a:cubicBezTo>
                  <a:cubicBezTo>
                    <a:pt x="61" y="302"/>
                    <a:pt x="31" y="310"/>
                    <a:pt x="25" y="303"/>
                  </a:cubicBezTo>
                  <a:cubicBezTo>
                    <a:pt x="46" y="289"/>
                    <a:pt x="49" y="275"/>
                    <a:pt x="34" y="260"/>
                  </a:cubicBezTo>
                  <a:cubicBezTo>
                    <a:pt x="33" y="259"/>
                    <a:pt x="32" y="258"/>
                    <a:pt x="31" y="257"/>
                  </a:cubicBezTo>
                  <a:cubicBezTo>
                    <a:pt x="53" y="256"/>
                    <a:pt x="34" y="174"/>
                    <a:pt x="33" y="174"/>
                  </a:cubicBezTo>
                  <a:cubicBezTo>
                    <a:pt x="33" y="144"/>
                    <a:pt x="34" y="126"/>
                    <a:pt x="34" y="141"/>
                  </a:cubicBezTo>
                  <a:cubicBezTo>
                    <a:pt x="34" y="73"/>
                    <a:pt x="40" y="67"/>
                    <a:pt x="25" y="37"/>
                  </a:cubicBezTo>
                  <a:cubicBezTo>
                    <a:pt x="11" y="141"/>
                    <a:pt x="0" y="436"/>
                    <a:pt x="7" y="466"/>
                  </a:cubicBezTo>
                  <a:cubicBezTo>
                    <a:pt x="9" y="471"/>
                    <a:pt x="8" y="469"/>
                    <a:pt x="7" y="466"/>
                  </a:cubicBezTo>
                  <a:cubicBezTo>
                    <a:pt x="8" y="497"/>
                    <a:pt x="10" y="527"/>
                    <a:pt x="14" y="555"/>
                  </a:cubicBezTo>
                  <a:cubicBezTo>
                    <a:pt x="14" y="556"/>
                    <a:pt x="13" y="557"/>
                    <a:pt x="12" y="558"/>
                  </a:cubicBezTo>
                  <a:cubicBezTo>
                    <a:pt x="12" y="560"/>
                    <a:pt x="12" y="562"/>
                    <a:pt x="12" y="564"/>
                  </a:cubicBezTo>
                  <a:cubicBezTo>
                    <a:pt x="12" y="564"/>
                    <a:pt x="12" y="564"/>
                    <a:pt x="12" y="564"/>
                  </a:cubicBezTo>
                  <a:cubicBezTo>
                    <a:pt x="13" y="566"/>
                    <a:pt x="13" y="568"/>
                    <a:pt x="13" y="570"/>
                  </a:cubicBezTo>
                  <a:cubicBezTo>
                    <a:pt x="17" y="587"/>
                    <a:pt x="26" y="590"/>
                    <a:pt x="34" y="588"/>
                  </a:cubicBezTo>
                  <a:cubicBezTo>
                    <a:pt x="34" y="588"/>
                    <a:pt x="34" y="588"/>
                    <a:pt x="34" y="588"/>
                  </a:cubicBezTo>
                  <a:cubicBezTo>
                    <a:pt x="39" y="587"/>
                    <a:pt x="44" y="583"/>
                    <a:pt x="47" y="580"/>
                  </a:cubicBezTo>
                  <a:cubicBezTo>
                    <a:pt x="47" y="580"/>
                    <a:pt x="47" y="580"/>
                    <a:pt x="47" y="580"/>
                  </a:cubicBezTo>
                  <a:cubicBezTo>
                    <a:pt x="48" y="579"/>
                    <a:pt x="49" y="578"/>
                    <a:pt x="49" y="578"/>
                  </a:cubicBezTo>
                  <a:cubicBezTo>
                    <a:pt x="45" y="579"/>
                    <a:pt x="42" y="578"/>
                    <a:pt x="40" y="5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Freeform 808">
              <a:extLst>
                <a:ext uri="{FF2B5EF4-FFF2-40B4-BE49-F238E27FC236}">
                  <a16:creationId xmlns:a16="http://schemas.microsoft.com/office/drawing/2014/main" id="{27C4B9FD-BBA0-4168-A313-9A0BC38B741E}"/>
                </a:ext>
              </a:extLst>
            </p:cNvPr>
            <p:cNvSpPr>
              <a:spLocks/>
            </p:cNvSpPr>
            <p:nvPr userDrawn="1"/>
          </p:nvSpPr>
          <p:spPr bwMode="auto">
            <a:xfrm>
              <a:off x="2164" y="2806"/>
              <a:ext cx="8" cy="13"/>
            </a:xfrm>
            <a:custGeom>
              <a:avLst/>
              <a:gdLst>
                <a:gd name="T0" fmla="*/ 4 w 6"/>
                <a:gd name="T1" fmla="*/ 9 h 9"/>
                <a:gd name="T2" fmla="*/ 1 w 6"/>
                <a:gd name="T3" fmla="*/ 0 h 9"/>
                <a:gd name="T4" fmla="*/ 4 w 6"/>
                <a:gd name="T5" fmla="*/ 9 h 9"/>
              </a:gdLst>
              <a:ahLst/>
              <a:cxnLst>
                <a:cxn ang="0">
                  <a:pos x="T0" y="T1"/>
                </a:cxn>
                <a:cxn ang="0">
                  <a:pos x="T2" y="T3"/>
                </a:cxn>
                <a:cxn ang="0">
                  <a:pos x="T4" y="T5"/>
                </a:cxn>
              </a:cxnLst>
              <a:rect l="0" t="0" r="r" b="b"/>
              <a:pathLst>
                <a:path w="6" h="9">
                  <a:moveTo>
                    <a:pt x="4" y="9"/>
                  </a:moveTo>
                  <a:cubicBezTo>
                    <a:pt x="1" y="9"/>
                    <a:pt x="2" y="2"/>
                    <a:pt x="1" y="0"/>
                  </a:cubicBezTo>
                  <a:cubicBezTo>
                    <a:pt x="6" y="2"/>
                    <a:pt x="0" y="5"/>
                    <a:pt x="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Freeform 809">
              <a:extLst>
                <a:ext uri="{FF2B5EF4-FFF2-40B4-BE49-F238E27FC236}">
                  <a16:creationId xmlns:a16="http://schemas.microsoft.com/office/drawing/2014/main" id="{A230E3A8-77C8-4613-86EB-8960DC66CFEB}"/>
                </a:ext>
              </a:extLst>
            </p:cNvPr>
            <p:cNvSpPr>
              <a:spLocks/>
            </p:cNvSpPr>
            <p:nvPr userDrawn="1"/>
          </p:nvSpPr>
          <p:spPr bwMode="auto">
            <a:xfrm>
              <a:off x="2016" y="2692"/>
              <a:ext cx="1" cy="1"/>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0"/>
                    <a:pt x="1" y="1"/>
                    <a:pt x="1" y="1"/>
                  </a:cubicBezTo>
                  <a:cubicBezTo>
                    <a:pt x="0" y="1"/>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Freeform 810">
              <a:extLst>
                <a:ext uri="{FF2B5EF4-FFF2-40B4-BE49-F238E27FC236}">
                  <a16:creationId xmlns:a16="http://schemas.microsoft.com/office/drawing/2014/main" id="{22CC2AD3-5825-4798-855B-E90224D0AD02}"/>
                </a:ext>
              </a:extLst>
            </p:cNvPr>
            <p:cNvSpPr>
              <a:spLocks/>
            </p:cNvSpPr>
            <p:nvPr userDrawn="1"/>
          </p:nvSpPr>
          <p:spPr bwMode="auto">
            <a:xfrm>
              <a:off x="2027" y="2668"/>
              <a:ext cx="0" cy="2"/>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2"/>
                    <a:pt x="0" y="2"/>
                    <a:pt x="0" y="2"/>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Freeform 811">
              <a:extLst>
                <a:ext uri="{FF2B5EF4-FFF2-40B4-BE49-F238E27FC236}">
                  <a16:creationId xmlns:a16="http://schemas.microsoft.com/office/drawing/2014/main" id="{B9E71C47-293B-4545-B161-2A793C0D77B6}"/>
                </a:ext>
              </a:extLst>
            </p:cNvPr>
            <p:cNvSpPr>
              <a:spLocks/>
            </p:cNvSpPr>
            <p:nvPr userDrawn="1"/>
          </p:nvSpPr>
          <p:spPr bwMode="auto">
            <a:xfrm>
              <a:off x="2016" y="2693"/>
              <a:ext cx="1" cy="2"/>
            </a:xfrm>
            <a:custGeom>
              <a:avLst/>
              <a:gdLst>
                <a:gd name="T0" fmla="*/ 1 w 1"/>
                <a:gd name="T1" fmla="*/ 1 h 1"/>
                <a:gd name="T2" fmla="*/ 1 w 1"/>
                <a:gd name="T3" fmla="*/ 1 h 1"/>
                <a:gd name="T4" fmla="*/ 1 w 1"/>
                <a:gd name="T5" fmla="*/ 1 h 1"/>
              </a:gdLst>
              <a:ahLst/>
              <a:cxnLst>
                <a:cxn ang="0">
                  <a:pos x="T0" y="T1"/>
                </a:cxn>
                <a:cxn ang="0">
                  <a:pos x="T2" y="T3"/>
                </a:cxn>
                <a:cxn ang="0">
                  <a:pos x="T4" y="T5"/>
                </a:cxn>
              </a:cxnLst>
              <a:rect l="0" t="0" r="r" b="b"/>
              <a:pathLst>
                <a:path w="1" h="1">
                  <a:moveTo>
                    <a:pt x="1" y="1"/>
                  </a:moveTo>
                  <a:cubicBezTo>
                    <a:pt x="1" y="1"/>
                    <a:pt x="0" y="0"/>
                    <a:pt x="1" y="1"/>
                  </a:cubicBezTo>
                  <a:cubicBezTo>
                    <a:pt x="1" y="1"/>
                    <a:pt x="1"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Freeform 812">
              <a:extLst>
                <a:ext uri="{FF2B5EF4-FFF2-40B4-BE49-F238E27FC236}">
                  <a16:creationId xmlns:a16="http://schemas.microsoft.com/office/drawing/2014/main" id="{3B7B1A31-18AF-47AC-82B7-3E17658714E6}"/>
                </a:ext>
              </a:extLst>
            </p:cNvPr>
            <p:cNvSpPr>
              <a:spLocks/>
            </p:cNvSpPr>
            <p:nvPr userDrawn="1"/>
          </p:nvSpPr>
          <p:spPr bwMode="auto">
            <a:xfrm>
              <a:off x="2016" y="306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813">
              <a:extLst>
                <a:ext uri="{FF2B5EF4-FFF2-40B4-BE49-F238E27FC236}">
                  <a16:creationId xmlns:a16="http://schemas.microsoft.com/office/drawing/2014/main" id="{DFD3BDB1-438D-42EF-A712-4FA17E7360B8}"/>
                </a:ext>
              </a:extLst>
            </p:cNvPr>
            <p:cNvSpPr>
              <a:spLocks noEditPoints="1"/>
            </p:cNvSpPr>
            <p:nvPr userDrawn="1"/>
          </p:nvSpPr>
          <p:spPr bwMode="auto">
            <a:xfrm>
              <a:off x="1965" y="2399"/>
              <a:ext cx="91" cy="686"/>
            </a:xfrm>
            <a:custGeom>
              <a:avLst/>
              <a:gdLst>
                <a:gd name="T0" fmla="*/ 9 w 63"/>
                <a:gd name="T1" fmla="*/ 368 h 477"/>
                <a:gd name="T2" fmla="*/ 16 w 63"/>
                <a:gd name="T3" fmla="*/ 440 h 477"/>
                <a:gd name="T4" fmla="*/ 14 w 63"/>
                <a:gd name="T5" fmla="*/ 441 h 477"/>
                <a:gd name="T6" fmla="*/ 51 w 63"/>
                <a:gd name="T7" fmla="*/ 456 h 477"/>
                <a:gd name="T8" fmla="*/ 29 w 63"/>
                <a:gd name="T9" fmla="*/ 346 h 477"/>
                <a:gd name="T10" fmla="*/ 35 w 63"/>
                <a:gd name="T11" fmla="*/ 262 h 477"/>
                <a:gd name="T12" fmla="*/ 27 w 63"/>
                <a:gd name="T13" fmla="*/ 240 h 477"/>
                <a:gd name="T14" fmla="*/ 33 w 63"/>
                <a:gd name="T15" fmla="*/ 204 h 477"/>
                <a:gd name="T16" fmla="*/ 35 w 63"/>
                <a:gd name="T17" fmla="*/ 138 h 477"/>
                <a:gd name="T18" fmla="*/ 36 w 63"/>
                <a:gd name="T19" fmla="*/ 112 h 477"/>
                <a:gd name="T20" fmla="*/ 27 w 63"/>
                <a:gd name="T21" fmla="*/ 30 h 477"/>
                <a:gd name="T22" fmla="*/ 36 w 63"/>
                <a:gd name="T23" fmla="*/ 1 h 477"/>
                <a:gd name="T24" fmla="*/ 9 w 63"/>
                <a:gd name="T25" fmla="*/ 368 h 477"/>
                <a:gd name="T26" fmla="*/ 9 w 63"/>
                <a:gd name="T27" fmla="*/ 368 h 477"/>
                <a:gd name="T28" fmla="*/ 34 w 63"/>
                <a:gd name="T29" fmla="*/ 261 h 477"/>
                <a:gd name="T30" fmla="*/ 34 w 63"/>
                <a:gd name="T31" fmla="*/ 261 h 477"/>
                <a:gd name="T32" fmla="*/ 29 w 63"/>
                <a:gd name="T33" fmla="*/ 218 h 477"/>
                <a:gd name="T34" fmla="*/ 38 w 63"/>
                <a:gd name="T35" fmla="*/ 212 h 477"/>
                <a:gd name="T36" fmla="*/ 29 w 63"/>
                <a:gd name="T37" fmla="*/ 218 h 477"/>
                <a:gd name="T38" fmla="*/ 29 w 63"/>
                <a:gd name="T39" fmla="*/ 218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3" h="477">
                  <a:moveTo>
                    <a:pt x="9" y="368"/>
                  </a:moveTo>
                  <a:cubicBezTo>
                    <a:pt x="10" y="394"/>
                    <a:pt x="12" y="418"/>
                    <a:pt x="16" y="440"/>
                  </a:cubicBezTo>
                  <a:cubicBezTo>
                    <a:pt x="22" y="432"/>
                    <a:pt x="21" y="433"/>
                    <a:pt x="14" y="441"/>
                  </a:cubicBezTo>
                  <a:cubicBezTo>
                    <a:pt x="16" y="477"/>
                    <a:pt x="44" y="464"/>
                    <a:pt x="51" y="456"/>
                  </a:cubicBezTo>
                  <a:cubicBezTo>
                    <a:pt x="20" y="465"/>
                    <a:pt x="49" y="354"/>
                    <a:pt x="29" y="346"/>
                  </a:cubicBezTo>
                  <a:cubicBezTo>
                    <a:pt x="35" y="336"/>
                    <a:pt x="44" y="254"/>
                    <a:pt x="35" y="262"/>
                  </a:cubicBezTo>
                  <a:cubicBezTo>
                    <a:pt x="63" y="239"/>
                    <a:pt x="32" y="245"/>
                    <a:pt x="27" y="240"/>
                  </a:cubicBezTo>
                  <a:cubicBezTo>
                    <a:pt x="49" y="228"/>
                    <a:pt x="51" y="216"/>
                    <a:pt x="33" y="204"/>
                  </a:cubicBezTo>
                  <a:cubicBezTo>
                    <a:pt x="55" y="203"/>
                    <a:pt x="35" y="136"/>
                    <a:pt x="35" y="138"/>
                  </a:cubicBezTo>
                  <a:cubicBezTo>
                    <a:pt x="35" y="114"/>
                    <a:pt x="36" y="99"/>
                    <a:pt x="36" y="112"/>
                  </a:cubicBezTo>
                  <a:cubicBezTo>
                    <a:pt x="36" y="58"/>
                    <a:pt x="41" y="53"/>
                    <a:pt x="27" y="30"/>
                  </a:cubicBezTo>
                  <a:cubicBezTo>
                    <a:pt x="54" y="25"/>
                    <a:pt x="19" y="25"/>
                    <a:pt x="36" y="1"/>
                  </a:cubicBezTo>
                  <a:cubicBezTo>
                    <a:pt x="18" y="0"/>
                    <a:pt x="0" y="340"/>
                    <a:pt x="9" y="368"/>
                  </a:cubicBezTo>
                  <a:cubicBezTo>
                    <a:pt x="11" y="372"/>
                    <a:pt x="10" y="370"/>
                    <a:pt x="9" y="368"/>
                  </a:cubicBezTo>
                  <a:close/>
                  <a:moveTo>
                    <a:pt x="34" y="261"/>
                  </a:moveTo>
                  <a:cubicBezTo>
                    <a:pt x="39" y="266"/>
                    <a:pt x="35" y="262"/>
                    <a:pt x="34" y="261"/>
                  </a:cubicBezTo>
                  <a:close/>
                  <a:moveTo>
                    <a:pt x="29" y="218"/>
                  </a:moveTo>
                  <a:cubicBezTo>
                    <a:pt x="33" y="219"/>
                    <a:pt x="36" y="217"/>
                    <a:pt x="38" y="212"/>
                  </a:cubicBezTo>
                  <a:cubicBezTo>
                    <a:pt x="34" y="208"/>
                    <a:pt x="31" y="210"/>
                    <a:pt x="29" y="218"/>
                  </a:cubicBezTo>
                  <a:cubicBezTo>
                    <a:pt x="33" y="219"/>
                    <a:pt x="31" y="216"/>
                    <a:pt x="29" y="2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814">
              <a:extLst>
                <a:ext uri="{FF2B5EF4-FFF2-40B4-BE49-F238E27FC236}">
                  <a16:creationId xmlns:a16="http://schemas.microsoft.com/office/drawing/2014/main" id="{A684897B-2C61-407C-AFDC-B0A5B157599F}"/>
                </a:ext>
              </a:extLst>
            </p:cNvPr>
            <p:cNvSpPr>
              <a:spLocks/>
            </p:cNvSpPr>
            <p:nvPr userDrawn="1"/>
          </p:nvSpPr>
          <p:spPr bwMode="auto">
            <a:xfrm>
              <a:off x="2011" y="2823"/>
              <a:ext cx="10" cy="10"/>
            </a:xfrm>
            <a:custGeom>
              <a:avLst/>
              <a:gdLst>
                <a:gd name="T0" fmla="*/ 5 w 7"/>
                <a:gd name="T1" fmla="*/ 7 h 7"/>
                <a:gd name="T2" fmla="*/ 2 w 7"/>
                <a:gd name="T3" fmla="*/ 0 h 7"/>
                <a:gd name="T4" fmla="*/ 5 w 7"/>
                <a:gd name="T5" fmla="*/ 7 h 7"/>
              </a:gdLst>
              <a:ahLst/>
              <a:cxnLst>
                <a:cxn ang="0">
                  <a:pos x="T0" y="T1"/>
                </a:cxn>
                <a:cxn ang="0">
                  <a:pos x="T2" y="T3"/>
                </a:cxn>
                <a:cxn ang="0">
                  <a:pos x="T4" y="T5"/>
                </a:cxn>
              </a:cxnLst>
              <a:rect l="0" t="0" r="r" b="b"/>
              <a:pathLst>
                <a:path w="7" h="7">
                  <a:moveTo>
                    <a:pt x="5" y="7"/>
                  </a:moveTo>
                  <a:cubicBezTo>
                    <a:pt x="1" y="7"/>
                    <a:pt x="3" y="2"/>
                    <a:pt x="2" y="0"/>
                  </a:cubicBezTo>
                  <a:cubicBezTo>
                    <a:pt x="7" y="2"/>
                    <a:pt x="0" y="5"/>
                    <a:pt x="5"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11" name="Picture 10">
            <a:extLst>
              <a:ext uri="{FF2B5EF4-FFF2-40B4-BE49-F238E27FC236}">
                <a16:creationId xmlns:a16="http://schemas.microsoft.com/office/drawing/2014/main" id="{9E6F921F-BBFF-4A2F-9149-74A9165A09A4}"/>
              </a:ext>
            </a:extLst>
          </p:cNvPr>
          <p:cNvPicPr>
            <a:picLocks noChangeAspect="1"/>
          </p:cNvPicPr>
          <p:nvPr/>
        </p:nvPicPr>
        <p:blipFill>
          <a:blip r:embed="rId3"/>
          <a:stretch>
            <a:fillRect/>
          </a:stretch>
        </p:blipFill>
        <p:spPr>
          <a:xfrm>
            <a:off x="926437" y="4478233"/>
            <a:ext cx="1962046" cy="2390729"/>
          </a:xfrm>
          <a:prstGeom prst="rect">
            <a:avLst/>
          </a:prstGeom>
        </p:spPr>
      </p:pic>
    </p:spTree>
    <p:extLst>
      <p:ext uri="{BB962C8B-B14F-4D97-AF65-F5344CB8AC3E}">
        <p14:creationId xmlns:p14="http://schemas.microsoft.com/office/powerpoint/2010/main" val="1554006481"/>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109"/>
                                        </p:tgtEl>
                                        <p:attrNameLst>
                                          <p:attrName>style.visibility</p:attrName>
                                        </p:attrNameLst>
                                      </p:cBhvr>
                                      <p:to>
                                        <p:strVal val="visible"/>
                                      </p:to>
                                    </p:set>
                                    <p:animEffect transition="in" filter="fade">
                                      <p:cBhvr>
                                        <p:cTn id="12" dur="500"/>
                                        <p:tgtEl>
                                          <p:spTgt spid="109"/>
                                        </p:tgtEl>
                                      </p:cBhvr>
                                    </p:animEffect>
                                  </p:childTnLst>
                                </p:cTn>
                              </p:par>
                              <p:par>
                                <p:cTn id="13" presetID="10" presetClass="entr" presetSubtype="0" fill="hold" nodeType="withEffect">
                                  <p:stCondLst>
                                    <p:cond delay="0"/>
                                  </p:stCondLst>
                                  <p:childTnLst>
                                    <p:set>
                                      <p:cBhvr>
                                        <p:cTn id="14" dur="1" fill="hold">
                                          <p:stCondLst>
                                            <p:cond delay="0"/>
                                          </p:stCondLst>
                                        </p:cTn>
                                        <p:tgtEl>
                                          <p:spTgt spid="110"/>
                                        </p:tgtEl>
                                        <p:attrNameLst>
                                          <p:attrName>style.visibility</p:attrName>
                                        </p:attrNameLst>
                                      </p:cBhvr>
                                      <p:to>
                                        <p:strVal val="visible"/>
                                      </p:to>
                                    </p:set>
                                    <p:animEffect transition="in" filter="fade">
                                      <p:cBhvr>
                                        <p:cTn id="15" dur="500"/>
                                        <p:tgtEl>
                                          <p:spTgt spid="1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 grpId="0"/>
    </p:bld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sp>
        <p:nvSpPr>
          <p:cNvPr id="5" name="!!Url BG">
            <a:extLst>
              <a:ext uri="{FF2B5EF4-FFF2-40B4-BE49-F238E27FC236}">
                <a16:creationId xmlns:a16="http://schemas.microsoft.com/office/drawing/2014/main" id="{6C25DDBD-253C-80EA-E61F-A7EAE7AF9556}"/>
              </a:ext>
            </a:extLst>
          </p:cNvPr>
          <p:cNvSpPr/>
          <p:nvPr/>
        </p:nvSpPr>
        <p:spPr>
          <a:xfrm>
            <a:off x="3913820" y="3328546"/>
            <a:ext cx="4106230"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6" name="!!URL">
            <a:extLst>
              <a:ext uri="{FF2B5EF4-FFF2-40B4-BE49-F238E27FC236}">
                <a16:creationId xmlns:a16="http://schemas.microsoft.com/office/drawing/2014/main" id="{97419290-CE61-BC0E-7DED-6D216C42E1A3}"/>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8" name="!!Arrow 2">
            <a:extLst>
              <a:ext uri="{FF2B5EF4-FFF2-40B4-BE49-F238E27FC236}">
                <a16:creationId xmlns:a16="http://schemas.microsoft.com/office/drawing/2014/main" id="{54251B5E-857C-1945-7DAB-781625CB2F0F}"/>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13" name="!!Header">
            <a:extLst>
              <a:ext uri="{FF2B5EF4-FFF2-40B4-BE49-F238E27FC236}">
                <a16:creationId xmlns:a16="http://schemas.microsoft.com/office/drawing/2014/main" id="{CF73CC79-59DB-A9C5-7557-097C4AEA7C0A}"/>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4" name="!!Scheme">
            <a:extLst>
              <a:ext uri="{FF2B5EF4-FFF2-40B4-BE49-F238E27FC236}">
                <a16:creationId xmlns:a16="http://schemas.microsoft.com/office/drawing/2014/main" id="{29C484CC-A8CE-47AC-EEC4-5281B2E424E0}"/>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15" name="!!Scheme">
            <a:extLst>
              <a:ext uri="{FF2B5EF4-FFF2-40B4-BE49-F238E27FC236}">
                <a16:creationId xmlns:a16="http://schemas.microsoft.com/office/drawing/2014/main" id="{D611AC83-6525-208D-F6C3-A930C441D4C7}"/>
              </a:ext>
            </a:extLst>
          </p:cNvPr>
          <p:cNvSpPr txBox="1"/>
          <p:nvPr/>
        </p:nvSpPr>
        <p:spPr>
          <a:xfrm>
            <a:off x="7211054" y="3742964"/>
            <a:ext cx="646331" cy="400110"/>
          </a:xfrm>
          <a:prstGeom prst="rect">
            <a:avLst/>
          </a:prstGeom>
          <a:noFill/>
        </p:spPr>
        <p:txBody>
          <a:bodyPr wrap="none" rtlCol="0">
            <a:spAutoFit/>
          </a:bodyPr>
          <a:lstStyle/>
          <a:p>
            <a:r>
              <a:rPr lang="en-US" sz="2000" dirty="0">
                <a:solidFill>
                  <a:srgbClr val="000000"/>
                </a:solidFill>
                <a:latin typeface="Courier New" panose="02070309020205020404" pitchFamily="49" charset="0"/>
                <a:cs typeface="Courier New" panose="02070309020205020404" pitchFamily="49" charset="0"/>
              </a:rPr>
              <a:t>&lt;…&gt;</a:t>
            </a:r>
          </a:p>
        </p:txBody>
      </p:sp>
      <p:sp>
        <p:nvSpPr>
          <p:cNvPr id="10" name="Rectangle: Rounded Corners 9">
            <a:extLst>
              <a:ext uri="{FF2B5EF4-FFF2-40B4-BE49-F238E27FC236}">
                <a16:creationId xmlns:a16="http://schemas.microsoft.com/office/drawing/2014/main" id="{7E8C1358-1DBC-0E49-4904-CB16CC748989}"/>
              </a:ext>
            </a:extLst>
          </p:cNvPr>
          <p:cNvSpPr/>
          <p:nvPr/>
        </p:nvSpPr>
        <p:spPr>
          <a:xfrm>
            <a:off x="7230836" y="3816570"/>
            <a:ext cx="626550"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3F706130-59F3-E9A0-B888-E808AC7DDFC5}"/>
              </a:ext>
            </a:extLst>
          </p:cNvPr>
          <p:cNvGrpSpPr/>
          <p:nvPr/>
        </p:nvGrpSpPr>
        <p:grpSpPr>
          <a:xfrm>
            <a:off x="544795" y="4314602"/>
            <a:ext cx="3301324" cy="1051848"/>
            <a:chOff x="491743" y="3568700"/>
            <a:chExt cx="3301324" cy="1051848"/>
          </a:xfrm>
        </p:grpSpPr>
        <p:sp>
          <p:nvSpPr>
            <p:cNvPr id="12" name="Rectangle: Rounded Corners 11">
              <a:extLst>
                <a:ext uri="{FF2B5EF4-FFF2-40B4-BE49-F238E27FC236}">
                  <a16:creationId xmlns:a16="http://schemas.microsoft.com/office/drawing/2014/main" id="{C79D5DBA-BFE3-088A-A277-860B4F15F9BE}"/>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 name="Group 15">
              <a:extLst>
                <a:ext uri="{FF2B5EF4-FFF2-40B4-BE49-F238E27FC236}">
                  <a16:creationId xmlns:a16="http://schemas.microsoft.com/office/drawing/2014/main" id="{77655367-7EBC-47FE-39A1-DD593EC38FF6}"/>
                </a:ext>
              </a:extLst>
            </p:cNvPr>
            <p:cNvGrpSpPr/>
            <p:nvPr/>
          </p:nvGrpSpPr>
          <p:grpSpPr>
            <a:xfrm>
              <a:off x="627883" y="3743690"/>
              <a:ext cx="528269" cy="683865"/>
              <a:chOff x="9592919" y="3281030"/>
              <a:chExt cx="2412301" cy="3122817"/>
            </a:xfrm>
          </p:grpSpPr>
          <p:sp>
            <p:nvSpPr>
              <p:cNvPr id="17" name="Freeform 158">
                <a:extLst>
                  <a:ext uri="{FF2B5EF4-FFF2-40B4-BE49-F238E27FC236}">
                    <a16:creationId xmlns:a16="http://schemas.microsoft.com/office/drawing/2014/main" id="{276B47DB-DD34-1A94-66BD-2FD543F06F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8" name="Group 17">
                <a:extLst>
                  <a:ext uri="{FF2B5EF4-FFF2-40B4-BE49-F238E27FC236}">
                    <a16:creationId xmlns:a16="http://schemas.microsoft.com/office/drawing/2014/main" id="{B63ED677-E851-FC9C-8578-18B9EDC44F14}"/>
                  </a:ext>
                </a:extLst>
              </p:cNvPr>
              <p:cNvGrpSpPr/>
              <p:nvPr/>
            </p:nvGrpSpPr>
            <p:grpSpPr>
              <a:xfrm>
                <a:off x="10528695" y="4589748"/>
                <a:ext cx="560994" cy="1088627"/>
                <a:chOff x="6048941" y="4798352"/>
                <a:chExt cx="549031" cy="1349261"/>
              </a:xfrm>
            </p:grpSpPr>
            <p:grpSp>
              <p:nvGrpSpPr>
                <p:cNvPr id="21" name="Group 20">
                  <a:extLst>
                    <a:ext uri="{FF2B5EF4-FFF2-40B4-BE49-F238E27FC236}">
                      <a16:creationId xmlns:a16="http://schemas.microsoft.com/office/drawing/2014/main" id="{D372EFD7-458D-A2B3-58C6-F68A117DEFC7}"/>
                    </a:ext>
                  </a:extLst>
                </p:cNvPr>
                <p:cNvGrpSpPr/>
                <p:nvPr/>
              </p:nvGrpSpPr>
              <p:grpSpPr>
                <a:xfrm>
                  <a:off x="6048941" y="4798352"/>
                  <a:ext cx="542456" cy="1088197"/>
                  <a:chOff x="6048941" y="4798352"/>
                  <a:chExt cx="542456" cy="1088197"/>
                </a:xfrm>
              </p:grpSpPr>
              <p:sp>
                <p:nvSpPr>
                  <p:cNvPr id="23" name="Freeform 159">
                    <a:extLst>
                      <a:ext uri="{FF2B5EF4-FFF2-40B4-BE49-F238E27FC236}">
                        <a16:creationId xmlns:a16="http://schemas.microsoft.com/office/drawing/2014/main" id="{DC0EEF4A-F608-18A5-8C3C-9D98AFB5559E}"/>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60">
                    <a:extLst>
                      <a:ext uri="{FF2B5EF4-FFF2-40B4-BE49-F238E27FC236}">
                        <a16:creationId xmlns:a16="http://schemas.microsoft.com/office/drawing/2014/main" id="{9EBA793B-49E2-9D01-CCE8-9F7FFBC1582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2" name="Freeform 165">
                  <a:extLst>
                    <a:ext uri="{FF2B5EF4-FFF2-40B4-BE49-F238E27FC236}">
                      <a16:creationId xmlns:a16="http://schemas.microsoft.com/office/drawing/2014/main" id="{1E2887FF-7418-3846-14BD-878A3986B9FD}"/>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9" name="Freeform 161">
                <a:extLst>
                  <a:ext uri="{FF2B5EF4-FFF2-40B4-BE49-F238E27FC236}">
                    <a16:creationId xmlns:a16="http://schemas.microsoft.com/office/drawing/2014/main" id="{4ADDC8DC-A3C6-AAA5-14E9-4AFDF75DCD7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0" name="Freeform 11">
                <a:extLst>
                  <a:ext uri="{FF2B5EF4-FFF2-40B4-BE49-F238E27FC236}">
                    <a16:creationId xmlns:a16="http://schemas.microsoft.com/office/drawing/2014/main" id="{19272319-F3D1-CA5F-8FFC-1574B2DDF8AF}"/>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5" name="TextBox 24">
            <a:extLst>
              <a:ext uri="{FF2B5EF4-FFF2-40B4-BE49-F238E27FC236}">
                <a16:creationId xmlns:a16="http://schemas.microsoft.com/office/drawing/2014/main" id="{560915BE-27D7-6FD6-B5C4-05A823A32791}"/>
              </a:ext>
            </a:extLst>
          </p:cNvPr>
          <p:cNvSpPr txBox="1"/>
          <p:nvPr/>
        </p:nvSpPr>
        <p:spPr>
          <a:xfrm>
            <a:off x="1252911" y="4485349"/>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6" name="TextBox 25">
            <a:extLst>
              <a:ext uri="{FF2B5EF4-FFF2-40B4-BE49-F238E27FC236}">
                <a16:creationId xmlns:a16="http://schemas.microsoft.com/office/drawing/2014/main" id="{76CFF76A-E113-F434-D008-0A842AA442C8}"/>
              </a:ext>
            </a:extLst>
          </p:cNvPr>
          <p:cNvSpPr txBox="1"/>
          <p:nvPr/>
        </p:nvSpPr>
        <p:spPr>
          <a:xfrm>
            <a:off x="1252911" y="4807238"/>
            <a:ext cx="218521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sp>
        <p:nvSpPr>
          <p:cNvPr id="27" name="Rectangle: Rounded Corners 26">
            <a:extLst>
              <a:ext uri="{FF2B5EF4-FFF2-40B4-BE49-F238E27FC236}">
                <a16:creationId xmlns:a16="http://schemas.microsoft.com/office/drawing/2014/main" id="{28C1D3D0-C7B8-5199-82D3-93C2167FC9A4}"/>
              </a:ext>
            </a:extLst>
          </p:cNvPr>
          <p:cNvSpPr/>
          <p:nvPr/>
        </p:nvSpPr>
        <p:spPr>
          <a:xfrm>
            <a:off x="544795" y="5633448"/>
            <a:ext cx="6709237" cy="50764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850F50C8-81E8-502C-E649-81B052232BD8}"/>
              </a:ext>
            </a:extLst>
          </p:cNvPr>
          <p:cNvSpPr txBox="1"/>
          <p:nvPr/>
        </p:nvSpPr>
        <p:spPr>
          <a:xfrm>
            <a:off x="750073" y="5679425"/>
            <a:ext cx="6636753" cy="461665"/>
          </a:xfrm>
          <a:prstGeom prst="rect">
            <a:avLst/>
          </a:prstGeom>
          <a:noFill/>
        </p:spPr>
        <p:txBody>
          <a:bodyPr wrap="none" rtlCol="0">
            <a:spAutoFit/>
          </a:bodyPr>
          <a:lstStyle/>
          <a:p>
            <a:r>
              <a:rPr lang="en-US" sz="2400" b="1" dirty="0">
                <a:solidFill>
                  <a:srgbClr val="D37011"/>
                </a:solidFill>
                <a:latin typeface="Courier New" panose="02070309020205020404" pitchFamily="49" charset="0"/>
                <a:cs typeface="Courier New" panose="02070309020205020404" pitchFamily="49" charset="0"/>
              </a:rPr>
              <a:t>Base64Encode(</a:t>
            </a:r>
            <a:r>
              <a:rPr lang="en-US" sz="2400" dirty="0">
                <a:latin typeface="Courier New" panose="02070309020205020404" pitchFamily="49" charset="0"/>
                <a:cs typeface="Courier New" panose="02070309020205020404" pitchFamily="49" charset="0"/>
              </a:rPr>
              <a:t>"</a:t>
            </a:r>
            <a:r>
              <a:rPr lang="en-US" sz="2400" dirty="0" err="1">
                <a:latin typeface="Courier New" panose="02070309020205020404" pitchFamily="49" charset="0"/>
                <a:cs typeface="Courier New" panose="02070309020205020404" pitchFamily="49" charset="0"/>
              </a:rPr>
              <a:t>alice:ThisTalkRocks</a:t>
            </a:r>
            <a:r>
              <a:rPr lang="en-US" sz="2400" dirty="0">
                <a:latin typeface="Courier New" panose="02070309020205020404" pitchFamily="49" charset="0"/>
                <a:cs typeface="Courier New" panose="02070309020205020404" pitchFamily="49" charset="0"/>
              </a:rPr>
              <a:t>"</a:t>
            </a:r>
            <a:r>
              <a:rPr lang="en-US" sz="2400" b="1" dirty="0">
                <a:solidFill>
                  <a:srgbClr val="D37011"/>
                </a:solidFill>
                <a:latin typeface="Courier New" panose="02070309020205020404" pitchFamily="49" charset="0"/>
                <a:cs typeface="Courier New" panose="02070309020205020404" pitchFamily="49" charset="0"/>
              </a:rPr>
              <a:t>)</a:t>
            </a:r>
            <a:endParaRPr lang="en-US" sz="2800" b="1" dirty="0">
              <a:solidFill>
                <a:srgbClr val="D37011"/>
              </a:solidFill>
              <a:latin typeface="Courier New" panose="02070309020205020404" pitchFamily="49" charset="0"/>
              <a:cs typeface="Courier New" panose="02070309020205020404" pitchFamily="49" charset="0"/>
            </a:endParaRPr>
          </a:p>
        </p:txBody>
      </p:sp>
      <p:sp>
        <p:nvSpPr>
          <p:cNvPr id="29" name="Rectangle: Rounded Corners 28">
            <a:extLst>
              <a:ext uri="{FF2B5EF4-FFF2-40B4-BE49-F238E27FC236}">
                <a16:creationId xmlns:a16="http://schemas.microsoft.com/office/drawing/2014/main" id="{D14A77CE-E213-8475-8F6C-CA93BBEBA873}"/>
              </a:ext>
            </a:extLst>
          </p:cNvPr>
          <p:cNvSpPr/>
          <p:nvPr/>
        </p:nvSpPr>
        <p:spPr>
          <a:xfrm>
            <a:off x="5013779" y="4850987"/>
            <a:ext cx="5416699" cy="50764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9D00FC97-FD58-2EC6-D8E7-EFCC35B0C002}"/>
              </a:ext>
            </a:extLst>
          </p:cNvPr>
          <p:cNvSpPr txBox="1"/>
          <p:nvPr/>
        </p:nvSpPr>
        <p:spPr>
          <a:xfrm>
            <a:off x="4980351" y="4873975"/>
            <a:ext cx="5346335" cy="461665"/>
          </a:xfrm>
          <a:prstGeom prst="rect">
            <a:avLst/>
          </a:prstGeom>
          <a:noFill/>
        </p:spPr>
        <p:txBody>
          <a:bodyPr wrap="none" rtlCol="0">
            <a:spAutoFit/>
          </a:bodyPr>
          <a:lstStyle/>
          <a:p>
            <a:r>
              <a:rPr lang="en-US" sz="2400" dirty="0">
                <a:solidFill>
                  <a:srgbClr val="5B9BD5"/>
                </a:solidFill>
                <a:latin typeface="Courier New" panose="02070309020205020404" pitchFamily="49" charset="0"/>
                <a:cs typeface="Courier New" panose="02070309020205020404" pitchFamily="49" charset="0"/>
              </a:rPr>
              <a:t>YWxpY2U6VGhpc1RhbGtSb2Nrcw==</a:t>
            </a:r>
          </a:p>
        </p:txBody>
      </p:sp>
      <p:cxnSp>
        <p:nvCxnSpPr>
          <p:cNvPr id="31" name="Straight Arrow Connector 30">
            <a:extLst>
              <a:ext uri="{FF2B5EF4-FFF2-40B4-BE49-F238E27FC236}">
                <a16:creationId xmlns:a16="http://schemas.microsoft.com/office/drawing/2014/main" id="{77F2C71D-0D09-7F55-F5AA-6A6166DE2F1F}"/>
              </a:ext>
            </a:extLst>
          </p:cNvPr>
          <p:cNvCxnSpPr>
            <a:cxnSpLocks/>
            <a:stCxn id="12" idx="2"/>
          </p:cNvCxnSpPr>
          <p:nvPr/>
        </p:nvCxnSpPr>
        <p:spPr>
          <a:xfrm>
            <a:off x="2195457" y="5366450"/>
            <a:ext cx="0" cy="266998"/>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68F841F4-14B2-E160-2BAF-A95446845092}"/>
              </a:ext>
            </a:extLst>
          </p:cNvPr>
          <p:cNvCxnSpPr>
            <a:cxnSpLocks/>
          </p:cNvCxnSpPr>
          <p:nvPr/>
        </p:nvCxnSpPr>
        <p:spPr>
          <a:xfrm flipV="1">
            <a:off x="6096000" y="5366450"/>
            <a:ext cx="0" cy="266998"/>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F3384209-DFA8-371B-1605-66F8A7411481}"/>
              </a:ext>
            </a:extLst>
          </p:cNvPr>
          <p:cNvPicPr>
            <a:picLocks noChangeAspect="1"/>
          </p:cNvPicPr>
          <p:nvPr/>
        </p:nvPicPr>
        <p:blipFill>
          <a:blip r:embed="rId3"/>
          <a:stretch>
            <a:fillRect/>
          </a:stretch>
        </p:blipFill>
        <p:spPr>
          <a:xfrm>
            <a:off x="9244436" y="2864351"/>
            <a:ext cx="930283" cy="992661"/>
          </a:xfrm>
          <a:prstGeom prst="rect">
            <a:avLst/>
          </a:prstGeom>
        </p:spPr>
      </p:pic>
      <p:pic>
        <p:nvPicPr>
          <p:cNvPr id="33" name="Picture 32">
            <a:extLst>
              <a:ext uri="{FF2B5EF4-FFF2-40B4-BE49-F238E27FC236}">
                <a16:creationId xmlns:a16="http://schemas.microsoft.com/office/drawing/2014/main" id="{56EA84F1-06ED-E729-91A6-A23733D0CB79}"/>
              </a:ext>
            </a:extLst>
          </p:cNvPr>
          <p:cNvPicPr>
            <a:picLocks noChangeAspect="1"/>
          </p:cNvPicPr>
          <p:nvPr/>
        </p:nvPicPr>
        <p:blipFill>
          <a:blip r:embed="rId3"/>
          <a:stretch>
            <a:fillRect/>
          </a:stretch>
        </p:blipFill>
        <p:spPr>
          <a:xfrm>
            <a:off x="2139694" y="2871607"/>
            <a:ext cx="930283" cy="992661"/>
          </a:xfrm>
          <a:prstGeom prst="rect">
            <a:avLst/>
          </a:prstGeom>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08104062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par>
                                <p:cTn id="11" presetID="10" presetClass="entr" presetSubtype="0" fill="hold" nodeType="withEffect">
                                  <p:stCondLst>
                                    <p:cond delay="0"/>
                                  </p:stCondLst>
                                  <p:childTnLst>
                                    <p:set>
                                      <p:cBhvr>
                                        <p:cTn id="12" dur="1" fill="hold">
                                          <p:stCondLst>
                                            <p:cond delay="0"/>
                                          </p:stCondLst>
                                        </p:cTn>
                                        <p:tgtEl>
                                          <p:spTgt spid="31"/>
                                        </p:tgtEl>
                                        <p:attrNameLst>
                                          <p:attrName>style.visibility</p:attrName>
                                        </p:attrNameLst>
                                      </p:cBhvr>
                                      <p:to>
                                        <p:strVal val="visible"/>
                                      </p:to>
                                    </p:set>
                                    <p:animEffect transition="in" filter="fade">
                                      <p:cBhvr>
                                        <p:cTn id="13" dur="500"/>
                                        <p:tgtEl>
                                          <p:spTgt spid="31"/>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5"/>
                                        </p:tgtEl>
                                        <p:attrNameLst>
                                          <p:attrName>style.visibility</p:attrName>
                                        </p:attrNameLst>
                                      </p:cBhvr>
                                      <p:to>
                                        <p:strVal val="visible"/>
                                      </p:to>
                                    </p:set>
                                    <p:animEffect transition="in" filter="fade">
                                      <p:cBhvr>
                                        <p:cTn id="18" dur="500"/>
                                        <p:tgtEl>
                                          <p:spTgt spid="3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0"/>
                                        </p:tgtEl>
                                        <p:attrNameLst>
                                          <p:attrName>style.visibility</p:attrName>
                                        </p:attrNameLst>
                                      </p:cBhvr>
                                      <p:to>
                                        <p:strVal val="visible"/>
                                      </p:to>
                                    </p:set>
                                    <p:animEffect transition="in" filter="fade">
                                      <p:cBhvr>
                                        <p:cTn id="21" dur="500"/>
                                        <p:tgtEl>
                                          <p:spTgt spid="30"/>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9"/>
                                        </p:tgtEl>
                                        <p:attrNameLst>
                                          <p:attrName>style.visibility</p:attrName>
                                        </p:attrNameLst>
                                      </p:cBhvr>
                                      <p:to>
                                        <p:strVal val="visible"/>
                                      </p:to>
                                    </p:set>
                                    <p:animEffect transition="in" filter="fade">
                                      <p:cBhvr>
                                        <p:cTn id="24"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p:bldP spid="29" grpId="0" animBg="1"/>
      <p:bldP spid="30" grpId="0"/>
    </p:bld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sp>
        <p:nvSpPr>
          <p:cNvPr id="5" name="!!Url BG">
            <a:extLst>
              <a:ext uri="{FF2B5EF4-FFF2-40B4-BE49-F238E27FC236}">
                <a16:creationId xmlns:a16="http://schemas.microsoft.com/office/drawing/2014/main" id="{6C25DDBD-253C-80EA-E61F-A7EAE7AF9556}"/>
              </a:ext>
            </a:extLst>
          </p:cNvPr>
          <p:cNvSpPr/>
          <p:nvPr/>
        </p:nvSpPr>
        <p:spPr>
          <a:xfrm>
            <a:off x="3456619" y="3328546"/>
            <a:ext cx="523940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6" name="!!URL">
            <a:extLst>
              <a:ext uri="{FF2B5EF4-FFF2-40B4-BE49-F238E27FC236}">
                <a16:creationId xmlns:a16="http://schemas.microsoft.com/office/drawing/2014/main" id="{97419290-CE61-BC0E-7DED-6D216C42E1A3}"/>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8" name="!!Arrow 2">
            <a:extLst>
              <a:ext uri="{FF2B5EF4-FFF2-40B4-BE49-F238E27FC236}">
                <a16:creationId xmlns:a16="http://schemas.microsoft.com/office/drawing/2014/main" id="{54251B5E-857C-1945-7DAB-781625CB2F0F}"/>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13" name="!!Header">
            <a:extLst>
              <a:ext uri="{FF2B5EF4-FFF2-40B4-BE49-F238E27FC236}">
                <a16:creationId xmlns:a16="http://schemas.microsoft.com/office/drawing/2014/main" id="{CF73CC79-59DB-A9C5-7557-097C4AEA7C0A}"/>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4" name="!!Scheme">
            <a:extLst>
              <a:ext uri="{FF2B5EF4-FFF2-40B4-BE49-F238E27FC236}">
                <a16:creationId xmlns:a16="http://schemas.microsoft.com/office/drawing/2014/main" id="{29C484CC-A8CE-47AC-EEC4-5281B2E424E0}"/>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grpSp>
        <p:nvGrpSpPr>
          <p:cNvPr id="9" name="Group 8">
            <a:extLst>
              <a:ext uri="{FF2B5EF4-FFF2-40B4-BE49-F238E27FC236}">
                <a16:creationId xmlns:a16="http://schemas.microsoft.com/office/drawing/2014/main" id="{3F706130-59F3-E9A0-B888-E808AC7DDFC5}"/>
              </a:ext>
            </a:extLst>
          </p:cNvPr>
          <p:cNvGrpSpPr/>
          <p:nvPr/>
        </p:nvGrpSpPr>
        <p:grpSpPr>
          <a:xfrm>
            <a:off x="544795" y="4314602"/>
            <a:ext cx="3301324" cy="1051848"/>
            <a:chOff x="491743" y="3568700"/>
            <a:chExt cx="3301324" cy="1051848"/>
          </a:xfrm>
        </p:grpSpPr>
        <p:sp>
          <p:nvSpPr>
            <p:cNvPr id="12" name="Rectangle: Rounded Corners 11">
              <a:extLst>
                <a:ext uri="{FF2B5EF4-FFF2-40B4-BE49-F238E27FC236}">
                  <a16:creationId xmlns:a16="http://schemas.microsoft.com/office/drawing/2014/main" id="{C79D5DBA-BFE3-088A-A277-860B4F15F9BE}"/>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 name="Group 15">
              <a:extLst>
                <a:ext uri="{FF2B5EF4-FFF2-40B4-BE49-F238E27FC236}">
                  <a16:creationId xmlns:a16="http://schemas.microsoft.com/office/drawing/2014/main" id="{77655367-7EBC-47FE-39A1-DD593EC38FF6}"/>
                </a:ext>
              </a:extLst>
            </p:cNvPr>
            <p:cNvGrpSpPr/>
            <p:nvPr/>
          </p:nvGrpSpPr>
          <p:grpSpPr>
            <a:xfrm>
              <a:off x="627883" y="3743690"/>
              <a:ext cx="528269" cy="683865"/>
              <a:chOff x="9592919" y="3281030"/>
              <a:chExt cx="2412301" cy="3122817"/>
            </a:xfrm>
          </p:grpSpPr>
          <p:sp>
            <p:nvSpPr>
              <p:cNvPr id="17" name="Freeform 158">
                <a:extLst>
                  <a:ext uri="{FF2B5EF4-FFF2-40B4-BE49-F238E27FC236}">
                    <a16:creationId xmlns:a16="http://schemas.microsoft.com/office/drawing/2014/main" id="{276B47DB-DD34-1A94-66BD-2FD543F06F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8" name="Group 17">
                <a:extLst>
                  <a:ext uri="{FF2B5EF4-FFF2-40B4-BE49-F238E27FC236}">
                    <a16:creationId xmlns:a16="http://schemas.microsoft.com/office/drawing/2014/main" id="{B63ED677-E851-FC9C-8578-18B9EDC44F14}"/>
                  </a:ext>
                </a:extLst>
              </p:cNvPr>
              <p:cNvGrpSpPr/>
              <p:nvPr/>
            </p:nvGrpSpPr>
            <p:grpSpPr>
              <a:xfrm>
                <a:off x="10528695" y="4589748"/>
                <a:ext cx="560994" cy="1088627"/>
                <a:chOff x="6048941" y="4798352"/>
                <a:chExt cx="549031" cy="1349261"/>
              </a:xfrm>
            </p:grpSpPr>
            <p:grpSp>
              <p:nvGrpSpPr>
                <p:cNvPr id="21" name="Group 20">
                  <a:extLst>
                    <a:ext uri="{FF2B5EF4-FFF2-40B4-BE49-F238E27FC236}">
                      <a16:creationId xmlns:a16="http://schemas.microsoft.com/office/drawing/2014/main" id="{D372EFD7-458D-A2B3-58C6-F68A117DEFC7}"/>
                    </a:ext>
                  </a:extLst>
                </p:cNvPr>
                <p:cNvGrpSpPr/>
                <p:nvPr/>
              </p:nvGrpSpPr>
              <p:grpSpPr>
                <a:xfrm>
                  <a:off x="6048941" y="4798352"/>
                  <a:ext cx="542456" cy="1088197"/>
                  <a:chOff x="6048941" y="4798352"/>
                  <a:chExt cx="542456" cy="1088197"/>
                </a:xfrm>
              </p:grpSpPr>
              <p:sp>
                <p:nvSpPr>
                  <p:cNvPr id="23" name="Freeform 159">
                    <a:extLst>
                      <a:ext uri="{FF2B5EF4-FFF2-40B4-BE49-F238E27FC236}">
                        <a16:creationId xmlns:a16="http://schemas.microsoft.com/office/drawing/2014/main" id="{DC0EEF4A-F608-18A5-8C3C-9D98AFB5559E}"/>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60">
                    <a:extLst>
                      <a:ext uri="{FF2B5EF4-FFF2-40B4-BE49-F238E27FC236}">
                        <a16:creationId xmlns:a16="http://schemas.microsoft.com/office/drawing/2014/main" id="{9EBA793B-49E2-9D01-CCE8-9F7FFBC1582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2" name="Freeform 165">
                  <a:extLst>
                    <a:ext uri="{FF2B5EF4-FFF2-40B4-BE49-F238E27FC236}">
                      <a16:creationId xmlns:a16="http://schemas.microsoft.com/office/drawing/2014/main" id="{1E2887FF-7418-3846-14BD-878A3986B9FD}"/>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9" name="Freeform 161">
                <a:extLst>
                  <a:ext uri="{FF2B5EF4-FFF2-40B4-BE49-F238E27FC236}">
                    <a16:creationId xmlns:a16="http://schemas.microsoft.com/office/drawing/2014/main" id="{4ADDC8DC-A3C6-AAA5-14E9-4AFDF75DCD7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0" name="Freeform 11">
                <a:extLst>
                  <a:ext uri="{FF2B5EF4-FFF2-40B4-BE49-F238E27FC236}">
                    <a16:creationId xmlns:a16="http://schemas.microsoft.com/office/drawing/2014/main" id="{19272319-F3D1-CA5F-8FFC-1574B2DDF8AF}"/>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5" name="TextBox 24">
            <a:extLst>
              <a:ext uri="{FF2B5EF4-FFF2-40B4-BE49-F238E27FC236}">
                <a16:creationId xmlns:a16="http://schemas.microsoft.com/office/drawing/2014/main" id="{560915BE-27D7-6FD6-B5C4-05A823A32791}"/>
              </a:ext>
            </a:extLst>
          </p:cNvPr>
          <p:cNvSpPr txBox="1"/>
          <p:nvPr/>
        </p:nvSpPr>
        <p:spPr>
          <a:xfrm>
            <a:off x="1252911" y="4485349"/>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6" name="TextBox 25">
            <a:extLst>
              <a:ext uri="{FF2B5EF4-FFF2-40B4-BE49-F238E27FC236}">
                <a16:creationId xmlns:a16="http://schemas.microsoft.com/office/drawing/2014/main" id="{76CFF76A-E113-F434-D008-0A842AA442C8}"/>
              </a:ext>
            </a:extLst>
          </p:cNvPr>
          <p:cNvSpPr txBox="1"/>
          <p:nvPr/>
        </p:nvSpPr>
        <p:spPr>
          <a:xfrm>
            <a:off x="1252911" y="4807238"/>
            <a:ext cx="218521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sp>
        <p:nvSpPr>
          <p:cNvPr id="27" name="Rectangle: Rounded Corners 26">
            <a:extLst>
              <a:ext uri="{FF2B5EF4-FFF2-40B4-BE49-F238E27FC236}">
                <a16:creationId xmlns:a16="http://schemas.microsoft.com/office/drawing/2014/main" id="{28C1D3D0-C7B8-5199-82D3-93C2167FC9A4}"/>
              </a:ext>
            </a:extLst>
          </p:cNvPr>
          <p:cNvSpPr/>
          <p:nvPr/>
        </p:nvSpPr>
        <p:spPr>
          <a:xfrm>
            <a:off x="544795" y="5633448"/>
            <a:ext cx="6709237" cy="50764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850F50C8-81E8-502C-E649-81B052232BD8}"/>
              </a:ext>
            </a:extLst>
          </p:cNvPr>
          <p:cNvSpPr txBox="1"/>
          <p:nvPr/>
        </p:nvSpPr>
        <p:spPr>
          <a:xfrm>
            <a:off x="750073" y="5679425"/>
            <a:ext cx="6636753" cy="461665"/>
          </a:xfrm>
          <a:prstGeom prst="rect">
            <a:avLst/>
          </a:prstGeom>
          <a:noFill/>
        </p:spPr>
        <p:txBody>
          <a:bodyPr wrap="none" rtlCol="0">
            <a:spAutoFit/>
          </a:bodyPr>
          <a:lstStyle/>
          <a:p>
            <a:r>
              <a:rPr lang="en-US" sz="2400" b="1" dirty="0">
                <a:solidFill>
                  <a:srgbClr val="D37011"/>
                </a:solidFill>
                <a:latin typeface="Courier New" panose="02070309020205020404" pitchFamily="49" charset="0"/>
                <a:cs typeface="Courier New" panose="02070309020205020404" pitchFamily="49" charset="0"/>
              </a:rPr>
              <a:t>Base64Encode(</a:t>
            </a:r>
            <a:r>
              <a:rPr lang="en-US" sz="2400" dirty="0">
                <a:latin typeface="Courier New" panose="02070309020205020404" pitchFamily="49" charset="0"/>
                <a:cs typeface="Courier New" panose="02070309020205020404" pitchFamily="49" charset="0"/>
              </a:rPr>
              <a:t>"</a:t>
            </a:r>
            <a:r>
              <a:rPr lang="en-US" sz="2400" dirty="0" err="1">
                <a:latin typeface="Courier New" panose="02070309020205020404" pitchFamily="49" charset="0"/>
                <a:cs typeface="Courier New" panose="02070309020205020404" pitchFamily="49" charset="0"/>
              </a:rPr>
              <a:t>alice:ThisTalkRocks</a:t>
            </a:r>
            <a:r>
              <a:rPr lang="en-US" sz="2400" dirty="0">
                <a:latin typeface="Courier New" panose="02070309020205020404" pitchFamily="49" charset="0"/>
                <a:cs typeface="Courier New" panose="02070309020205020404" pitchFamily="49" charset="0"/>
              </a:rPr>
              <a:t>"</a:t>
            </a:r>
            <a:r>
              <a:rPr lang="en-US" sz="2400" b="1" dirty="0">
                <a:solidFill>
                  <a:srgbClr val="D37011"/>
                </a:solidFill>
                <a:latin typeface="Courier New" panose="02070309020205020404" pitchFamily="49" charset="0"/>
                <a:cs typeface="Courier New" panose="02070309020205020404" pitchFamily="49" charset="0"/>
              </a:rPr>
              <a:t>)</a:t>
            </a:r>
            <a:endParaRPr lang="en-US" sz="2800" b="1" dirty="0">
              <a:solidFill>
                <a:srgbClr val="D37011"/>
              </a:solidFill>
              <a:latin typeface="Courier New" panose="02070309020205020404" pitchFamily="49" charset="0"/>
              <a:cs typeface="Courier New" panose="02070309020205020404" pitchFamily="49" charset="0"/>
            </a:endParaRPr>
          </a:p>
        </p:txBody>
      </p:sp>
      <p:sp>
        <p:nvSpPr>
          <p:cNvPr id="29" name="Rectangle: Rounded Corners 28">
            <a:extLst>
              <a:ext uri="{FF2B5EF4-FFF2-40B4-BE49-F238E27FC236}">
                <a16:creationId xmlns:a16="http://schemas.microsoft.com/office/drawing/2014/main" id="{D14A77CE-E213-8475-8F6C-CA93BBEBA873}"/>
              </a:ext>
            </a:extLst>
          </p:cNvPr>
          <p:cNvSpPr/>
          <p:nvPr/>
        </p:nvSpPr>
        <p:spPr>
          <a:xfrm>
            <a:off x="5013779" y="4850987"/>
            <a:ext cx="5416699" cy="50764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9D00FC97-FD58-2EC6-D8E7-EFCC35B0C002}"/>
              </a:ext>
            </a:extLst>
          </p:cNvPr>
          <p:cNvSpPr txBox="1"/>
          <p:nvPr/>
        </p:nvSpPr>
        <p:spPr>
          <a:xfrm>
            <a:off x="4980351" y="4873975"/>
            <a:ext cx="5346335" cy="461665"/>
          </a:xfrm>
          <a:prstGeom prst="rect">
            <a:avLst/>
          </a:prstGeom>
          <a:noFill/>
        </p:spPr>
        <p:txBody>
          <a:bodyPr wrap="none" rtlCol="0">
            <a:spAutoFit/>
          </a:bodyPr>
          <a:lstStyle/>
          <a:p>
            <a:r>
              <a:rPr lang="en-US" sz="2400" dirty="0">
                <a:solidFill>
                  <a:srgbClr val="5B9BD5"/>
                </a:solidFill>
                <a:latin typeface="Courier New" panose="02070309020205020404" pitchFamily="49" charset="0"/>
                <a:cs typeface="Courier New" panose="02070309020205020404" pitchFamily="49" charset="0"/>
              </a:rPr>
              <a:t>YWxpY2U6VGhpc1RhbGtSb2Nrcw==</a:t>
            </a:r>
          </a:p>
        </p:txBody>
      </p:sp>
      <p:cxnSp>
        <p:nvCxnSpPr>
          <p:cNvPr id="31" name="Straight Arrow Connector 30">
            <a:extLst>
              <a:ext uri="{FF2B5EF4-FFF2-40B4-BE49-F238E27FC236}">
                <a16:creationId xmlns:a16="http://schemas.microsoft.com/office/drawing/2014/main" id="{77F2C71D-0D09-7F55-F5AA-6A6166DE2F1F}"/>
              </a:ext>
            </a:extLst>
          </p:cNvPr>
          <p:cNvCxnSpPr>
            <a:cxnSpLocks/>
            <a:stCxn id="12" idx="2"/>
          </p:cNvCxnSpPr>
          <p:nvPr/>
        </p:nvCxnSpPr>
        <p:spPr>
          <a:xfrm>
            <a:off x="2195457" y="5366450"/>
            <a:ext cx="0" cy="266998"/>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68F841F4-14B2-E160-2BAF-A95446845092}"/>
              </a:ext>
            </a:extLst>
          </p:cNvPr>
          <p:cNvCxnSpPr>
            <a:cxnSpLocks/>
          </p:cNvCxnSpPr>
          <p:nvPr/>
        </p:nvCxnSpPr>
        <p:spPr>
          <a:xfrm flipV="1">
            <a:off x="6096000" y="5366450"/>
            <a:ext cx="0" cy="266998"/>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5933F131-AF5A-20FE-4F05-AA07C38B52F0}"/>
              </a:ext>
            </a:extLst>
          </p:cNvPr>
          <p:cNvSpPr txBox="1"/>
          <p:nvPr/>
        </p:nvSpPr>
        <p:spPr>
          <a:xfrm>
            <a:off x="7126365" y="3740974"/>
            <a:ext cx="1569660" cy="400110"/>
          </a:xfrm>
          <a:prstGeom prst="rect">
            <a:avLst/>
          </a:prstGeom>
          <a:noFill/>
        </p:spPr>
        <p:txBody>
          <a:bodyPr wrap="none" rtlCol="0">
            <a:spAutoFit/>
          </a:bodyPr>
          <a:lstStyle/>
          <a:p>
            <a:r>
              <a:rPr lang="en-US" sz="2000" dirty="0" err="1">
                <a:solidFill>
                  <a:srgbClr val="5B9BD5"/>
                </a:solidFill>
                <a:latin typeface="Courier New" panose="02070309020205020404" pitchFamily="49" charset="0"/>
                <a:cs typeface="Courier New" panose="02070309020205020404" pitchFamily="49" charset="0"/>
              </a:rPr>
              <a:t>YWx</a:t>
            </a:r>
            <a:r>
              <a:rPr lang="en-US" sz="2000" dirty="0">
                <a:solidFill>
                  <a:srgbClr val="5B9BD5"/>
                </a:solidFill>
                <a:latin typeface="Courier New" panose="02070309020205020404" pitchFamily="49" charset="0"/>
                <a:cs typeface="Courier New" panose="02070309020205020404" pitchFamily="49" charset="0"/>
              </a:rPr>
              <a:t>…</a:t>
            </a:r>
            <a:r>
              <a:rPr lang="en-US" sz="2000" dirty="0" err="1">
                <a:solidFill>
                  <a:srgbClr val="5B9BD5"/>
                </a:solidFill>
                <a:latin typeface="Courier New" panose="02070309020205020404" pitchFamily="49" charset="0"/>
                <a:cs typeface="Courier New" panose="02070309020205020404" pitchFamily="49" charset="0"/>
              </a:rPr>
              <a:t>rcw</a:t>
            </a:r>
            <a:r>
              <a:rPr lang="en-US" sz="2000" dirty="0">
                <a:solidFill>
                  <a:srgbClr val="5B9BD5"/>
                </a:solidFill>
                <a:latin typeface="Courier New" panose="02070309020205020404" pitchFamily="49" charset="0"/>
                <a:cs typeface="Courier New" panose="02070309020205020404" pitchFamily="49" charset="0"/>
              </a:rPr>
              <a:t>==</a:t>
            </a:r>
          </a:p>
        </p:txBody>
      </p:sp>
      <p:cxnSp>
        <p:nvCxnSpPr>
          <p:cNvPr id="33" name="Straight Arrow Connector 32">
            <a:extLst>
              <a:ext uri="{FF2B5EF4-FFF2-40B4-BE49-F238E27FC236}">
                <a16:creationId xmlns:a16="http://schemas.microsoft.com/office/drawing/2014/main" id="{D4D5021D-CA3F-087B-9650-FF0B922654BF}"/>
              </a:ext>
            </a:extLst>
          </p:cNvPr>
          <p:cNvCxnSpPr>
            <a:cxnSpLocks/>
          </p:cNvCxnSpPr>
          <p:nvPr/>
        </p:nvCxnSpPr>
        <p:spPr>
          <a:xfrm flipV="1">
            <a:off x="7581900" y="4162423"/>
            <a:ext cx="0" cy="682319"/>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6" name="Rectangle: Rounded Corners 35">
            <a:extLst>
              <a:ext uri="{FF2B5EF4-FFF2-40B4-BE49-F238E27FC236}">
                <a16:creationId xmlns:a16="http://schemas.microsoft.com/office/drawing/2014/main" id="{A530BA26-3CC6-9642-2DA5-F6440E96ADB9}"/>
              </a:ext>
            </a:extLst>
          </p:cNvPr>
          <p:cNvSpPr/>
          <p:nvPr/>
        </p:nvSpPr>
        <p:spPr>
          <a:xfrm>
            <a:off x="3862763" y="6948111"/>
            <a:ext cx="4477762" cy="50764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19D3718C-4BCC-1152-E58E-7AEFEF7783FC}"/>
              </a:ext>
            </a:extLst>
          </p:cNvPr>
          <p:cNvSpPr txBox="1"/>
          <p:nvPr/>
        </p:nvSpPr>
        <p:spPr>
          <a:xfrm>
            <a:off x="4068040" y="6994088"/>
            <a:ext cx="4055919" cy="461665"/>
          </a:xfrm>
          <a:prstGeom prst="rect">
            <a:avLst/>
          </a:prstGeom>
          <a:noFill/>
        </p:spPr>
        <p:txBody>
          <a:bodyPr wrap="none" rtlCol="0">
            <a:spAutoFit/>
          </a:bodyPr>
          <a:lstStyle/>
          <a:p>
            <a:r>
              <a:rPr lang="en-US" sz="2400" dirty="0">
                <a:latin typeface="Courier New" panose="02070309020205020404" pitchFamily="49" charset="0"/>
                <a:cs typeface="Courier New" panose="02070309020205020404" pitchFamily="49" charset="0"/>
              </a:rPr>
              <a:t>"</a:t>
            </a:r>
            <a:r>
              <a:rPr lang="en-US" sz="2400" dirty="0" err="1">
                <a:latin typeface="Courier New" panose="02070309020205020404" pitchFamily="49" charset="0"/>
                <a:cs typeface="Courier New" panose="02070309020205020404" pitchFamily="49" charset="0"/>
              </a:rPr>
              <a:t>alice:ThisTalkRocks</a:t>
            </a:r>
            <a:r>
              <a:rPr lang="en-US" sz="2400" dirty="0">
                <a:latin typeface="Courier New" panose="02070309020205020404" pitchFamily="49" charset="0"/>
                <a:cs typeface="Courier New" panose="02070309020205020404" pitchFamily="49" charset="0"/>
              </a:rPr>
              <a:t>"</a:t>
            </a:r>
            <a:endParaRPr lang="en-US" sz="2800" b="1" dirty="0">
              <a:solidFill>
                <a:srgbClr val="D37011"/>
              </a:solidFill>
              <a:latin typeface="Courier New" panose="02070309020205020404" pitchFamily="49" charset="0"/>
              <a:cs typeface="Courier New" panose="02070309020205020404" pitchFamily="49" charset="0"/>
            </a:endParaRPr>
          </a:p>
        </p:txBody>
      </p:sp>
      <p:pic>
        <p:nvPicPr>
          <p:cNvPr id="10" name="Picture 9">
            <a:extLst>
              <a:ext uri="{FF2B5EF4-FFF2-40B4-BE49-F238E27FC236}">
                <a16:creationId xmlns:a16="http://schemas.microsoft.com/office/drawing/2014/main" id="{467C9E28-DD5C-B012-98F6-165BFED6F193}"/>
              </a:ext>
            </a:extLst>
          </p:cNvPr>
          <p:cNvPicPr>
            <a:picLocks noChangeAspect="1"/>
          </p:cNvPicPr>
          <p:nvPr/>
        </p:nvPicPr>
        <p:blipFill>
          <a:blip r:embed="rId3"/>
          <a:stretch>
            <a:fillRect/>
          </a:stretch>
        </p:blipFill>
        <p:spPr>
          <a:xfrm>
            <a:off x="9244436" y="2864351"/>
            <a:ext cx="930283" cy="992661"/>
          </a:xfrm>
          <a:prstGeom prst="rect">
            <a:avLst/>
          </a:prstGeom>
        </p:spPr>
      </p:pic>
      <p:pic>
        <p:nvPicPr>
          <p:cNvPr id="15" name="Picture 14">
            <a:extLst>
              <a:ext uri="{FF2B5EF4-FFF2-40B4-BE49-F238E27FC236}">
                <a16:creationId xmlns:a16="http://schemas.microsoft.com/office/drawing/2014/main" id="{DEF4FE4F-69F5-3BCC-BBE4-B82A76E8D997}"/>
              </a:ext>
            </a:extLst>
          </p:cNvPr>
          <p:cNvPicPr>
            <a:picLocks noChangeAspect="1"/>
          </p:cNvPicPr>
          <p:nvPr/>
        </p:nvPicPr>
        <p:blipFill>
          <a:blip r:embed="rId3"/>
          <a:stretch>
            <a:fillRect/>
          </a:stretch>
        </p:blipFill>
        <p:spPr>
          <a:xfrm>
            <a:off x="2139694" y="2871607"/>
            <a:ext cx="930283" cy="992661"/>
          </a:xfrm>
          <a:prstGeom prst="rect">
            <a:avLst/>
          </a:prstGeom>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40310609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p:bld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sp>
        <p:nvSpPr>
          <p:cNvPr id="5" name="!!Url BG">
            <a:extLst>
              <a:ext uri="{FF2B5EF4-FFF2-40B4-BE49-F238E27FC236}">
                <a16:creationId xmlns:a16="http://schemas.microsoft.com/office/drawing/2014/main" id="{6C25DDBD-253C-80EA-E61F-A7EAE7AF9556}"/>
              </a:ext>
            </a:extLst>
          </p:cNvPr>
          <p:cNvSpPr/>
          <p:nvPr/>
        </p:nvSpPr>
        <p:spPr>
          <a:xfrm>
            <a:off x="3456619" y="3328546"/>
            <a:ext cx="523940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6" name="!!URL">
            <a:extLst>
              <a:ext uri="{FF2B5EF4-FFF2-40B4-BE49-F238E27FC236}">
                <a16:creationId xmlns:a16="http://schemas.microsoft.com/office/drawing/2014/main" id="{97419290-CE61-BC0E-7DED-6D216C42E1A3}"/>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8" name="!!Arrow 2">
            <a:extLst>
              <a:ext uri="{FF2B5EF4-FFF2-40B4-BE49-F238E27FC236}">
                <a16:creationId xmlns:a16="http://schemas.microsoft.com/office/drawing/2014/main" id="{54251B5E-857C-1945-7DAB-781625CB2F0F}"/>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13" name="!!Header">
            <a:extLst>
              <a:ext uri="{FF2B5EF4-FFF2-40B4-BE49-F238E27FC236}">
                <a16:creationId xmlns:a16="http://schemas.microsoft.com/office/drawing/2014/main" id="{CF73CC79-59DB-A9C5-7557-097C4AEA7C0A}"/>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4" name="!!Scheme">
            <a:extLst>
              <a:ext uri="{FF2B5EF4-FFF2-40B4-BE49-F238E27FC236}">
                <a16:creationId xmlns:a16="http://schemas.microsoft.com/office/drawing/2014/main" id="{29C484CC-A8CE-47AC-EEC4-5281B2E424E0}"/>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29" name="Rectangle: Rounded Corners 28">
            <a:extLst>
              <a:ext uri="{FF2B5EF4-FFF2-40B4-BE49-F238E27FC236}">
                <a16:creationId xmlns:a16="http://schemas.microsoft.com/office/drawing/2014/main" id="{D14A77CE-E213-8475-8F6C-CA93BBEBA873}"/>
              </a:ext>
            </a:extLst>
          </p:cNvPr>
          <p:cNvSpPr/>
          <p:nvPr/>
        </p:nvSpPr>
        <p:spPr>
          <a:xfrm>
            <a:off x="3404054" y="4850987"/>
            <a:ext cx="5416699" cy="50764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9D00FC97-FD58-2EC6-D8E7-EFCC35B0C002}"/>
              </a:ext>
            </a:extLst>
          </p:cNvPr>
          <p:cNvSpPr txBox="1"/>
          <p:nvPr/>
        </p:nvSpPr>
        <p:spPr>
          <a:xfrm>
            <a:off x="3370626" y="4873975"/>
            <a:ext cx="5346335" cy="461665"/>
          </a:xfrm>
          <a:prstGeom prst="rect">
            <a:avLst/>
          </a:prstGeom>
          <a:noFill/>
        </p:spPr>
        <p:txBody>
          <a:bodyPr wrap="none" rtlCol="0">
            <a:spAutoFit/>
          </a:bodyPr>
          <a:lstStyle/>
          <a:p>
            <a:r>
              <a:rPr lang="en-US" sz="2400" dirty="0">
                <a:solidFill>
                  <a:srgbClr val="5B9BD5"/>
                </a:solidFill>
                <a:latin typeface="Courier New" panose="02070309020205020404" pitchFamily="49" charset="0"/>
                <a:cs typeface="Courier New" panose="02070309020205020404" pitchFamily="49" charset="0"/>
              </a:rPr>
              <a:t>YWxpY2U6VGhpc1RhbGtSb2Nrcw==</a:t>
            </a:r>
          </a:p>
        </p:txBody>
      </p:sp>
      <p:sp>
        <p:nvSpPr>
          <p:cNvPr id="11" name="TextBox 10">
            <a:extLst>
              <a:ext uri="{FF2B5EF4-FFF2-40B4-BE49-F238E27FC236}">
                <a16:creationId xmlns:a16="http://schemas.microsoft.com/office/drawing/2014/main" id="{5933F131-AF5A-20FE-4F05-AA07C38B52F0}"/>
              </a:ext>
            </a:extLst>
          </p:cNvPr>
          <p:cNvSpPr txBox="1"/>
          <p:nvPr/>
        </p:nvSpPr>
        <p:spPr>
          <a:xfrm>
            <a:off x="7126365" y="3740974"/>
            <a:ext cx="1569660" cy="400110"/>
          </a:xfrm>
          <a:prstGeom prst="rect">
            <a:avLst/>
          </a:prstGeom>
          <a:noFill/>
        </p:spPr>
        <p:txBody>
          <a:bodyPr wrap="none" rtlCol="0">
            <a:spAutoFit/>
          </a:bodyPr>
          <a:lstStyle/>
          <a:p>
            <a:r>
              <a:rPr lang="en-US" sz="2000" dirty="0" err="1">
                <a:solidFill>
                  <a:srgbClr val="5B9BD5"/>
                </a:solidFill>
                <a:latin typeface="Courier New" panose="02070309020205020404" pitchFamily="49" charset="0"/>
                <a:cs typeface="Courier New" panose="02070309020205020404" pitchFamily="49" charset="0"/>
              </a:rPr>
              <a:t>Ywx</a:t>
            </a:r>
            <a:r>
              <a:rPr lang="en-US" sz="2000" dirty="0">
                <a:solidFill>
                  <a:srgbClr val="5B9BD5"/>
                </a:solidFill>
                <a:latin typeface="Courier New" panose="02070309020205020404" pitchFamily="49" charset="0"/>
                <a:cs typeface="Courier New" panose="02070309020205020404" pitchFamily="49" charset="0"/>
              </a:rPr>
              <a:t>…</a:t>
            </a:r>
            <a:r>
              <a:rPr lang="en-US" sz="2000" dirty="0" err="1">
                <a:solidFill>
                  <a:srgbClr val="5B9BD5"/>
                </a:solidFill>
                <a:latin typeface="Courier New" panose="02070309020205020404" pitchFamily="49" charset="0"/>
                <a:cs typeface="Courier New" panose="02070309020205020404" pitchFamily="49" charset="0"/>
              </a:rPr>
              <a:t>rcw</a:t>
            </a:r>
            <a:r>
              <a:rPr lang="en-US" sz="2000" dirty="0">
                <a:solidFill>
                  <a:srgbClr val="5B9BD5"/>
                </a:solidFill>
                <a:latin typeface="Courier New" panose="02070309020205020404" pitchFamily="49" charset="0"/>
                <a:cs typeface="Courier New" panose="02070309020205020404" pitchFamily="49" charset="0"/>
              </a:rPr>
              <a:t>==</a:t>
            </a:r>
          </a:p>
        </p:txBody>
      </p:sp>
      <p:sp>
        <p:nvSpPr>
          <p:cNvPr id="10" name="Rectangle: Rounded Corners 9">
            <a:extLst>
              <a:ext uri="{FF2B5EF4-FFF2-40B4-BE49-F238E27FC236}">
                <a16:creationId xmlns:a16="http://schemas.microsoft.com/office/drawing/2014/main" id="{0997E0CD-024B-1760-3C71-2EC9E6FD6C58}"/>
              </a:ext>
            </a:extLst>
          </p:cNvPr>
          <p:cNvSpPr/>
          <p:nvPr/>
        </p:nvSpPr>
        <p:spPr>
          <a:xfrm>
            <a:off x="3862763" y="5805111"/>
            <a:ext cx="4477762" cy="50764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CEE8931B-EF6C-525E-23F9-62CC7156DF1A}"/>
              </a:ext>
            </a:extLst>
          </p:cNvPr>
          <p:cNvSpPr txBox="1"/>
          <p:nvPr/>
        </p:nvSpPr>
        <p:spPr>
          <a:xfrm>
            <a:off x="4068040" y="5851088"/>
            <a:ext cx="4055919" cy="461665"/>
          </a:xfrm>
          <a:prstGeom prst="rect">
            <a:avLst/>
          </a:prstGeom>
          <a:noFill/>
        </p:spPr>
        <p:txBody>
          <a:bodyPr wrap="none" rtlCol="0">
            <a:spAutoFit/>
          </a:bodyPr>
          <a:lstStyle/>
          <a:p>
            <a:r>
              <a:rPr lang="en-US" sz="2400" dirty="0">
                <a:latin typeface="Courier New" panose="02070309020205020404" pitchFamily="49" charset="0"/>
                <a:cs typeface="Courier New" panose="02070309020205020404" pitchFamily="49" charset="0"/>
              </a:rPr>
              <a:t>"</a:t>
            </a:r>
            <a:r>
              <a:rPr lang="en-US" sz="2400" dirty="0" err="1">
                <a:latin typeface="Courier New" panose="02070309020205020404" pitchFamily="49" charset="0"/>
                <a:cs typeface="Courier New" panose="02070309020205020404" pitchFamily="49" charset="0"/>
              </a:rPr>
              <a:t>alice:ThisTalkRocks</a:t>
            </a:r>
            <a:r>
              <a:rPr lang="en-US" sz="2400" dirty="0">
                <a:latin typeface="Courier New" panose="02070309020205020404" pitchFamily="49" charset="0"/>
                <a:cs typeface="Courier New" panose="02070309020205020404" pitchFamily="49" charset="0"/>
              </a:rPr>
              <a:t>"</a:t>
            </a:r>
            <a:endParaRPr lang="en-US" sz="2800" b="1" dirty="0">
              <a:solidFill>
                <a:srgbClr val="D37011"/>
              </a:solidFill>
              <a:latin typeface="Courier New" panose="02070309020205020404" pitchFamily="49" charset="0"/>
              <a:cs typeface="Courier New" panose="02070309020205020404" pitchFamily="49" charset="0"/>
            </a:endParaRPr>
          </a:p>
        </p:txBody>
      </p:sp>
      <p:cxnSp>
        <p:nvCxnSpPr>
          <p:cNvPr id="34" name="Straight Arrow Connector 33">
            <a:extLst>
              <a:ext uri="{FF2B5EF4-FFF2-40B4-BE49-F238E27FC236}">
                <a16:creationId xmlns:a16="http://schemas.microsoft.com/office/drawing/2014/main" id="{05AB5531-FA8A-7AF7-0FFC-9EB209735396}"/>
              </a:ext>
            </a:extLst>
          </p:cNvPr>
          <p:cNvCxnSpPr>
            <a:cxnSpLocks/>
            <a:stCxn id="10" idx="0"/>
            <a:endCxn id="29" idx="2"/>
          </p:cNvCxnSpPr>
          <p:nvPr/>
        </p:nvCxnSpPr>
        <p:spPr>
          <a:xfrm flipV="1">
            <a:off x="6101644" y="5358629"/>
            <a:ext cx="10760" cy="446482"/>
          </a:xfrm>
          <a:prstGeom prst="straightConnector1">
            <a:avLst/>
          </a:prstGeom>
          <a:ln w="25400">
            <a:solidFill>
              <a:srgbClr val="FD7D00"/>
            </a:solidFill>
            <a:prstDash val="sysDash"/>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7DA7A9D6-9C62-DE3E-8FFD-675DDAFE3CC9}"/>
              </a:ext>
            </a:extLst>
          </p:cNvPr>
          <p:cNvSpPr txBox="1"/>
          <p:nvPr/>
        </p:nvSpPr>
        <p:spPr>
          <a:xfrm>
            <a:off x="6238874" y="5382012"/>
            <a:ext cx="5114925"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Encoding is reversible, no key required!</a:t>
            </a:r>
          </a:p>
        </p:txBody>
      </p:sp>
      <p:pic>
        <p:nvPicPr>
          <p:cNvPr id="42" name="!!TLS Lock" descr="Certificate, connection, encrypted, lock, protected, safe, secure, tls icon">
            <a:extLst>
              <a:ext uri="{FF2B5EF4-FFF2-40B4-BE49-F238E27FC236}">
                <a16:creationId xmlns:a16="http://schemas.microsoft.com/office/drawing/2014/main" id="{21720A27-7F0F-EE58-50FF-F2B980854C6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16119" y="3245502"/>
            <a:ext cx="671096" cy="67109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CECAD97A-F9B4-ACD0-9EFD-A2442CA1E38D}"/>
              </a:ext>
            </a:extLst>
          </p:cNvPr>
          <p:cNvPicPr>
            <a:picLocks noChangeAspect="1"/>
          </p:cNvPicPr>
          <p:nvPr/>
        </p:nvPicPr>
        <p:blipFill>
          <a:blip r:embed="rId4"/>
          <a:stretch>
            <a:fillRect/>
          </a:stretch>
        </p:blipFill>
        <p:spPr>
          <a:xfrm>
            <a:off x="9244436" y="2864351"/>
            <a:ext cx="930283" cy="992661"/>
          </a:xfrm>
          <a:prstGeom prst="rect">
            <a:avLst/>
          </a:prstGeom>
        </p:spPr>
      </p:pic>
      <p:pic>
        <p:nvPicPr>
          <p:cNvPr id="12" name="Picture 11">
            <a:extLst>
              <a:ext uri="{FF2B5EF4-FFF2-40B4-BE49-F238E27FC236}">
                <a16:creationId xmlns:a16="http://schemas.microsoft.com/office/drawing/2014/main" id="{4F00DA48-7DBB-5120-3CE3-D005536A0768}"/>
              </a:ext>
            </a:extLst>
          </p:cNvPr>
          <p:cNvPicPr>
            <a:picLocks noChangeAspect="1"/>
          </p:cNvPicPr>
          <p:nvPr/>
        </p:nvPicPr>
        <p:blipFill>
          <a:blip r:embed="rId4"/>
          <a:stretch>
            <a:fillRect/>
          </a:stretch>
        </p:blipFill>
        <p:spPr>
          <a:xfrm>
            <a:off x="2139694" y="2871607"/>
            <a:ext cx="930283" cy="992661"/>
          </a:xfrm>
          <a:prstGeom prst="rect">
            <a:avLst/>
          </a:prstGeom>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212421583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1"/>
                                        </p:tgtEl>
                                        <p:attrNameLst>
                                          <p:attrName>style.visibility</p:attrName>
                                        </p:attrNameLst>
                                      </p:cBhvr>
                                      <p:to>
                                        <p:strVal val="visible"/>
                                      </p:to>
                                    </p:set>
                                    <p:animEffect transition="in" filter="fade">
                                      <p:cBhvr>
                                        <p:cTn id="10" dur="500"/>
                                        <p:tgtEl>
                                          <p:spTgt spid="41"/>
                                        </p:tgtEl>
                                      </p:cBhvr>
                                    </p:animEffect>
                                  </p:childTnLst>
                                </p:cTn>
                              </p:par>
                            </p:childTnLst>
                          </p:cTn>
                        </p:par>
                      </p:childTnLst>
                    </p:cTn>
                  </p:par>
                  <p:par>
                    <p:cTn id="11" fill="hold">
                      <p:stCondLst>
                        <p:cond delay="indefinite"/>
                      </p:stCondLst>
                      <p:childTnLst>
                        <p:par>
                          <p:cTn id="12" fill="hold">
                            <p:stCondLst>
                              <p:cond delay="0"/>
                            </p:stCondLst>
                            <p:childTnLst>
                              <p:par>
                                <p:cTn id="13" presetID="53" presetClass="entr" presetSubtype="16" fill="hold" nodeType="clickEffect">
                                  <p:stCondLst>
                                    <p:cond delay="0"/>
                                  </p:stCondLst>
                                  <p:childTnLst>
                                    <p:set>
                                      <p:cBhvr>
                                        <p:cTn id="14" dur="1" fill="hold">
                                          <p:stCondLst>
                                            <p:cond delay="0"/>
                                          </p:stCondLst>
                                        </p:cTn>
                                        <p:tgtEl>
                                          <p:spTgt spid="42"/>
                                        </p:tgtEl>
                                        <p:attrNameLst>
                                          <p:attrName>style.visibility</p:attrName>
                                        </p:attrNameLst>
                                      </p:cBhvr>
                                      <p:to>
                                        <p:strVal val="visible"/>
                                      </p:to>
                                    </p:set>
                                    <p:anim calcmode="lin" valueType="num">
                                      <p:cBhvr>
                                        <p:cTn id="15" dur="500" fill="hold"/>
                                        <p:tgtEl>
                                          <p:spTgt spid="42"/>
                                        </p:tgtEl>
                                        <p:attrNameLst>
                                          <p:attrName>ppt_w</p:attrName>
                                        </p:attrNameLst>
                                      </p:cBhvr>
                                      <p:tavLst>
                                        <p:tav tm="0">
                                          <p:val>
                                            <p:fltVal val="0"/>
                                          </p:val>
                                        </p:tav>
                                        <p:tav tm="100000">
                                          <p:val>
                                            <p:strVal val="#ppt_w"/>
                                          </p:val>
                                        </p:tav>
                                      </p:tavLst>
                                    </p:anim>
                                    <p:anim calcmode="lin" valueType="num">
                                      <p:cBhvr>
                                        <p:cTn id="16" dur="500" fill="hold"/>
                                        <p:tgtEl>
                                          <p:spTgt spid="42"/>
                                        </p:tgtEl>
                                        <p:attrNameLst>
                                          <p:attrName>ppt_h</p:attrName>
                                        </p:attrNameLst>
                                      </p:cBhvr>
                                      <p:tavLst>
                                        <p:tav tm="0">
                                          <p:val>
                                            <p:fltVal val="0"/>
                                          </p:val>
                                        </p:tav>
                                        <p:tav tm="100000">
                                          <p:val>
                                            <p:strVal val="#ppt_h"/>
                                          </p:val>
                                        </p:tav>
                                      </p:tavLst>
                                    </p:anim>
                                    <p:animEffect transition="in" filter="fade">
                                      <p:cBhvr>
                                        <p:cTn id="17"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9" name="!!txtPasswords">
            <a:extLst>
              <a:ext uri="{FF2B5EF4-FFF2-40B4-BE49-F238E27FC236}">
                <a16:creationId xmlns:a16="http://schemas.microsoft.com/office/drawing/2014/main" id="{5672304C-B1DD-91F9-7DB2-BAFA97C1AC51}"/>
              </a:ext>
            </a:extLst>
          </p:cNvPr>
          <p:cNvSpPr txBox="1"/>
          <p:nvPr/>
        </p:nvSpPr>
        <p:spPr>
          <a:xfrm>
            <a:off x="2419350" y="3108037"/>
            <a:ext cx="7334250" cy="584775"/>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There’s one big issue w/ passwords</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41883419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9" name="txtPasswords">
            <a:extLst>
              <a:ext uri="{FF2B5EF4-FFF2-40B4-BE49-F238E27FC236}">
                <a16:creationId xmlns:a16="http://schemas.microsoft.com/office/drawing/2014/main" id="{5672304C-B1DD-91F9-7DB2-BAFA97C1AC51}"/>
              </a:ext>
            </a:extLst>
          </p:cNvPr>
          <p:cNvSpPr txBox="1"/>
          <p:nvPr/>
        </p:nvSpPr>
        <p:spPr>
          <a:xfrm>
            <a:off x="2419350" y="310803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Passwords are the</a:t>
            </a:r>
            <a:br>
              <a:rPr lang="en-US" sz="3200" dirty="0">
                <a:solidFill>
                  <a:schemeClr val="bg1">
                    <a:lumMod val="95000"/>
                  </a:schemeClr>
                </a:solidFill>
                <a:latin typeface="Corbel" panose="020B0503020204020204" pitchFamily="34" charset="0"/>
              </a:rPr>
            </a:br>
            <a:r>
              <a:rPr lang="en-US" sz="3200" b="1" dirty="0">
                <a:solidFill>
                  <a:schemeClr val="bg1">
                    <a:lumMod val="95000"/>
                  </a:schemeClr>
                </a:solidFill>
                <a:latin typeface="Corbel" panose="020B0503020204020204" pitchFamily="34" charset="0"/>
              </a:rPr>
              <a:t>primary account credential</a:t>
            </a:r>
            <a:endParaRPr lang="en-US" sz="3200" dirty="0">
              <a:solidFill>
                <a:schemeClr val="bg1">
                  <a:lumMod val="95000"/>
                </a:schemeClr>
              </a:solidFill>
              <a:latin typeface="Corbel" panose="020B0503020204020204" pitchFamily="34" charset="0"/>
            </a:endParaRPr>
          </a:p>
        </p:txBody>
      </p:sp>
      <p:grpSp>
        <p:nvGrpSpPr>
          <p:cNvPr id="2" name="Group 1">
            <a:extLst>
              <a:ext uri="{FF2B5EF4-FFF2-40B4-BE49-F238E27FC236}">
                <a16:creationId xmlns:a16="http://schemas.microsoft.com/office/drawing/2014/main" id="{537BB436-74CF-D08D-CCA8-39E16E1CC992}"/>
              </a:ext>
            </a:extLst>
          </p:cNvPr>
          <p:cNvGrpSpPr/>
          <p:nvPr/>
        </p:nvGrpSpPr>
        <p:grpSpPr>
          <a:xfrm>
            <a:off x="2439506" y="6947401"/>
            <a:ext cx="7369183" cy="1558422"/>
            <a:chOff x="2439506" y="3461251"/>
            <a:chExt cx="7369183" cy="1558422"/>
          </a:xfrm>
        </p:grpSpPr>
        <p:pic>
          <p:nvPicPr>
            <p:cNvPr id="4" name="Picture 3">
              <a:extLst>
                <a:ext uri="{FF2B5EF4-FFF2-40B4-BE49-F238E27FC236}">
                  <a16:creationId xmlns:a16="http://schemas.microsoft.com/office/drawing/2014/main" id="{02369BC1-3B1A-6910-89F1-39861C9E60E6}"/>
                </a:ext>
              </a:extLst>
            </p:cNvPr>
            <p:cNvPicPr>
              <a:picLocks noChangeAspect="1"/>
            </p:cNvPicPr>
            <p:nvPr/>
          </p:nvPicPr>
          <p:blipFill>
            <a:blip r:embed="rId3"/>
            <a:stretch>
              <a:fillRect/>
            </a:stretch>
          </p:blipFill>
          <p:spPr>
            <a:xfrm>
              <a:off x="8878406" y="3461251"/>
              <a:ext cx="930283" cy="992661"/>
            </a:xfrm>
            <a:prstGeom prst="rect">
              <a:avLst/>
            </a:prstGeom>
          </p:spPr>
        </p:pic>
        <p:pic>
          <p:nvPicPr>
            <p:cNvPr id="5" name="Picture 4">
              <a:extLst>
                <a:ext uri="{FF2B5EF4-FFF2-40B4-BE49-F238E27FC236}">
                  <a16:creationId xmlns:a16="http://schemas.microsoft.com/office/drawing/2014/main" id="{09B3E00B-166B-F996-1451-7D6FF5A2D42B}"/>
                </a:ext>
              </a:extLst>
            </p:cNvPr>
            <p:cNvPicPr>
              <a:picLocks noChangeAspect="1"/>
            </p:cNvPicPr>
            <p:nvPr/>
          </p:nvPicPr>
          <p:blipFill>
            <a:blip r:embed="rId3"/>
            <a:stretch>
              <a:fillRect/>
            </a:stretch>
          </p:blipFill>
          <p:spPr>
            <a:xfrm>
              <a:off x="2439506" y="3461251"/>
              <a:ext cx="930283" cy="992661"/>
            </a:xfrm>
            <a:prstGeom prst="rect">
              <a:avLst/>
            </a:prstGeom>
          </p:spPr>
        </p:pic>
        <p:sp>
          <p:nvSpPr>
            <p:cNvPr id="6" name="!!Url BG">
              <a:extLst>
                <a:ext uri="{FF2B5EF4-FFF2-40B4-BE49-F238E27FC236}">
                  <a16:creationId xmlns:a16="http://schemas.microsoft.com/office/drawing/2014/main" id="{BB907639-C11C-3EC6-445B-B7A4C46620EA}"/>
                </a:ext>
              </a:extLst>
            </p:cNvPr>
            <p:cNvSpPr/>
            <p:nvPr/>
          </p:nvSpPr>
          <p:spPr>
            <a:xfrm>
              <a:off x="3456619" y="4185796"/>
              <a:ext cx="523940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URL">
              <a:extLst>
                <a:ext uri="{FF2B5EF4-FFF2-40B4-BE49-F238E27FC236}">
                  <a16:creationId xmlns:a16="http://schemas.microsoft.com/office/drawing/2014/main" id="{C78C7FC1-C15D-4174-7D49-EAFD88F49B04}"/>
                </a:ext>
              </a:extLst>
            </p:cNvPr>
            <p:cNvSpPr txBox="1"/>
            <p:nvPr/>
          </p:nvSpPr>
          <p:spPr>
            <a:xfrm>
              <a:off x="4980351" y="419897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10" name="!!Arrow 2">
              <a:extLst>
                <a:ext uri="{FF2B5EF4-FFF2-40B4-BE49-F238E27FC236}">
                  <a16:creationId xmlns:a16="http://schemas.microsoft.com/office/drawing/2014/main" id="{CE428AE3-C6C7-725D-EEA5-C6D26A4FBADE}"/>
                </a:ext>
              </a:extLst>
            </p:cNvPr>
            <p:cNvCxnSpPr>
              <a:cxnSpLocks/>
            </p:cNvCxnSpPr>
            <p:nvPr/>
          </p:nvCxnSpPr>
          <p:spPr>
            <a:xfrm flipH="1">
              <a:off x="3388839" y="3952656"/>
              <a:ext cx="5402736"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11" name="!!Header">
              <a:extLst>
                <a:ext uri="{FF2B5EF4-FFF2-40B4-BE49-F238E27FC236}">
                  <a16:creationId xmlns:a16="http://schemas.microsoft.com/office/drawing/2014/main" id="{69CC6A0D-7B16-534C-A4B3-4A5CBA4C6BB6}"/>
                </a:ext>
              </a:extLst>
            </p:cNvPr>
            <p:cNvSpPr txBox="1"/>
            <p:nvPr/>
          </p:nvSpPr>
          <p:spPr>
            <a:xfrm>
              <a:off x="4087585" y="460021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2" name="!!Scheme">
              <a:extLst>
                <a:ext uri="{FF2B5EF4-FFF2-40B4-BE49-F238E27FC236}">
                  <a16:creationId xmlns:a16="http://schemas.microsoft.com/office/drawing/2014/main" id="{1628F6AD-0AEF-8821-2F60-DFE3A41E481D}"/>
                </a:ext>
              </a:extLst>
            </p:cNvPr>
            <p:cNvSpPr txBox="1"/>
            <p:nvPr/>
          </p:nvSpPr>
          <p:spPr>
            <a:xfrm>
              <a:off x="6306910" y="460021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13" name="TextBox 12">
              <a:extLst>
                <a:ext uri="{FF2B5EF4-FFF2-40B4-BE49-F238E27FC236}">
                  <a16:creationId xmlns:a16="http://schemas.microsoft.com/office/drawing/2014/main" id="{AD00ABBB-5013-B8F2-3BDA-46E9512E12FA}"/>
                </a:ext>
              </a:extLst>
            </p:cNvPr>
            <p:cNvSpPr txBox="1"/>
            <p:nvPr/>
          </p:nvSpPr>
          <p:spPr>
            <a:xfrm>
              <a:off x="7126365" y="4598224"/>
              <a:ext cx="1569660" cy="400110"/>
            </a:xfrm>
            <a:prstGeom prst="rect">
              <a:avLst/>
            </a:prstGeom>
            <a:noFill/>
          </p:spPr>
          <p:txBody>
            <a:bodyPr wrap="none" rtlCol="0">
              <a:spAutoFit/>
            </a:bodyPr>
            <a:lstStyle/>
            <a:p>
              <a:r>
                <a:rPr lang="en-US" sz="2000" dirty="0" err="1">
                  <a:solidFill>
                    <a:srgbClr val="C00000"/>
                  </a:solidFill>
                  <a:latin typeface="Courier New" panose="02070309020205020404" pitchFamily="49" charset="0"/>
                  <a:cs typeface="Courier New" panose="02070309020205020404" pitchFamily="49" charset="0"/>
                </a:rPr>
                <a:t>Ywx</a:t>
              </a:r>
              <a:r>
                <a:rPr lang="en-US" sz="2000" dirty="0">
                  <a:solidFill>
                    <a:srgbClr val="C00000"/>
                  </a:solidFill>
                  <a:latin typeface="Courier New" panose="02070309020205020404" pitchFamily="49" charset="0"/>
                  <a:cs typeface="Courier New" panose="02070309020205020404" pitchFamily="49" charset="0"/>
                </a:rPr>
                <a:t>…</a:t>
              </a:r>
              <a:r>
                <a:rPr lang="en-US" sz="2000" dirty="0" err="1">
                  <a:solidFill>
                    <a:srgbClr val="C00000"/>
                  </a:solidFill>
                  <a:latin typeface="Courier New" panose="02070309020205020404" pitchFamily="49" charset="0"/>
                  <a:cs typeface="Courier New" panose="02070309020205020404" pitchFamily="49" charset="0"/>
                </a:rPr>
                <a:t>rcw</a:t>
              </a:r>
              <a:r>
                <a:rPr lang="en-US" sz="2000" dirty="0">
                  <a:solidFill>
                    <a:srgbClr val="C00000"/>
                  </a:solidFill>
                  <a:latin typeface="Courier New" panose="02070309020205020404" pitchFamily="49" charset="0"/>
                  <a:cs typeface="Courier New" panose="02070309020205020404" pitchFamily="49" charset="0"/>
                </a:rPr>
                <a:t>==</a:t>
              </a:r>
            </a:p>
          </p:txBody>
        </p:sp>
      </p:grpSp>
      <p:pic>
        <p:nvPicPr>
          <p:cNvPr id="14" name="Picture 2" descr="Hacker PNG Images Transparent Background | PNG Play">
            <a:extLst>
              <a:ext uri="{FF2B5EF4-FFF2-40B4-BE49-F238E27FC236}">
                <a16:creationId xmlns:a16="http://schemas.microsoft.com/office/drawing/2014/main" id="{D9E4EF74-0B9B-D19D-2DBD-803F8701BBF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988150" y="8038877"/>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15" name="Thought Bubble: Cloud 14">
            <a:extLst>
              <a:ext uri="{FF2B5EF4-FFF2-40B4-BE49-F238E27FC236}">
                <a16:creationId xmlns:a16="http://schemas.microsoft.com/office/drawing/2014/main" id="{445008F7-8BD8-C21A-4416-ACBA9D824484}"/>
              </a:ext>
            </a:extLst>
          </p:cNvPr>
          <p:cNvSpPr/>
          <p:nvPr/>
        </p:nvSpPr>
        <p:spPr>
          <a:xfrm>
            <a:off x="15162276" y="8213963"/>
            <a:ext cx="2359166" cy="965762"/>
          </a:xfrm>
          <a:prstGeom prst="cloudCallout">
            <a:avLst>
              <a:gd name="adj1" fmla="val -63833"/>
              <a:gd name="adj2" fmla="val -14667"/>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A731876C-D64B-6A95-A93B-E9E64CBDE0F0}"/>
              </a:ext>
            </a:extLst>
          </p:cNvPr>
          <p:cNvSpPr txBox="1"/>
          <p:nvPr/>
        </p:nvSpPr>
        <p:spPr>
          <a:xfrm>
            <a:off x="15431941" y="8448424"/>
            <a:ext cx="1973769" cy="461665"/>
          </a:xfrm>
          <a:prstGeom prst="rect">
            <a:avLst/>
          </a:prstGeom>
          <a:noFill/>
        </p:spPr>
        <p:txBody>
          <a:bodyPr wrap="square" rtlCol="0">
            <a:spAutoFit/>
          </a:bodyPr>
          <a:lstStyle/>
          <a:p>
            <a:r>
              <a:rPr lang="en-US" sz="2400" dirty="0" err="1">
                <a:solidFill>
                  <a:schemeClr val="bg1"/>
                </a:solidFill>
                <a:latin typeface="Segoe Print" panose="02000600000000000000" pitchFamily="2" charset="0"/>
              </a:rPr>
              <a:t>Mwuahaha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3594377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5672304C-B1DD-91F9-7DB2-BAFA97C1AC51}"/>
              </a:ext>
            </a:extLst>
          </p:cNvPr>
          <p:cNvSpPr txBox="1"/>
          <p:nvPr/>
        </p:nvSpPr>
        <p:spPr>
          <a:xfrm>
            <a:off x="2419350" y="185073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Passwords are the</a:t>
            </a:r>
            <a:br>
              <a:rPr lang="en-US" sz="3200" dirty="0">
                <a:solidFill>
                  <a:schemeClr val="bg1">
                    <a:lumMod val="95000"/>
                  </a:schemeClr>
                </a:solidFill>
                <a:latin typeface="Corbel" panose="020B0503020204020204" pitchFamily="34" charset="0"/>
              </a:rPr>
            </a:br>
            <a:r>
              <a:rPr lang="en-US" sz="3200" b="1" dirty="0">
                <a:solidFill>
                  <a:schemeClr val="bg1">
                    <a:lumMod val="95000"/>
                  </a:schemeClr>
                </a:solidFill>
                <a:latin typeface="Corbel" panose="020B0503020204020204" pitchFamily="34" charset="0"/>
              </a:rPr>
              <a:t>primary account credential</a:t>
            </a:r>
            <a:endParaRPr lang="en-US" sz="3200" dirty="0">
              <a:solidFill>
                <a:schemeClr val="bg1">
                  <a:lumMod val="95000"/>
                </a:schemeClr>
              </a:solidFill>
              <a:latin typeface="Corbel" panose="020B0503020204020204" pitchFamily="34" charset="0"/>
            </a:endParaRPr>
          </a:p>
        </p:txBody>
      </p:sp>
      <p:grpSp>
        <p:nvGrpSpPr>
          <p:cNvPr id="14" name="Group 13">
            <a:extLst>
              <a:ext uri="{FF2B5EF4-FFF2-40B4-BE49-F238E27FC236}">
                <a16:creationId xmlns:a16="http://schemas.microsoft.com/office/drawing/2014/main" id="{1B6585E6-E91E-2694-8CF9-F51B4D69B952}"/>
              </a:ext>
            </a:extLst>
          </p:cNvPr>
          <p:cNvGrpSpPr/>
          <p:nvPr/>
        </p:nvGrpSpPr>
        <p:grpSpPr>
          <a:xfrm>
            <a:off x="2439506" y="3070726"/>
            <a:ext cx="7369183" cy="1558422"/>
            <a:chOff x="2439506" y="3461251"/>
            <a:chExt cx="7369183" cy="1558422"/>
          </a:xfrm>
        </p:grpSpPr>
        <p:pic>
          <p:nvPicPr>
            <p:cNvPr id="2" name="Picture 1">
              <a:extLst>
                <a:ext uri="{FF2B5EF4-FFF2-40B4-BE49-F238E27FC236}">
                  <a16:creationId xmlns:a16="http://schemas.microsoft.com/office/drawing/2014/main" id="{6C0E53F0-DA00-A517-3BF2-39163EE089C4}"/>
                </a:ext>
              </a:extLst>
            </p:cNvPr>
            <p:cNvPicPr>
              <a:picLocks noChangeAspect="1"/>
            </p:cNvPicPr>
            <p:nvPr/>
          </p:nvPicPr>
          <p:blipFill>
            <a:blip r:embed="rId3"/>
            <a:stretch>
              <a:fillRect/>
            </a:stretch>
          </p:blipFill>
          <p:spPr>
            <a:xfrm>
              <a:off x="8878406" y="3461251"/>
              <a:ext cx="930283" cy="992661"/>
            </a:xfrm>
            <a:prstGeom prst="rect">
              <a:avLst/>
            </a:prstGeom>
          </p:spPr>
        </p:pic>
        <p:pic>
          <p:nvPicPr>
            <p:cNvPr id="4" name="Picture 3">
              <a:extLst>
                <a:ext uri="{FF2B5EF4-FFF2-40B4-BE49-F238E27FC236}">
                  <a16:creationId xmlns:a16="http://schemas.microsoft.com/office/drawing/2014/main" id="{E4B41E54-0C6D-21F0-265F-31684A80F9A3}"/>
                </a:ext>
              </a:extLst>
            </p:cNvPr>
            <p:cNvPicPr>
              <a:picLocks noChangeAspect="1"/>
            </p:cNvPicPr>
            <p:nvPr/>
          </p:nvPicPr>
          <p:blipFill>
            <a:blip r:embed="rId3"/>
            <a:stretch>
              <a:fillRect/>
            </a:stretch>
          </p:blipFill>
          <p:spPr>
            <a:xfrm>
              <a:off x="2439506" y="3461251"/>
              <a:ext cx="930283" cy="992661"/>
            </a:xfrm>
            <a:prstGeom prst="rect">
              <a:avLst/>
            </a:prstGeom>
          </p:spPr>
        </p:pic>
        <p:sp>
          <p:nvSpPr>
            <p:cNvPr id="5" name="!!Url BG">
              <a:extLst>
                <a:ext uri="{FF2B5EF4-FFF2-40B4-BE49-F238E27FC236}">
                  <a16:creationId xmlns:a16="http://schemas.microsoft.com/office/drawing/2014/main" id="{C04D7F4C-298D-C3F7-3F3D-4DE92E5F510A}"/>
                </a:ext>
              </a:extLst>
            </p:cNvPr>
            <p:cNvSpPr/>
            <p:nvPr/>
          </p:nvSpPr>
          <p:spPr>
            <a:xfrm>
              <a:off x="3456619" y="4185796"/>
              <a:ext cx="523940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6" name="!!URL">
              <a:extLst>
                <a:ext uri="{FF2B5EF4-FFF2-40B4-BE49-F238E27FC236}">
                  <a16:creationId xmlns:a16="http://schemas.microsoft.com/office/drawing/2014/main" id="{38779F1D-E7E7-B675-7E59-01CF83A72A81}"/>
                </a:ext>
              </a:extLst>
            </p:cNvPr>
            <p:cNvSpPr txBox="1"/>
            <p:nvPr/>
          </p:nvSpPr>
          <p:spPr>
            <a:xfrm>
              <a:off x="4980351" y="419897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8" name="!!Arrow 2">
              <a:extLst>
                <a:ext uri="{FF2B5EF4-FFF2-40B4-BE49-F238E27FC236}">
                  <a16:creationId xmlns:a16="http://schemas.microsoft.com/office/drawing/2014/main" id="{37ABFC26-7943-708A-DA71-98BEC56228E1}"/>
                </a:ext>
              </a:extLst>
            </p:cNvPr>
            <p:cNvCxnSpPr>
              <a:cxnSpLocks/>
            </p:cNvCxnSpPr>
            <p:nvPr/>
          </p:nvCxnSpPr>
          <p:spPr>
            <a:xfrm flipH="1">
              <a:off x="3388839" y="395265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10" name="!!Header">
              <a:extLst>
                <a:ext uri="{FF2B5EF4-FFF2-40B4-BE49-F238E27FC236}">
                  <a16:creationId xmlns:a16="http://schemas.microsoft.com/office/drawing/2014/main" id="{B12064E2-9D75-6A9C-E98D-0AEC9ED1C6A3}"/>
                </a:ext>
              </a:extLst>
            </p:cNvPr>
            <p:cNvSpPr txBox="1"/>
            <p:nvPr/>
          </p:nvSpPr>
          <p:spPr>
            <a:xfrm>
              <a:off x="4087585" y="460021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1" name="!!Scheme">
              <a:extLst>
                <a:ext uri="{FF2B5EF4-FFF2-40B4-BE49-F238E27FC236}">
                  <a16:creationId xmlns:a16="http://schemas.microsoft.com/office/drawing/2014/main" id="{C08233EA-67D0-B8B0-49B1-A7B88EC3C2E6}"/>
                </a:ext>
              </a:extLst>
            </p:cNvPr>
            <p:cNvSpPr txBox="1"/>
            <p:nvPr/>
          </p:nvSpPr>
          <p:spPr>
            <a:xfrm>
              <a:off x="6306910" y="460021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12" name="TextBox 11">
              <a:extLst>
                <a:ext uri="{FF2B5EF4-FFF2-40B4-BE49-F238E27FC236}">
                  <a16:creationId xmlns:a16="http://schemas.microsoft.com/office/drawing/2014/main" id="{598F2FB2-3BD3-BFAD-4D11-0154E7A61959}"/>
                </a:ext>
              </a:extLst>
            </p:cNvPr>
            <p:cNvSpPr txBox="1"/>
            <p:nvPr/>
          </p:nvSpPr>
          <p:spPr>
            <a:xfrm>
              <a:off x="7126365" y="4598224"/>
              <a:ext cx="1569660" cy="400110"/>
            </a:xfrm>
            <a:prstGeom prst="rect">
              <a:avLst/>
            </a:prstGeom>
            <a:noFill/>
          </p:spPr>
          <p:txBody>
            <a:bodyPr wrap="none" rtlCol="0">
              <a:spAutoFit/>
            </a:bodyPr>
            <a:lstStyle/>
            <a:p>
              <a:r>
                <a:rPr lang="en-US" sz="2000" dirty="0" err="1">
                  <a:solidFill>
                    <a:srgbClr val="5B9BD5"/>
                  </a:solidFill>
                  <a:latin typeface="Courier New" panose="02070309020205020404" pitchFamily="49" charset="0"/>
                  <a:cs typeface="Courier New" panose="02070309020205020404" pitchFamily="49" charset="0"/>
                </a:rPr>
                <a:t>Ywx</a:t>
              </a:r>
              <a:r>
                <a:rPr lang="en-US" sz="2000" dirty="0">
                  <a:solidFill>
                    <a:srgbClr val="5B9BD5"/>
                  </a:solidFill>
                  <a:latin typeface="Courier New" panose="02070309020205020404" pitchFamily="49" charset="0"/>
                  <a:cs typeface="Courier New" panose="02070309020205020404" pitchFamily="49" charset="0"/>
                </a:rPr>
                <a:t>…</a:t>
              </a:r>
              <a:r>
                <a:rPr lang="en-US" sz="2000" dirty="0" err="1">
                  <a:solidFill>
                    <a:srgbClr val="5B9BD5"/>
                  </a:solidFill>
                  <a:latin typeface="Courier New" panose="02070309020205020404" pitchFamily="49" charset="0"/>
                  <a:cs typeface="Courier New" panose="02070309020205020404" pitchFamily="49" charset="0"/>
                </a:rPr>
                <a:t>rcw</a:t>
              </a:r>
              <a:r>
                <a:rPr lang="en-US" sz="2000" dirty="0">
                  <a:solidFill>
                    <a:srgbClr val="5B9BD5"/>
                  </a:solidFill>
                  <a:latin typeface="Courier New" panose="02070309020205020404" pitchFamily="49" charset="0"/>
                  <a:cs typeface="Courier New" panose="02070309020205020404" pitchFamily="49" charset="0"/>
                </a:rPr>
                <a:t>==</a:t>
              </a:r>
            </a:p>
          </p:txBody>
        </p:sp>
      </p:grpSp>
      <p:pic>
        <p:nvPicPr>
          <p:cNvPr id="15" name="Picture 2" descr="Hacker PNG Images Transparent Background | PNG Play">
            <a:extLst>
              <a:ext uri="{FF2B5EF4-FFF2-40B4-BE49-F238E27FC236}">
                <a16:creationId xmlns:a16="http://schemas.microsoft.com/office/drawing/2014/main" id="{F4A9A361-F3C6-DEB0-6F9B-105092937F3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49025" y="4800377"/>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16" name="Thought Bubble: Cloud 15">
            <a:extLst>
              <a:ext uri="{FF2B5EF4-FFF2-40B4-BE49-F238E27FC236}">
                <a16:creationId xmlns:a16="http://schemas.microsoft.com/office/drawing/2014/main" id="{997ABE20-D0BF-1373-4659-FCBE3D027027}"/>
              </a:ext>
            </a:extLst>
          </p:cNvPr>
          <p:cNvSpPr/>
          <p:nvPr/>
        </p:nvSpPr>
        <p:spPr>
          <a:xfrm>
            <a:off x="6923151" y="4975463"/>
            <a:ext cx="2359166" cy="965762"/>
          </a:xfrm>
          <a:prstGeom prst="cloudCallout">
            <a:avLst>
              <a:gd name="adj1" fmla="val -63833"/>
              <a:gd name="adj2" fmla="val -14667"/>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88EEB750-630C-17BB-927F-33038A3C27F6}"/>
              </a:ext>
            </a:extLst>
          </p:cNvPr>
          <p:cNvSpPr txBox="1"/>
          <p:nvPr/>
        </p:nvSpPr>
        <p:spPr>
          <a:xfrm>
            <a:off x="7192816" y="5209924"/>
            <a:ext cx="1973769" cy="461665"/>
          </a:xfrm>
          <a:prstGeom prst="rect">
            <a:avLst/>
          </a:prstGeom>
          <a:noFill/>
        </p:spPr>
        <p:txBody>
          <a:bodyPr wrap="square" rtlCol="0">
            <a:spAutoFit/>
          </a:bodyPr>
          <a:lstStyle/>
          <a:p>
            <a:r>
              <a:rPr lang="en-US" sz="2400" dirty="0" err="1">
                <a:solidFill>
                  <a:schemeClr val="bg1"/>
                </a:solidFill>
                <a:latin typeface="Segoe Print" panose="02000600000000000000" pitchFamily="2" charset="0"/>
              </a:rPr>
              <a:t>Mwuahaha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50485839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sp>
        <p:nvSpPr>
          <p:cNvPr id="9" name="TextBox 8">
            <a:extLst>
              <a:ext uri="{FF2B5EF4-FFF2-40B4-BE49-F238E27FC236}">
                <a16:creationId xmlns:a16="http://schemas.microsoft.com/office/drawing/2014/main" id="{5672304C-B1DD-91F9-7DB2-BAFA97C1AC51}"/>
              </a:ext>
            </a:extLst>
          </p:cNvPr>
          <p:cNvSpPr txBox="1"/>
          <p:nvPr/>
        </p:nvSpPr>
        <p:spPr>
          <a:xfrm>
            <a:off x="2419350" y="2927062"/>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Use </a:t>
            </a:r>
            <a:r>
              <a:rPr lang="en-US" sz="3200" b="1" dirty="0">
                <a:solidFill>
                  <a:schemeClr val="bg1">
                    <a:lumMod val="95000"/>
                  </a:schemeClr>
                </a:solidFill>
                <a:latin typeface="Corbel" panose="020B0503020204020204" pitchFamily="34" charset="0"/>
              </a:rPr>
              <a:t>API Keys</a:t>
            </a:r>
            <a:r>
              <a:rPr lang="en-US" sz="3200" dirty="0">
                <a:solidFill>
                  <a:schemeClr val="bg1">
                    <a:lumMod val="95000"/>
                  </a:schemeClr>
                </a:solidFill>
                <a:latin typeface="Corbel" panose="020B0503020204020204" pitchFamily="34" charset="0"/>
              </a:rPr>
              <a:t> as limited-privilege passwords</a:t>
            </a:r>
          </a:p>
        </p:txBody>
      </p:sp>
      <p:pic>
        <p:nvPicPr>
          <p:cNvPr id="15" name="Picture 2" descr="Hacker PNG Images Transparent Background | PNG Play">
            <a:extLst>
              <a:ext uri="{FF2B5EF4-FFF2-40B4-BE49-F238E27FC236}">
                <a16:creationId xmlns:a16="http://schemas.microsoft.com/office/drawing/2014/main" id="{F4A9A361-F3C6-DEB0-6F9B-105092937F3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49025" y="6953027"/>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16" name="Thought Bubble: Cloud 15">
            <a:extLst>
              <a:ext uri="{FF2B5EF4-FFF2-40B4-BE49-F238E27FC236}">
                <a16:creationId xmlns:a16="http://schemas.microsoft.com/office/drawing/2014/main" id="{997ABE20-D0BF-1373-4659-FCBE3D027027}"/>
              </a:ext>
            </a:extLst>
          </p:cNvPr>
          <p:cNvSpPr/>
          <p:nvPr/>
        </p:nvSpPr>
        <p:spPr>
          <a:xfrm>
            <a:off x="6923151" y="7128113"/>
            <a:ext cx="2359166" cy="965762"/>
          </a:xfrm>
          <a:prstGeom prst="cloudCallout">
            <a:avLst>
              <a:gd name="adj1" fmla="val -63833"/>
              <a:gd name="adj2" fmla="val -14667"/>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88EEB750-630C-17BB-927F-33038A3C27F6}"/>
              </a:ext>
            </a:extLst>
          </p:cNvPr>
          <p:cNvSpPr txBox="1"/>
          <p:nvPr/>
        </p:nvSpPr>
        <p:spPr>
          <a:xfrm>
            <a:off x="7192816" y="7362574"/>
            <a:ext cx="1973769" cy="461665"/>
          </a:xfrm>
          <a:prstGeom prst="rect">
            <a:avLst/>
          </a:prstGeom>
          <a:noFill/>
        </p:spPr>
        <p:txBody>
          <a:bodyPr wrap="square" rtlCol="0">
            <a:spAutoFit/>
          </a:bodyPr>
          <a:lstStyle/>
          <a:p>
            <a:r>
              <a:rPr lang="en-US" sz="2400" dirty="0" err="1">
                <a:solidFill>
                  <a:schemeClr val="bg1"/>
                </a:solidFill>
                <a:latin typeface="Segoe Print" panose="02000600000000000000" pitchFamily="2" charset="0"/>
              </a:rPr>
              <a:t>Mwuahaha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pic>
        <p:nvPicPr>
          <p:cNvPr id="13" name="Picture 12">
            <a:extLst>
              <a:ext uri="{FF2B5EF4-FFF2-40B4-BE49-F238E27FC236}">
                <a16:creationId xmlns:a16="http://schemas.microsoft.com/office/drawing/2014/main" id="{611F04A5-BA65-8305-B22A-90A3FFC35D0C}"/>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2486804" y="7224426"/>
            <a:ext cx="1007647" cy="1016935"/>
          </a:xfrm>
          <a:prstGeom prst="rect">
            <a:avLst/>
          </a:prstGeom>
        </p:spPr>
      </p:pic>
      <p:grpSp>
        <p:nvGrpSpPr>
          <p:cNvPr id="18" name="Group 17">
            <a:extLst>
              <a:ext uri="{FF2B5EF4-FFF2-40B4-BE49-F238E27FC236}">
                <a16:creationId xmlns:a16="http://schemas.microsoft.com/office/drawing/2014/main" id="{728D0D9F-9F1E-3B43-BB3C-1E7F21EAD9D1}"/>
              </a:ext>
            </a:extLst>
          </p:cNvPr>
          <p:cNvGrpSpPr/>
          <p:nvPr/>
        </p:nvGrpSpPr>
        <p:grpSpPr>
          <a:xfrm>
            <a:off x="3655728" y="7189513"/>
            <a:ext cx="4897721" cy="1275312"/>
            <a:chOff x="491742" y="3568700"/>
            <a:chExt cx="4897721" cy="1275312"/>
          </a:xfrm>
        </p:grpSpPr>
        <p:sp>
          <p:nvSpPr>
            <p:cNvPr id="19" name="Rectangle: Rounded Corners 18">
              <a:extLst>
                <a:ext uri="{FF2B5EF4-FFF2-40B4-BE49-F238E27FC236}">
                  <a16:creationId xmlns:a16="http://schemas.microsoft.com/office/drawing/2014/main" id="{BF3A0DB5-38CA-A0DD-D34D-82E0037D4BF9}"/>
                </a:ext>
              </a:extLst>
            </p:cNvPr>
            <p:cNvSpPr/>
            <p:nvPr/>
          </p:nvSpPr>
          <p:spPr>
            <a:xfrm>
              <a:off x="491742" y="3568700"/>
              <a:ext cx="4897721" cy="127531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7AF1F5E3-95BA-0292-CBC9-16373FC30028}"/>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69D43E4E-E10E-5A4A-6CBE-1BF2C861A961}"/>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63B6C86C-878F-EE63-7D2E-D9047395341B}"/>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701BB5A6-5A82-8576-5A4D-2007C1EA9DC0}"/>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F055376D-F3E8-7A5D-C0B0-8665F574242E}"/>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D0552DDA-6BBB-01BA-09EE-BECFD143732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D5950597-364B-25A6-12CC-38A08B622DAA}"/>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9A01A91F-1C85-C03C-A55A-36FE5564862E}"/>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37D4DDBB-5144-B893-1D93-B721C2FBEC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B85FCD30-D57F-2958-6099-BDDA5358754A}"/>
              </a:ext>
            </a:extLst>
          </p:cNvPr>
          <p:cNvSpPr txBox="1"/>
          <p:nvPr/>
        </p:nvSpPr>
        <p:spPr>
          <a:xfrm>
            <a:off x="4363845" y="736026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9C888A78-8B0D-813A-D955-194C1DC3E45E}"/>
              </a:ext>
            </a:extLst>
          </p:cNvPr>
          <p:cNvSpPr txBox="1"/>
          <p:nvPr/>
        </p:nvSpPr>
        <p:spPr>
          <a:xfrm>
            <a:off x="4363845" y="7682149"/>
            <a:ext cx="3570208" cy="707886"/>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1: </a:t>
            </a:r>
            <a:r>
              <a:rPr lang="en-US" sz="2000" b="1" dirty="0">
                <a:latin typeface="Courier New" panose="02070309020205020404" pitchFamily="49" charset="0"/>
                <a:cs typeface="Courier New" panose="02070309020205020404" pitchFamily="49" charset="0"/>
              </a:rPr>
              <a:t>FG75319573!&amp;#1d</a:t>
            </a:r>
            <a:endParaRPr lang="en-US" sz="2000" dirty="0">
              <a:latin typeface="Courier New" panose="02070309020205020404" pitchFamily="49" charset="0"/>
              <a:cs typeface="Courier New" panose="02070309020205020404" pitchFamily="49" charset="0"/>
            </a:endParaRPr>
          </a:p>
          <a:p>
            <a:r>
              <a:rPr lang="en-US" sz="2000" dirty="0">
                <a:latin typeface="Courier New" panose="02070309020205020404" pitchFamily="49" charset="0"/>
                <a:cs typeface="Courier New" panose="02070309020205020404" pitchFamily="49" charset="0"/>
              </a:rPr>
              <a:t>API 2: </a:t>
            </a:r>
            <a:r>
              <a:rPr lang="en-US" sz="2000" b="1" dirty="0">
                <a:latin typeface="Courier New" panose="02070309020205020404" pitchFamily="49" charset="0"/>
                <a:cs typeface="Courier New" panose="02070309020205020404" pitchFamily="49" charset="0"/>
              </a:rPr>
              <a:t>6Ha*41d841(b@21</a:t>
            </a:r>
            <a:endParaRPr lang="en-US" sz="2000" dirty="0">
              <a:latin typeface="Courier New" panose="02070309020205020404" pitchFamily="49" charset="0"/>
              <a:cs typeface="Courier New" panose="02070309020205020404" pitchFamily="49"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20081455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486804" y="2214276"/>
            <a:ext cx="1007647" cy="1016935"/>
          </a:xfrm>
          <a:prstGeom prst="rect">
            <a:avLst/>
          </a:prstGeom>
        </p:spPr>
      </p:pic>
      <p:grpSp>
        <p:nvGrpSpPr>
          <p:cNvPr id="4" name="Group 3">
            <a:extLst>
              <a:ext uri="{FF2B5EF4-FFF2-40B4-BE49-F238E27FC236}">
                <a16:creationId xmlns:a16="http://schemas.microsoft.com/office/drawing/2014/main" id="{7CE44450-FAC1-1029-950B-EF89AE0431A8}"/>
              </a:ext>
            </a:extLst>
          </p:cNvPr>
          <p:cNvGrpSpPr/>
          <p:nvPr/>
        </p:nvGrpSpPr>
        <p:grpSpPr>
          <a:xfrm>
            <a:off x="3655728" y="2179363"/>
            <a:ext cx="4897721" cy="1275312"/>
            <a:chOff x="491742" y="3568700"/>
            <a:chExt cx="4897721" cy="1275312"/>
          </a:xfrm>
        </p:grpSpPr>
        <p:sp>
          <p:nvSpPr>
            <p:cNvPr id="5" name="Rectangle: Rounded Corners 4">
              <a:extLst>
                <a:ext uri="{FF2B5EF4-FFF2-40B4-BE49-F238E27FC236}">
                  <a16:creationId xmlns:a16="http://schemas.microsoft.com/office/drawing/2014/main" id="{45BC3082-FB9A-1553-7607-95A3658E884D}"/>
                </a:ext>
              </a:extLst>
            </p:cNvPr>
            <p:cNvSpPr/>
            <p:nvPr/>
          </p:nvSpPr>
          <p:spPr>
            <a:xfrm>
              <a:off x="491742" y="3568700"/>
              <a:ext cx="4897721" cy="127531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627883" y="3743690"/>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0" name="TextBox 19">
            <a:extLst>
              <a:ext uri="{FF2B5EF4-FFF2-40B4-BE49-F238E27FC236}">
                <a16:creationId xmlns:a16="http://schemas.microsoft.com/office/drawing/2014/main" id="{D84D114C-2C56-8A68-6749-4786E2316B28}"/>
              </a:ext>
            </a:extLst>
          </p:cNvPr>
          <p:cNvSpPr txBox="1"/>
          <p:nvPr/>
        </p:nvSpPr>
        <p:spPr>
          <a:xfrm>
            <a:off x="4363845" y="235011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4363845" y="2671999"/>
            <a:ext cx="3570208" cy="707886"/>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1: </a:t>
            </a:r>
            <a:r>
              <a:rPr lang="en-US" sz="2000" b="1" dirty="0">
                <a:latin typeface="Courier New" panose="02070309020205020404" pitchFamily="49" charset="0"/>
                <a:cs typeface="Courier New" panose="02070309020205020404" pitchFamily="49" charset="0"/>
              </a:rPr>
              <a:t>FG75319573!&amp;#1d</a:t>
            </a:r>
            <a:endParaRPr lang="en-US" sz="2000" dirty="0">
              <a:latin typeface="Courier New" panose="02070309020205020404" pitchFamily="49" charset="0"/>
              <a:cs typeface="Courier New" panose="02070309020205020404" pitchFamily="49" charset="0"/>
            </a:endParaRPr>
          </a:p>
          <a:p>
            <a:r>
              <a:rPr lang="en-US" sz="2000" dirty="0">
                <a:latin typeface="Courier New" panose="02070309020205020404" pitchFamily="49" charset="0"/>
                <a:cs typeface="Courier New" panose="02070309020205020404" pitchFamily="49" charset="0"/>
              </a:rPr>
              <a:t>API 2: </a:t>
            </a:r>
            <a:r>
              <a:rPr lang="en-US" sz="2000" b="1" dirty="0">
                <a:latin typeface="Courier New" panose="02070309020205020404" pitchFamily="49" charset="0"/>
                <a:cs typeface="Courier New" panose="02070309020205020404" pitchFamily="49" charset="0"/>
              </a:rPr>
              <a:t>6Ha*41d841(b@21</a:t>
            </a:r>
            <a:endParaRPr lang="en-US" sz="2000" dirty="0">
              <a:latin typeface="Courier New" panose="02070309020205020404" pitchFamily="49" charset="0"/>
              <a:cs typeface="Courier New" panose="02070309020205020404" pitchFamily="49" charset="0"/>
            </a:endParaRPr>
          </a:p>
        </p:txBody>
      </p:sp>
      <p:sp>
        <p:nvSpPr>
          <p:cNvPr id="23" name="TextBox 22">
            <a:extLst>
              <a:ext uri="{FF2B5EF4-FFF2-40B4-BE49-F238E27FC236}">
                <a16:creationId xmlns:a16="http://schemas.microsoft.com/office/drawing/2014/main" id="{9624EDD1-2751-6E87-651B-64BC7A198B61}"/>
              </a:ext>
            </a:extLst>
          </p:cNvPr>
          <p:cNvSpPr txBox="1"/>
          <p:nvPr/>
        </p:nvSpPr>
        <p:spPr>
          <a:xfrm>
            <a:off x="3696924" y="3754835"/>
            <a:ext cx="4714875"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API Keys = usage-specific credentials</a:t>
            </a:r>
          </a:p>
        </p:txBody>
      </p:sp>
      <p:pic>
        <p:nvPicPr>
          <p:cNvPr id="16" name="Picture 15">
            <a:extLst>
              <a:ext uri="{FF2B5EF4-FFF2-40B4-BE49-F238E27FC236}">
                <a16:creationId xmlns:a16="http://schemas.microsoft.com/office/drawing/2014/main" id="{1B1E9668-906C-6B8F-5754-B1F8CE20ADAF}"/>
              </a:ext>
            </a:extLst>
          </p:cNvPr>
          <p:cNvPicPr>
            <a:picLocks noChangeAspect="1"/>
          </p:cNvPicPr>
          <p:nvPr/>
        </p:nvPicPr>
        <p:blipFill>
          <a:blip r:embed="rId4"/>
          <a:stretch>
            <a:fillRect/>
          </a:stretch>
        </p:blipFill>
        <p:spPr>
          <a:xfrm>
            <a:off x="9662178" y="7163756"/>
            <a:ext cx="930283" cy="992661"/>
          </a:xfrm>
          <a:prstGeom prst="rect">
            <a:avLst/>
          </a:prstGeom>
        </p:spPr>
      </p:pic>
      <p:pic>
        <p:nvPicPr>
          <p:cNvPr id="17" name="Picture 16">
            <a:extLst>
              <a:ext uri="{FF2B5EF4-FFF2-40B4-BE49-F238E27FC236}">
                <a16:creationId xmlns:a16="http://schemas.microsoft.com/office/drawing/2014/main" id="{555D3F43-31F2-3F3D-9558-881E45380449}"/>
              </a:ext>
            </a:extLst>
          </p:cNvPr>
          <p:cNvPicPr>
            <a:picLocks noChangeAspect="1"/>
          </p:cNvPicPr>
          <p:nvPr/>
        </p:nvPicPr>
        <p:blipFill>
          <a:blip r:embed="rId4"/>
          <a:stretch>
            <a:fillRect/>
          </a:stretch>
        </p:blipFill>
        <p:spPr>
          <a:xfrm>
            <a:off x="1583164" y="7163756"/>
            <a:ext cx="930283" cy="992661"/>
          </a:xfrm>
          <a:prstGeom prst="rect">
            <a:avLst/>
          </a:prstGeom>
        </p:spPr>
      </p:pic>
      <p:cxnSp>
        <p:nvCxnSpPr>
          <p:cNvPr id="25" name="!!Arrow 2">
            <a:extLst>
              <a:ext uri="{FF2B5EF4-FFF2-40B4-BE49-F238E27FC236}">
                <a16:creationId xmlns:a16="http://schemas.microsoft.com/office/drawing/2014/main" id="{0D18EB23-5D95-50BC-A7CF-D484E4E2D30B}"/>
              </a:ext>
            </a:extLst>
          </p:cNvPr>
          <p:cNvCxnSpPr>
            <a:cxnSpLocks/>
          </p:cNvCxnSpPr>
          <p:nvPr/>
        </p:nvCxnSpPr>
        <p:spPr>
          <a:xfrm flipH="1">
            <a:off x="2670629" y="7655161"/>
            <a:ext cx="6734628"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9" name="!!Url BG">
            <a:extLst>
              <a:ext uri="{FF2B5EF4-FFF2-40B4-BE49-F238E27FC236}">
                <a16:creationId xmlns:a16="http://schemas.microsoft.com/office/drawing/2014/main" id="{6B7F0982-BAB5-6B4B-D2AB-0D12249B05BD}"/>
              </a:ext>
            </a:extLst>
          </p:cNvPr>
          <p:cNvSpPr/>
          <p:nvPr/>
        </p:nvSpPr>
        <p:spPr>
          <a:xfrm>
            <a:off x="3791870" y="8048519"/>
            <a:ext cx="430016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5" name="!!URL">
            <a:extLst>
              <a:ext uri="{FF2B5EF4-FFF2-40B4-BE49-F238E27FC236}">
                <a16:creationId xmlns:a16="http://schemas.microsoft.com/office/drawing/2014/main" id="{B6E52EFE-0D11-EDF7-CD28-6AA02957E439}"/>
              </a:ext>
            </a:extLst>
          </p:cNvPr>
          <p:cNvSpPr txBox="1"/>
          <p:nvPr/>
        </p:nvSpPr>
        <p:spPr>
          <a:xfrm>
            <a:off x="4980351" y="8061699"/>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sp>
        <p:nvSpPr>
          <p:cNvPr id="29" name="!!Header">
            <a:extLst>
              <a:ext uri="{FF2B5EF4-FFF2-40B4-BE49-F238E27FC236}">
                <a16:creationId xmlns:a16="http://schemas.microsoft.com/office/drawing/2014/main" id="{5DA1CCB4-162B-51B0-FA18-B3EE8AF368C5}"/>
              </a:ext>
            </a:extLst>
          </p:cNvPr>
          <p:cNvSpPr txBox="1"/>
          <p:nvPr/>
        </p:nvSpPr>
        <p:spPr>
          <a:xfrm>
            <a:off x="3971469" y="8462937"/>
            <a:ext cx="1723549"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X-API-Key:</a:t>
            </a:r>
          </a:p>
        </p:txBody>
      </p:sp>
      <p:sp>
        <p:nvSpPr>
          <p:cNvPr id="30" name="TextBox 29">
            <a:extLst>
              <a:ext uri="{FF2B5EF4-FFF2-40B4-BE49-F238E27FC236}">
                <a16:creationId xmlns:a16="http://schemas.microsoft.com/office/drawing/2014/main" id="{0BD294BF-F1E1-9BA0-BED4-25C353C2AFDF}"/>
              </a:ext>
            </a:extLst>
          </p:cNvPr>
          <p:cNvSpPr txBox="1"/>
          <p:nvPr/>
        </p:nvSpPr>
        <p:spPr>
          <a:xfrm>
            <a:off x="5542566" y="8460947"/>
            <a:ext cx="3010883" cy="400110"/>
          </a:xfrm>
          <a:prstGeom prst="rect">
            <a:avLst/>
          </a:prstGeom>
          <a:noFill/>
        </p:spPr>
        <p:txBody>
          <a:bodyPr wrap="square" rtlCol="0">
            <a:spAutoFit/>
          </a:bodyPr>
          <a:lstStyle/>
          <a:p>
            <a:r>
              <a:rPr lang="en-US" sz="2000" b="1" dirty="0">
                <a:solidFill>
                  <a:srgbClr val="5B9BD5"/>
                </a:solidFill>
                <a:latin typeface="Courier New" panose="02070309020205020404" pitchFamily="49" charset="0"/>
                <a:cs typeface="Courier New" panose="02070309020205020404" pitchFamily="49" charset="0"/>
              </a:rPr>
              <a:t>FG75319573!&amp;#1d</a:t>
            </a:r>
          </a:p>
        </p:txBody>
      </p:sp>
    </p:spTree>
    <p:extLst>
      <p:ext uri="{BB962C8B-B14F-4D97-AF65-F5344CB8AC3E}">
        <p14:creationId xmlns:p14="http://schemas.microsoft.com/office/powerpoint/2010/main" val="1449956765"/>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4069960"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passwords</a:t>
            </a:r>
            <a:endParaRPr lang="en-US" sz="3200" dirty="0">
              <a:solidFill>
                <a:schemeClr val="bg1">
                  <a:lumMod val="95000"/>
                </a:schemeClr>
              </a:solidFill>
              <a:latin typeface="Corbel" panose="020B0503020204020204" pitchFamily="34" charset="0"/>
            </a:endParaRPr>
          </a:p>
        </p:txBody>
      </p:sp>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486804" y="2214276"/>
            <a:ext cx="1007647" cy="1016935"/>
          </a:xfrm>
          <a:prstGeom prst="rect">
            <a:avLst/>
          </a:prstGeom>
        </p:spPr>
      </p:pic>
      <p:grpSp>
        <p:nvGrpSpPr>
          <p:cNvPr id="4" name="Group 3">
            <a:extLst>
              <a:ext uri="{FF2B5EF4-FFF2-40B4-BE49-F238E27FC236}">
                <a16:creationId xmlns:a16="http://schemas.microsoft.com/office/drawing/2014/main" id="{7CE44450-FAC1-1029-950B-EF89AE0431A8}"/>
              </a:ext>
            </a:extLst>
          </p:cNvPr>
          <p:cNvGrpSpPr/>
          <p:nvPr/>
        </p:nvGrpSpPr>
        <p:grpSpPr>
          <a:xfrm>
            <a:off x="3655728" y="2179363"/>
            <a:ext cx="4897721" cy="1275312"/>
            <a:chOff x="491742" y="3568700"/>
            <a:chExt cx="4897721" cy="1275312"/>
          </a:xfrm>
        </p:grpSpPr>
        <p:sp>
          <p:nvSpPr>
            <p:cNvPr id="5" name="Rectangle: Rounded Corners 4">
              <a:extLst>
                <a:ext uri="{FF2B5EF4-FFF2-40B4-BE49-F238E27FC236}">
                  <a16:creationId xmlns:a16="http://schemas.microsoft.com/office/drawing/2014/main" id="{45BC3082-FB9A-1553-7607-95A3658E884D}"/>
                </a:ext>
              </a:extLst>
            </p:cNvPr>
            <p:cNvSpPr/>
            <p:nvPr/>
          </p:nvSpPr>
          <p:spPr>
            <a:xfrm>
              <a:off x="491742" y="3568700"/>
              <a:ext cx="4897721" cy="127531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627883" y="3743690"/>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0" name="TextBox 19">
            <a:extLst>
              <a:ext uri="{FF2B5EF4-FFF2-40B4-BE49-F238E27FC236}">
                <a16:creationId xmlns:a16="http://schemas.microsoft.com/office/drawing/2014/main" id="{D84D114C-2C56-8A68-6749-4786E2316B28}"/>
              </a:ext>
            </a:extLst>
          </p:cNvPr>
          <p:cNvSpPr txBox="1"/>
          <p:nvPr/>
        </p:nvSpPr>
        <p:spPr>
          <a:xfrm>
            <a:off x="4363845" y="235011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4363845" y="2671999"/>
            <a:ext cx="3570208" cy="707886"/>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1: </a:t>
            </a:r>
            <a:r>
              <a:rPr lang="en-US" sz="2000" b="1" dirty="0">
                <a:solidFill>
                  <a:srgbClr val="5B9BD5"/>
                </a:solidFill>
                <a:latin typeface="Courier New" panose="02070309020205020404" pitchFamily="49" charset="0"/>
                <a:cs typeface="Courier New" panose="02070309020205020404" pitchFamily="49" charset="0"/>
              </a:rPr>
              <a:t>FG75319573!&amp;#1d</a:t>
            </a:r>
            <a:endParaRPr lang="en-US" sz="2000" dirty="0">
              <a:solidFill>
                <a:srgbClr val="5B9BD5"/>
              </a:solidFill>
              <a:latin typeface="Courier New" panose="02070309020205020404" pitchFamily="49" charset="0"/>
              <a:cs typeface="Courier New" panose="02070309020205020404" pitchFamily="49" charset="0"/>
            </a:endParaRPr>
          </a:p>
          <a:p>
            <a:r>
              <a:rPr lang="en-US" sz="2000" dirty="0">
                <a:latin typeface="Courier New" panose="02070309020205020404" pitchFamily="49" charset="0"/>
                <a:cs typeface="Courier New" panose="02070309020205020404" pitchFamily="49" charset="0"/>
              </a:rPr>
              <a:t>API 2: </a:t>
            </a:r>
            <a:r>
              <a:rPr lang="en-US" sz="2000" b="1" dirty="0">
                <a:latin typeface="Courier New" panose="02070309020205020404" pitchFamily="49" charset="0"/>
                <a:cs typeface="Courier New" panose="02070309020205020404" pitchFamily="49" charset="0"/>
              </a:rPr>
              <a:t>6Ha*41d841(b@21</a:t>
            </a:r>
            <a:endParaRPr lang="en-US" sz="2000" dirty="0">
              <a:latin typeface="Courier New" panose="02070309020205020404" pitchFamily="49" charset="0"/>
              <a:cs typeface="Courier New" panose="02070309020205020404" pitchFamily="49" charset="0"/>
            </a:endParaRPr>
          </a:p>
        </p:txBody>
      </p:sp>
      <p:pic>
        <p:nvPicPr>
          <p:cNvPr id="15" name="Picture 14">
            <a:extLst>
              <a:ext uri="{FF2B5EF4-FFF2-40B4-BE49-F238E27FC236}">
                <a16:creationId xmlns:a16="http://schemas.microsoft.com/office/drawing/2014/main" id="{59D28B18-35C7-441A-0BDB-EA509976B232}"/>
              </a:ext>
            </a:extLst>
          </p:cNvPr>
          <p:cNvPicPr>
            <a:picLocks noChangeAspect="1"/>
          </p:cNvPicPr>
          <p:nvPr/>
        </p:nvPicPr>
        <p:blipFill>
          <a:blip r:embed="rId4"/>
          <a:stretch>
            <a:fillRect/>
          </a:stretch>
        </p:blipFill>
        <p:spPr>
          <a:xfrm>
            <a:off x="9662178" y="3912554"/>
            <a:ext cx="930283" cy="992661"/>
          </a:xfrm>
          <a:prstGeom prst="rect">
            <a:avLst/>
          </a:prstGeom>
        </p:spPr>
      </p:pic>
      <p:pic>
        <p:nvPicPr>
          <p:cNvPr id="16" name="Picture 15">
            <a:extLst>
              <a:ext uri="{FF2B5EF4-FFF2-40B4-BE49-F238E27FC236}">
                <a16:creationId xmlns:a16="http://schemas.microsoft.com/office/drawing/2014/main" id="{E0A64B77-A448-3A42-916D-79DC699FDE38}"/>
              </a:ext>
            </a:extLst>
          </p:cNvPr>
          <p:cNvPicPr>
            <a:picLocks noChangeAspect="1"/>
          </p:cNvPicPr>
          <p:nvPr/>
        </p:nvPicPr>
        <p:blipFill>
          <a:blip r:embed="rId4"/>
          <a:stretch>
            <a:fillRect/>
          </a:stretch>
        </p:blipFill>
        <p:spPr>
          <a:xfrm>
            <a:off x="1583164" y="3912554"/>
            <a:ext cx="930283" cy="992661"/>
          </a:xfrm>
          <a:prstGeom prst="rect">
            <a:avLst/>
          </a:prstGeom>
        </p:spPr>
      </p:pic>
      <p:cxnSp>
        <p:nvCxnSpPr>
          <p:cNvPr id="24" name="!!Arrow 2">
            <a:extLst>
              <a:ext uri="{FF2B5EF4-FFF2-40B4-BE49-F238E27FC236}">
                <a16:creationId xmlns:a16="http://schemas.microsoft.com/office/drawing/2014/main" id="{FEE30406-E0EF-1259-6E5B-7D2C3B776F80}"/>
              </a:ext>
            </a:extLst>
          </p:cNvPr>
          <p:cNvCxnSpPr>
            <a:cxnSpLocks/>
          </p:cNvCxnSpPr>
          <p:nvPr/>
        </p:nvCxnSpPr>
        <p:spPr>
          <a:xfrm flipH="1">
            <a:off x="2670629" y="4403959"/>
            <a:ext cx="6734628"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9" name="TextBox 8">
            <a:extLst>
              <a:ext uri="{FF2B5EF4-FFF2-40B4-BE49-F238E27FC236}">
                <a16:creationId xmlns:a16="http://schemas.microsoft.com/office/drawing/2014/main" id="{E25666B5-C47D-1AFC-ED7F-07F3EA65AC73}"/>
              </a:ext>
            </a:extLst>
          </p:cNvPr>
          <p:cNvSpPr txBox="1"/>
          <p:nvPr/>
        </p:nvSpPr>
        <p:spPr>
          <a:xfrm>
            <a:off x="4265289" y="5640347"/>
            <a:ext cx="358522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Bearer tokens are like cash;</a:t>
            </a:r>
          </a:p>
          <a:p>
            <a:pPr algn="ctr"/>
            <a:r>
              <a:rPr lang="en-US" sz="2000" dirty="0">
                <a:solidFill>
                  <a:schemeClr val="bg1"/>
                </a:solidFill>
                <a:latin typeface="Corbel" panose="020B0503020204020204" pitchFamily="34" charset="0"/>
              </a:rPr>
              <a:t>Whomever "bears" it, can use it</a:t>
            </a:r>
          </a:p>
        </p:txBody>
      </p:sp>
      <p:sp>
        <p:nvSpPr>
          <p:cNvPr id="28" name="Freeform: Shape 27">
            <a:extLst>
              <a:ext uri="{FF2B5EF4-FFF2-40B4-BE49-F238E27FC236}">
                <a16:creationId xmlns:a16="http://schemas.microsoft.com/office/drawing/2014/main" id="{CD76D9EF-7DED-3104-FDA8-2E00A13D4262}"/>
              </a:ext>
            </a:extLst>
          </p:cNvPr>
          <p:cNvSpPr/>
          <p:nvPr/>
        </p:nvSpPr>
        <p:spPr>
          <a:xfrm>
            <a:off x="8034997" y="2872673"/>
            <a:ext cx="956699" cy="2354782"/>
          </a:xfrm>
          <a:custGeom>
            <a:avLst/>
            <a:gdLst>
              <a:gd name="connsiteX0" fmla="*/ 0 w 956699"/>
              <a:gd name="connsiteY0" fmla="*/ 0 h 2354782"/>
              <a:gd name="connsiteX1" fmla="*/ 954860 w 956699"/>
              <a:gd name="connsiteY1" fmla="*/ 1132885 h 2354782"/>
              <a:gd name="connsiteX2" fmla="*/ 242761 w 956699"/>
              <a:gd name="connsiteY2" fmla="*/ 2354782 h 2354782"/>
            </a:gdLst>
            <a:ahLst/>
            <a:cxnLst>
              <a:cxn ang="0">
                <a:pos x="connsiteX0" y="connsiteY0"/>
              </a:cxn>
              <a:cxn ang="0">
                <a:pos x="connsiteX1" y="connsiteY1"/>
              </a:cxn>
              <a:cxn ang="0">
                <a:pos x="connsiteX2" y="connsiteY2"/>
              </a:cxn>
            </a:cxnLst>
            <a:rect l="l" t="t" r="r" b="b"/>
            <a:pathLst>
              <a:path w="956699" h="2354782">
                <a:moveTo>
                  <a:pt x="0" y="0"/>
                </a:moveTo>
                <a:cubicBezTo>
                  <a:pt x="457200" y="370210"/>
                  <a:pt x="914400" y="740421"/>
                  <a:pt x="954860" y="1132885"/>
                </a:cubicBezTo>
                <a:cubicBezTo>
                  <a:pt x="995320" y="1525349"/>
                  <a:pt x="356049" y="2157876"/>
                  <a:pt x="242761" y="2354782"/>
                </a:cubicBezTo>
              </a:path>
            </a:pathLst>
          </a:custGeom>
          <a:noFill/>
          <a:ln>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Url BG">
            <a:extLst>
              <a:ext uri="{FF2B5EF4-FFF2-40B4-BE49-F238E27FC236}">
                <a16:creationId xmlns:a16="http://schemas.microsoft.com/office/drawing/2014/main" id="{5E633C3C-4332-AC22-E64B-D60E57F563D0}"/>
              </a:ext>
            </a:extLst>
          </p:cNvPr>
          <p:cNvSpPr/>
          <p:nvPr/>
        </p:nvSpPr>
        <p:spPr>
          <a:xfrm>
            <a:off x="3791870" y="4637099"/>
            <a:ext cx="430016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3" name="!!URL">
            <a:extLst>
              <a:ext uri="{FF2B5EF4-FFF2-40B4-BE49-F238E27FC236}">
                <a16:creationId xmlns:a16="http://schemas.microsoft.com/office/drawing/2014/main" id="{DE9F8162-002A-F109-D19F-B9349BC58F35}"/>
              </a:ext>
            </a:extLst>
          </p:cNvPr>
          <p:cNvSpPr txBox="1"/>
          <p:nvPr/>
        </p:nvSpPr>
        <p:spPr>
          <a:xfrm>
            <a:off x="4980351" y="4650279"/>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sp>
        <p:nvSpPr>
          <p:cNvPr id="34" name="!!Header">
            <a:extLst>
              <a:ext uri="{FF2B5EF4-FFF2-40B4-BE49-F238E27FC236}">
                <a16:creationId xmlns:a16="http://schemas.microsoft.com/office/drawing/2014/main" id="{30A3E815-C146-608F-9E62-5C3DE74F9016}"/>
              </a:ext>
            </a:extLst>
          </p:cNvPr>
          <p:cNvSpPr txBox="1"/>
          <p:nvPr/>
        </p:nvSpPr>
        <p:spPr>
          <a:xfrm>
            <a:off x="3971469" y="5051517"/>
            <a:ext cx="1723549"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X-API-Key:</a:t>
            </a:r>
          </a:p>
        </p:txBody>
      </p:sp>
      <p:sp>
        <p:nvSpPr>
          <p:cNvPr id="36" name="TextBox 35">
            <a:extLst>
              <a:ext uri="{FF2B5EF4-FFF2-40B4-BE49-F238E27FC236}">
                <a16:creationId xmlns:a16="http://schemas.microsoft.com/office/drawing/2014/main" id="{456A9AE8-9A47-1C80-DFB4-C4AFB23F6284}"/>
              </a:ext>
            </a:extLst>
          </p:cNvPr>
          <p:cNvSpPr txBox="1"/>
          <p:nvPr/>
        </p:nvSpPr>
        <p:spPr>
          <a:xfrm>
            <a:off x="5542566" y="5049527"/>
            <a:ext cx="3010883" cy="400110"/>
          </a:xfrm>
          <a:prstGeom prst="rect">
            <a:avLst/>
          </a:prstGeom>
          <a:noFill/>
        </p:spPr>
        <p:txBody>
          <a:bodyPr wrap="square" rtlCol="0">
            <a:spAutoFit/>
          </a:bodyPr>
          <a:lstStyle/>
          <a:p>
            <a:r>
              <a:rPr lang="en-US" sz="2000" b="1" dirty="0">
                <a:solidFill>
                  <a:srgbClr val="5B9BD5"/>
                </a:solidFill>
                <a:latin typeface="Courier New" panose="02070309020205020404" pitchFamily="49" charset="0"/>
                <a:cs typeface="Courier New" panose="02070309020205020404" pitchFamily="49" charset="0"/>
              </a:rPr>
              <a:t>FG75319573!&amp;#1d</a:t>
            </a:r>
          </a:p>
        </p:txBody>
      </p:sp>
      <p:sp>
        <p:nvSpPr>
          <p:cNvPr id="37" name="Rectangle: Rounded Corners 36">
            <a:extLst>
              <a:ext uri="{FF2B5EF4-FFF2-40B4-BE49-F238E27FC236}">
                <a16:creationId xmlns:a16="http://schemas.microsoft.com/office/drawing/2014/main" id="{AD1E28C3-AC0C-D123-3D40-04FE47F90FB8}"/>
              </a:ext>
            </a:extLst>
          </p:cNvPr>
          <p:cNvSpPr/>
          <p:nvPr/>
        </p:nvSpPr>
        <p:spPr>
          <a:xfrm>
            <a:off x="3971469" y="5111944"/>
            <a:ext cx="4007277"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57674657"/>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up)">
                                      <p:cBhvr>
                                        <p:cTn id="7" dur="500"/>
                                        <p:tgtEl>
                                          <p:spTgt spid="2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7"/>
                                        </p:tgtEl>
                                        <p:attrNameLst>
                                          <p:attrName>style.visibility</p:attrName>
                                        </p:attrNameLst>
                                      </p:cBhvr>
                                      <p:to>
                                        <p:strVal val="visible"/>
                                      </p:to>
                                    </p:set>
                                    <p:animEffect transition="in" filter="fade">
                                      <p:cBhvr>
                                        <p:cTn id="11" dur="500"/>
                                        <p:tgtEl>
                                          <p:spTgt spid="37"/>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8" grpId="0" animBg="1"/>
      <p:bldP spid="37"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4069960"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passwords</a:t>
            </a:r>
            <a:endParaRPr lang="en-US" sz="3200" dirty="0">
              <a:solidFill>
                <a:schemeClr val="bg1">
                  <a:lumMod val="95000"/>
                </a:schemeClr>
              </a:solidFill>
              <a:latin typeface="Corbel" panose="020B0503020204020204" pitchFamily="34" charset="0"/>
            </a:endParaRPr>
          </a:p>
        </p:txBody>
      </p:sp>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486804" y="2214276"/>
            <a:ext cx="1007647" cy="1016935"/>
          </a:xfrm>
          <a:prstGeom prst="rect">
            <a:avLst/>
          </a:prstGeom>
        </p:spPr>
      </p:pic>
      <p:grpSp>
        <p:nvGrpSpPr>
          <p:cNvPr id="4" name="Group 3">
            <a:extLst>
              <a:ext uri="{FF2B5EF4-FFF2-40B4-BE49-F238E27FC236}">
                <a16:creationId xmlns:a16="http://schemas.microsoft.com/office/drawing/2014/main" id="{7CE44450-FAC1-1029-950B-EF89AE0431A8}"/>
              </a:ext>
            </a:extLst>
          </p:cNvPr>
          <p:cNvGrpSpPr/>
          <p:nvPr/>
        </p:nvGrpSpPr>
        <p:grpSpPr>
          <a:xfrm>
            <a:off x="3655728" y="2179363"/>
            <a:ext cx="4897721" cy="1275312"/>
            <a:chOff x="491742" y="3568700"/>
            <a:chExt cx="4897721" cy="1275312"/>
          </a:xfrm>
        </p:grpSpPr>
        <p:sp>
          <p:nvSpPr>
            <p:cNvPr id="5" name="Rectangle: Rounded Corners 4">
              <a:extLst>
                <a:ext uri="{FF2B5EF4-FFF2-40B4-BE49-F238E27FC236}">
                  <a16:creationId xmlns:a16="http://schemas.microsoft.com/office/drawing/2014/main" id="{45BC3082-FB9A-1553-7607-95A3658E884D}"/>
                </a:ext>
              </a:extLst>
            </p:cNvPr>
            <p:cNvSpPr/>
            <p:nvPr/>
          </p:nvSpPr>
          <p:spPr>
            <a:xfrm>
              <a:off x="491742" y="3568700"/>
              <a:ext cx="4897721" cy="127531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627883" y="3743690"/>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0" name="TextBox 19">
            <a:extLst>
              <a:ext uri="{FF2B5EF4-FFF2-40B4-BE49-F238E27FC236}">
                <a16:creationId xmlns:a16="http://schemas.microsoft.com/office/drawing/2014/main" id="{D84D114C-2C56-8A68-6749-4786E2316B28}"/>
              </a:ext>
            </a:extLst>
          </p:cNvPr>
          <p:cNvSpPr txBox="1"/>
          <p:nvPr/>
        </p:nvSpPr>
        <p:spPr>
          <a:xfrm>
            <a:off x="4363845" y="235011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4363845" y="2671999"/>
            <a:ext cx="3570208" cy="707886"/>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1: </a:t>
            </a:r>
            <a:r>
              <a:rPr lang="en-US" sz="2000" b="1" dirty="0">
                <a:solidFill>
                  <a:srgbClr val="5B9BD5"/>
                </a:solidFill>
                <a:latin typeface="Courier New" panose="02070309020205020404" pitchFamily="49" charset="0"/>
                <a:cs typeface="Courier New" panose="02070309020205020404" pitchFamily="49" charset="0"/>
              </a:rPr>
              <a:t>FG75319573!&amp;#1d</a:t>
            </a:r>
            <a:endParaRPr lang="en-US" sz="2000" dirty="0">
              <a:solidFill>
                <a:srgbClr val="5B9BD5"/>
              </a:solidFill>
              <a:latin typeface="Courier New" panose="02070309020205020404" pitchFamily="49" charset="0"/>
              <a:cs typeface="Courier New" panose="02070309020205020404" pitchFamily="49" charset="0"/>
            </a:endParaRPr>
          </a:p>
          <a:p>
            <a:r>
              <a:rPr lang="en-US" sz="2000" dirty="0">
                <a:latin typeface="Courier New" panose="02070309020205020404" pitchFamily="49" charset="0"/>
                <a:cs typeface="Courier New" panose="02070309020205020404" pitchFamily="49" charset="0"/>
              </a:rPr>
              <a:t>API 2: </a:t>
            </a:r>
            <a:r>
              <a:rPr lang="en-US" sz="2000" b="1" dirty="0">
                <a:latin typeface="Courier New" panose="02070309020205020404" pitchFamily="49" charset="0"/>
                <a:cs typeface="Courier New" panose="02070309020205020404" pitchFamily="49" charset="0"/>
              </a:rPr>
              <a:t>6Ha*41d841(b@21</a:t>
            </a:r>
            <a:endParaRPr lang="en-US" sz="2000" dirty="0">
              <a:latin typeface="Courier New" panose="02070309020205020404" pitchFamily="49" charset="0"/>
              <a:cs typeface="Courier New" panose="02070309020205020404" pitchFamily="49" charset="0"/>
            </a:endParaRPr>
          </a:p>
        </p:txBody>
      </p:sp>
      <p:pic>
        <p:nvPicPr>
          <p:cNvPr id="15" name="Picture 14">
            <a:extLst>
              <a:ext uri="{FF2B5EF4-FFF2-40B4-BE49-F238E27FC236}">
                <a16:creationId xmlns:a16="http://schemas.microsoft.com/office/drawing/2014/main" id="{59D28B18-35C7-441A-0BDB-EA509976B232}"/>
              </a:ext>
            </a:extLst>
          </p:cNvPr>
          <p:cNvPicPr>
            <a:picLocks noChangeAspect="1"/>
          </p:cNvPicPr>
          <p:nvPr/>
        </p:nvPicPr>
        <p:blipFill>
          <a:blip r:embed="rId4"/>
          <a:stretch>
            <a:fillRect/>
          </a:stretch>
        </p:blipFill>
        <p:spPr>
          <a:xfrm>
            <a:off x="9662178" y="3912554"/>
            <a:ext cx="930283" cy="992661"/>
          </a:xfrm>
          <a:prstGeom prst="rect">
            <a:avLst/>
          </a:prstGeom>
        </p:spPr>
      </p:pic>
      <p:pic>
        <p:nvPicPr>
          <p:cNvPr id="16" name="Picture 15">
            <a:extLst>
              <a:ext uri="{FF2B5EF4-FFF2-40B4-BE49-F238E27FC236}">
                <a16:creationId xmlns:a16="http://schemas.microsoft.com/office/drawing/2014/main" id="{E0A64B77-A448-3A42-916D-79DC699FDE38}"/>
              </a:ext>
            </a:extLst>
          </p:cNvPr>
          <p:cNvPicPr>
            <a:picLocks noChangeAspect="1"/>
          </p:cNvPicPr>
          <p:nvPr/>
        </p:nvPicPr>
        <p:blipFill>
          <a:blip r:embed="rId4"/>
          <a:stretch>
            <a:fillRect/>
          </a:stretch>
        </p:blipFill>
        <p:spPr>
          <a:xfrm>
            <a:off x="1583164" y="3912554"/>
            <a:ext cx="930283" cy="992661"/>
          </a:xfrm>
          <a:prstGeom prst="rect">
            <a:avLst/>
          </a:prstGeom>
        </p:spPr>
      </p:pic>
      <p:cxnSp>
        <p:nvCxnSpPr>
          <p:cNvPr id="24" name="!!Arrow 2">
            <a:extLst>
              <a:ext uri="{FF2B5EF4-FFF2-40B4-BE49-F238E27FC236}">
                <a16:creationId xmlns:a16="http://schemas.microsoft.com/office/drawing/2014/main" id="{FEE30406-E0EF-1259-6E5B-7D2C3B776F80}"/>
              </a:ext>
            </a:extLst>
          </p:cNvPr>
          <p:cNvCxnSpPr>
            <a:cxnSpLocks/>
          </p:cNvCxnSpPr>
          <p:nvPr/>
        </p:nvCxnSpPr>
        <p:spPr>
          <a:xfrm flipH="1">
            <a:off x="2670629" y="4403959"/>
            <a:ext cx="6734628"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8" name="Freeform: Shape 27">
            <a:extLst>
              <a:ext uri="{FF2B5EF4-FFF2-40B4-BE49-F238E27FC236}">
                <a16:creationId xmlns:a16="http://schemas.microsoft.com/office/drawing/2014/main" id="{CD76D9EF-7DED-3104-FDA8-2E00A13D4262}"/>
              </a:ext>
            </a:extLst>
          </p:cNvPr>
          <p:cNvSpPr/>
          <p:nvPr/>
        </p:nvSpPr>
        <p:spPr>
          <a:xfrm>
            <a:off x="8034997" y="2872673"/>
            <a:ext cx="956699" cy="2354782"/>
          </a:xfrm>
          <a:custGeom>
            <a:avLst/>
            <a:gdLst>
              <a:gd name="connsiteX0" fmla="*/ 0 w 956699"/>
              <a:gd name="connsiteY0" fmla="*/ 0 h 2354782"/>
              <a:gd name="connsiteX1" fmla="*/ 954860 w 956699"/>
              <a:gd name="connsiteY1" fmla="*/ 1132885 h 2354782"/>
              <a:gd name="connsiteX2" fmla="*/ 242761 w 956699"/>
              <a:gd name="connsiteY2" fmla="*/ 2354782 h 2354782"/>
            </a:gdLst>
            <a:ahLst/>
            <a:cxnLst>
              <a:cxn ang="0">
                <a:pos x="connsiteX0" y="connsiteY0"/>
              </a:cxn>
              <a:cxn ang="0">
                <a:pos x="connsiteX1" y="connsiteY1"/>
              </a:cxn>
              <a:cxn ang="0">
                <a:pos x="connsiteX2" y="connsiteY2"/>
              </a:cxn>
            </a:cxnLst>
            <a:rect l="l" t="t" r="r" b="b"/>
            <a:pathLst>
              <a:path w="956699" h="2354782">
                <a:moveTo>
                  <a:pt x="0" y="0"/>
                </a:moveTo>
                <a:cubicBezTo>
                  <a:pt x="457200" y="370210"/>
                  <a:pt x="914400" y="740421"/>
                  <a:pt x="954860" y="1132885"/>
                </a:cubicBezTo>
                <a:cubicBezTo>
                  <a:pt x="995320" y="1525349"/>
                  <a:pt x="356049" y="2157876"/>
                  <a:pt x="242761" y="2354782"/>
                </a:cubicBezTo>
              </a:path>
            </a:pathLst>
          </a:custGeom>
          <a:noFill/>
          <a:ln>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Url BG">
            <a:extLst>
              <a:ext uri="{FF2B5EF4-FFF2-40B4-BE49-F238E27FC236}">
                <a16:creationId xmlns:a16="http://schemas.microsoft.com/office/drawing/2014/main" id="{5E633C3C-4332-AC22-E64B-D60E57F563D0}"/>
              </a:ext>
            </a:extLst>
          </p:cNvPr>
          <p:cNvSpPr/>
          <p:nvPr/>
        </p:nvSpPr>
        <p:spPr>
          <a:xfrm>
            <a:off x="3791870" y="4637099"/>
            <a:ext cx="430016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3" name="!!URL">
            <a:extLst>
              <a:ext uri="{FF2B5EF4-FFF2-40B4-BE49-F238E27FC236}">
                <a16:creationId xmlns:a16="http://schemas.microsoft.com/office/drawing/2014/main" id="{DE9F8162-002A-F109-D19F-B9349BC58F35}"/>
              </a:ext>
            </a:extLst>
          </p:cNvPr>
          <p:cNvSpPr txBox="1"/>
          <p:nvPr/>
        </p:nvSpPr>
        <p:spPr>
          <a:xfrm>
            <a:off x="4980351" y="4650279"/>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sp>
        <p:nvSpPr>
          <p:cNvPr id="34" name="!!Header">
            <a:extLst>
              <a:ext uri="{FF2B5EF4-FFF2-40B4-BE49-F238E27FC236}">
                <a16:creationId xmlns:a16="http://schemas.microsoft.com/office/drawing/2014/main" id="{30A3E815-C146-608F-9E62-5C3DE74F9016}"/>
              </a:ext>
            </a:extLst>
          </p:cNvPr>
          <p:cNvSpPr txBox="1"/>
          <p:nvPr/>
        </p:nvSpPr>
        <p:spPr>
          <a:xfrm>
            <a:off x="3971469" y="5051517"/>
            <a:ext cx="1723549"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X-API-Key:</a:t>
            </a:r>
          </a:p>
        </p:txBody>
      </p:sp>
      <p:sp>
        <p:nvSpPr>
          <p:cNvPr id="36" name="TextBox 35">
            <a:extLst>
              <a:ext uri="{FF2B5EF4-FFF2-40B4-BE49-F238E27FC236}">
                <a16:creationId xmlns:a16="http://schemas.microsoft.com/office/drawing/2014/main" id="{456A9AE8-9A47-1C80-DFB4-C4AFB23F6284}"/>
              </a:ext>
            </a:extLst>
          </p:cNvPr>
          <p:cNvSpPr txBox="1"/>
          <p:nvPr/>
        </p:nvSpPr>
        <p:spPr>
          <a:xfrm>
            <a:off x="5542566" y="5049527"/>
            <a:ext cx="3010883" cy="400110"/>
          </a:xfrm>
          <a:prstGeom prst="rect">
            <a:avLst/>
          </a:prstGeom>
          <a:noFill/>
        </p:spPr>
        <p:txBody>
          <a:bodyPr wrap="square" rtlCol="0">
            <a:spAutoFit/>
          </a:bodyPr>
          <a:lstStyle/>
          <a:p>
            <a:r>
              <a:rPr lang="en-US" sz="2000" b="1" dirty="0">
                <a:solidFill>
                  <a:srgbClr val="5B9BD5"/>
                </a:solidFill>
                <a:latin typeface="Courier New" panose="02070309020205020404" pitchFamily="49" charset="0"/>
                <a:cs typeface="Courier New" panose="02070309020205020404" pitchFamily="49" charset="0"/>
              </a:rPr>
              <a:t>FG75319573!&amp;#1d</a:t>
            </a:r>
          </a:p>
        </p:txBody>
      </p:sp>
      <p:sp>
        <p:nvSpPr>
          <p:cNvPr id="37" name="Rectangle: Rounded Corners 36">
            <a:extLst>
              <a:ext uri="{FF2B5EF4-FFF2-40B4-BE49-F238E27FC236}">
                <a16:creationId xmlns:a16="http://schemas.microsoft.com/office/drawing/2014/main" id="{AD1E28C3-AC0C-D123-3D40-04FE47F90FB8}"/>
              </a:ext>
            </a:extLst>
          </p:cNvPr>
          <p:cNvSpPr/>
          <p:nvPr/>
        </p:nvSpPr>
        <p:spPr>
          <a:xfrm>
            <a:off x="3971469" y="5111944"/>
            <a:ext cx="4007277"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82DF592A-746A-875E-C827-1C735BCC712A}"/>
              </a:ext>
            </a:extLst>
          </p:cNvPr>
          <p:cNvSpPr txBox="1"/>
          <p:nvPr/>
        </p:nvSpPr>
        <p:spPr>
          <a:xfrm>
            <a:off x="4265289" y="5640347"/>
            <a:ext cx="358522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No standard format, but GUIDs are a good start</a:t>
            </a:r>
          </a:p>
        </p:txBody>
      </p:sp>
    </p:spTree>
    <p:extLst>
      <p:ext uri="{BB962C8B-B14F-4D97-AF65-F5344CB8AC3E}">
        <p14:creationId xmlns:p14="http://schemas.microsoft.com/office/powerpoint/2010/main" val="952064564"/>
      </p:ext>
    </p:extLst>
  </p:cSld>
  <p:clrMapOvr>
    <a:masterClrMapping/>
  </p:clrMapOvr>
  <mc:AlternateContent xmlns:mc="http://schemas.openxmlformats.org/markup-compatibility/2006" xmlns:p159="http://schemas.microsoft.com/office/powerpoint/2015/09/main">
    <mc:Choice Requires="p159">
      <p:transition spd="med">
        <p159:morph option="byChar"/>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2"/>
          <p:cNvSpPr>
            <a:spLocks noGrp="1"/>
          </p:cNvSpPr>
          <p:nvPr>
            <p:ph type="title"/>
          </p:nvPr>
        </p:nvSpPr>
        <p:spPr>
          <a:xfrm>
            <a:off x="905934" y="2380192"/>
            <a:ext cx="10515600" cy="1325563"/>
          </a:xfrm>
        </p:spPr>
        <p:txBody>
          <a:bodyPr>
            <a:normAutofit/>
          </a:bodyPr>
          <a:lstStyle/>
          <a:p>
            <a:pPr algn="ctr"/>
            <a:r>
              <a:rPr lang="en-US" sz="4800" dirty="0"/>
              <a:t>This is not “how to implement &lt;foo&gt;”</a:t>
            </a:r>
          </a:p>
        </p:txBody>
      </p:sp>
      <p:sp>
        <p:nvSpPr>
          <p:cNvPr id="109" name="TextBox 108">
            <a:extLst>
              <a:ext uri="{FF2B5EF4-FFF2-40B4-BE49-F238E27FC236}">
                <a16:creationId xmlns:a16="http://schemas.microsoft.com/office/drawing/2014/main" id="{DDE4EF07-DAD4-4AA4-B81F-5C2239FA19AF}"/>
              </a:ext>
            </a:extLst>
          </p:cNvPr>
          <p:cNvSpPr txBox="1"/>
          <p:nvPr/>
        </p:nvSpPr>
        <p:spPr>
          <a:xfrm>
            <a:off x="3407013" y="8424228"/>
            <a:ext cx="8784987" cy="1938992"/>
          </a:xfrm>
          <a:prstGeom prst="rect">
            <a:avLst/>
          </a:prstGeom>
          <a:noFill/>
        </p:spPr>
        <p:txBody>
          <a:bodyPr wrap="square" rtlCol="0">
            <a:spAutoFit/>
          </a:bodyPr>
          <a:lstStyle/>
          <a:p>
            <a:r>
              <a:rPr lang="en-US" sz="2400" dirty="0">
                <a:solidFill>
                  <a:schemeClr val="bg1"/>
                </a:solidFill>
                <a:latin typeface="Segoe Print" panose="02000600000000000000" pitchFamily="2" charset="0"/>
              </a:rPr>
              <a:t>This is me.</a:t>
            </a:r>
          </a:p>
          <a:p>
            <a:endParaRPr lang="en-US" sz="2400" dirty="0">
              <a:solidFill>
                <a:schemeClr val="bg1"/>
              </a:solidFill>
              <a:latin typeface="Segoe Print" panose="02000600000000000000" pitchFamily="2" charset="0"/>
            </a:endParaRPr>
          </a:p>
          <a:p>
            <a:r>
              <a:rPr lang="en-US" sz="2400" dirty="0">
                <a:solidFill>
                  <a:schemeClr val="bg1"/>
                </a:solidFill>
                <a:latin typeface="Segoe Print" panose="02000600000000000000" pitchFamily="2" charset="0"/>
              </a:rPr>
              <a:t>I am not a security expert!</a:t>
            </a:r>
          </a:p>
          <a:p>
            <a:endParaRPr lang="en-US" sz="2400" dirty="0">
              <a:solidFill>
                <a:schemeClr val="bg1"/>
              </a:solidFill>
              <a:latin typeface="Segoe Print" panose="02000600000000000000" pitchFamily="2" charset="0"/>
            </a:endParaRPr>
          </a:p>
          <a:p>
            <a:r>
              <a:rPr lang="en-US" sz="2400" dirty="0">
                <a:solidFill>
                  <a:schemeClr val="bg1"/>
                </a:solidFill>
                <a:latin typeface="Segoe Print" panose="02000600000000000000" pitchFamily="2" charset="0"/>
              </a:rPr>
              <a:t>But I did stay at a Holiday Inn Express once….</a:t>
            </a:r>
            <a:endParaRPr lang="en-US" dirty="0">
              <a:solidFill>
                <a:schemeClr val="bg1"/>
              </a:solidFill>
              <a:latin typeface="Segoe Print" panose="02000600000000000000" pitchFamily="2" charset="0"/>
            </a:endParaRPr>
          </a:p>
        </p:txBody>
      </p:sp>
      <p:grpSp>
        <p:nvGrpSpPr>
          <p:cNvPr id="110" name="Group 715">
            <a:extLst>
              <a:ext uri="{FF2B5EF4-FFF2-40B4-BE49-F238E27FC236}">
                <a16:creationId xmlns:a16="http://schemas.microsoft.com/office/drawing/2014/main" id="{545F9056-A332-4E37-AB95-F430077BDBE8}"/>
              </a:ext>
            </a:extLst>
          </p:cNvPr>
          <p:cNvGrpSpPr>
            <a:grpSpLocks noChangeAspect="1"/>
          </p:cNvGrpSpPr>
          <p:nvPr/>
        </p:nvGrpSpPr>
        <p:grpSpPr bwMode="auto">
          <a:xfrm rot="20697776" flipV="1">
            <a:off x="3227528" y="7100781"/>
            <a:ext cx="896710" cy="935396"/>
            <a:chOff x="1328" y="0"/>
            <a:chExt cx="3106" cy="3240"/>
          </a:xfrm>
          <a:solidFill>
            <a:schemeClr val="bg1"/>
          </a:solidFill>
        </p:grpSpPr>
        <p:sp>
          <p:nvSpPr>
            <p:cNvPr id="111" name="Freeform 716">
              <a:extLst>
                <a:ext uri="{FF2B5EF4-FFF2-40B4-BE49-F238E27FC236}">
                  <a16:creationId xmlns:a16="http://schemas.microsoft.com/office/drawing/2014/main" id="{73120147-8EE0-49ED-80F3-11C7CE4433F7}"/>
                </a:ext>
              </a:extLst>
            </p:cNvPr>
            <p:cNvSpPr>
              <a:spLocks/>
            </p:cNvSpPr>
            <p:nvPr userDrawn="1"/>
          </p:nvSpPr>
          <p:spPr bwMode="auto">
            <a:xfrm>
              <a:off x="4426" y="250"/>
              <a:ext cx="1" cy="29"/>
            </a:xfrm>
            <a:custGeom>
              <a:avLst/>
              <a:gdLst>
                <a:gd name="T0" fmla="*/ 0 w 1"/>
                <a:gd name="T1" fmla="*/ 14 h 20"/>
                <a:gd name="T2" fmla="*/ 1 w 1"/>
                <a:gd name="T3" fmla="*/ 0 h 20"/>
                <a:gd name="T4" fmla="*/ 0 w 1"/>
                <a:gd name="T5" fmla="*/ 14 h 20"/>
              </a:gdLst>
              <a:ahLst/>
              <a:cxnLst>
                <a:cxn ang="0">
                  <a:pos x="T0" y="T1"/>
                </a:cxn>
                <a:cxn ang="0">
                  <a:pos x="T2" y="T3"/>
                </a:cxn>
                <a:cxn ang="0">
                  <a:pos x="T4" y="T5"/>
                </a:cxn>
              </a:cxnLst>
              <a:rect l="0" t="0" r="r" b="b"/>
              <a:pathLst>
                <a:path w="1" h="20">
                  <a:moveTo>
                    <a:pt x="0" y="14"/>
                  </a:moveTo>
                  <a:cubicBezTo>
                    <a:pt x="0" y="11"/>
                    <a:pt x="1" y="5"/>
                    <a:pt x="1" y="0"/>
                  </a:cubicBezTo>
                  <a:cubicBezTo>
                    <a:pt x="1" y="13"/>
                    <a:pt x="0" y="20"/>
                    <a:pt x="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Freeform 717">
              <a:extLst>
                <a:ext uri="{FF2B5EF4-FFF2-40B4-BE49-F238E27FC236}">
                  <a16:creationId xmlns:a16="http://schemas.microsoft.com/office/drawing/2014/main" id="{1BB48DE8-F6E3-4BDE-93BE-A59F76AE442A}"/>
                </a:ext>
              </a:extLst>
            </p:cNvPr>
            <p:cNvSpPr>
              <a:spLocks/>
            </p:cNvSpPr>
            <p:nvPr userDrawn="1"/>
          </p:nvSpPr>
          <p:spPr bwMode="auto">
            <a:xfrm>
              <a:off x="4414" y="0"/>
              <a:ext cx="20" cy="250"/>
            </a:xfrm>
            <a:custGeom>
              <a:avLst/>
              <a:gdLst>
                <a:gd name="T0" fmla="*/ 11 w 14"/>
                <a:gd name="T1" fmla="*/ 6 h 174"/>
                <a:gd name="T2" fmla="*/ 9 w 14"/>
                <a:gd name="T3" fmla="*/ 174 h 174"/>
                <a:gd name="T4" fmla="*/ 14 w 14"/>
                <a:gd name="T5" fmla="*/ 8 h 174"/>
                <a:gd name="T6" fmla="*/ 9 w 14"/>
                <a:gd name="T7" fmla="*/ 17 h 174"/>
                <a:gd name="T8" fmla="*/ 11 w 14"/>
                <a:gd name="T9" fmla="*/ 0 h 174"/>
                <a:gd name="T10" fmla="*/ 11 w 14"/>
                <a:gd name="T11" fmla="*/ 6 h 174"/>
                <a:gd name="T12" fmla="*/ 11 w 14"/>
                <a:gd name="T13" fmla="*/ 32 h 174"/>
                <a:gd name="T14" fmla="*/ 11 w 14"/>
                <a:gd name="T15" fmla="*/ 6 h 174"/>
                <a:gd name="T16" fmla="*/ 11 w 14"/>
                <a:gd name="T17" fmla="*/ 6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174">
                  <a:moveTo>
                    <a:pt x="11" y="6"/>
                  </a:moveTo>
                  <a:cubicBezTo>
                    <a:pt x="13" y="62"/>
                    <a:pt x="13" y="118"/>
                    <a:pt x="9" y="174"/>
                  </a:cubicBezTo>
                  <a:cubicBezTo>
                    <a:pt x="11" y="119"/>
                    <a:pt x="3" y="63"/>
                    <a:pt x="14" y="8"/>
                  </a:cubicBezTo>
                  <a:cubicBezTo>
                    <a:pt x="14" y="12"/>
                    <a:pt x="12" y="16"/>
                    <a:pt x="9" y="17"/>
                  </a:cubicBezTo>
                  <a:cubicBezTo>
                    <a:pt x="11" y="12"/>
                    <a:pt x="11" y="6"/>
                    <a:pt x="11" y="0"/>
                  </a:cubicBezTo>
                  <a:cubicBezTo>
                    <a:pt x="12" y="24"/>
                    <a:pt x="0" y="48"/>
                    <a:pt x="11" y="6"/>
                  </a:cubicBezTo>
                  <a:cubicBezTo>
                    <a:pt x="11" y="15"/>
                    <a:pt x="12" y="24"/>
                    <a:pt x="11" y="32"/>
                  </a:cubicBezTo>
                  <a:cubicBezTo>
                    <a:pt x="13" y="24"/>
                    <a:pt x="9" y="14"/>
                    <a:pt x="11" y="6"/>
                  </a:cubicBezTo>
                  <a:cubicBezTo>
                    <a:pt x="13" y="62"/>
                    <a:pt x="9" y="13"/>
                    <a:pt x="1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Freeform 718">
              <a:extLst>
                <a:ext uri="{FF2B5EF4-FFF2-40B4-BE49-F238E27FC236}">
                  <a16:creationId xmlns:a16="http://schemas.microsoft.com/office/drawing/2014/main" id="{2F0C284A-BB56-45EF-9AC5-E6D23F1974DE}"/>
                </a:ext>
              </a:extLst>
            </p:cNvPr>
            <p:cNvSpPr>
              <a:spLocks/>
            </p:cNvSpPr>
            <p:nvPr userDrawn="1"/>
          </p:nvSpPr>
          <p:spPr bwMode="auto">
            <a:xfrm>
              <a:off x="4416" y="198"/>
              <a:ext cx="4" cy="84"/>
            </a:xfrm>
            <a:custGeom>
              <a:avLst/>
              <a:gdLst>
                <a:gd name="T0" fmla="*/ 0 w 3"/>
                <a:gd name="T1" fmla="*/ 58 h 58"/>
                <a:gd name="T2" fmla="*/ 3 w 3"/>
                <a:gd name="T3" fmla="*/ 0 h 58"/>
                <a:gd name="T4" fmla="*/ 0 w 3"/>
                <a:gd name="T5" fmla="*/ 58 h 58"/>
              </a:gdLst>
              <a:ahLst/>
              <a:cxnLst>
                <a:cxn ang="0">
                  <a:pos x="T0" y="T1"/>
                </a:cxn>
                <a:cxn ang="0">
                  <a:pos x="T2" y="T3"/>
                </a:cxn>
                <a:cxn ang="0">
                  <a:pos x="T4" y="T5"/>
                </a:cxn>
              </a:cxnLst>
              <a:rect l="0" t="0" r="r" b="b"/>
              <a:pathLst>
                <a:path w="3" h="58">
                  <a:moveTo>
                    <a:pt x="0" y="58"/>
                  </a:moveTo>
                  <a:cubicBezTo>
                    <a:pt x="1" y="39"/>
                    <a:pt x="2" y="19"/>
                    <a:pt x="3" y="0"/>
                  </a:cubicBezTo>
                  <a:cubicBezTo>
                    <a:pt x="3" y="34"/>
                    <a:pt x="1" y="28"/>
                    <a:pt x="0"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Freeform 719">
              <a:extLst>
                <a:ext uri="{FF2B5EF4-FFF2-40B4-BE49-F238E27FC236}">
                  <a16:creationId xmlns:a16="http://schemas.microsoft.com/office/drawing/2014/main" id="{07FF5117-755C-47F2-B3D7-E1DB1B294D9E}"/>
                </a:ext>
              </a:extLst>
            </p:cNvPr>
            <p:cNvSpPr>
              <a:spLocks/>
            </p:cNvSpPr>
            <p:nvPr userDrawn="1"/>
          </p:nvSpPr>
          <p:spPr bwMode="auto">
            <a:xfrm>
              <a:off x="4420" y="224"/>
              <a:ext cx="4" cy="77"/>
            </a:xfrm>
            <a:custGeom>
              <a:avLst/>
              <a:gdLst>
                <a:gd name="T0" fmla="*/ 2 w 3"/>
                <a:gd name="T1" fmla="*/ 19 h 53"/>
                <a:gd name="T2" fmla="*/ 0 w 3"/>
                <a:gd name="T3" fmla="*/ 53 h 53"/>
                <a:gd name="T4" fmla="*/ 2 w 3"/>
                <a:gd name="T5" fmla="*/ 19 h 53"/>
                <a:gd name="T6" fmla="*/ 2 w 3"/>
                <a:gd name="T7" fmla="*/ 27 h 53"/>
                <a:gd name="T8" fmla="*/ 2 w 3"/>
                <a:gd name="T9" fmla="*/ 19 h 53"/>
                <a:gd name="T10" fmla="*/ 2 w 3"/>
                <a:gd name="T11" fmla="*/ 19 h 53"/>
              </a:gdLst>
              <a:ahLst/>
              <a:cxnLst>
                <a:cxn ang="0">
                  <a:pos x="T0" y="T1"/>
                </a:cxn>
                <a:cxn ang="0">
                  <a:pos x="T2" y="T3"/>
                </a:cxn>
                <a:cxn ang="0">
                  <a:pos x="T4" y="T5"/>
                </a:cxn>
                <a:cxn ang="0">
                  <a:pos x="T6" y="T7"/>
                </a:cxn>
                <a:cxn ang="0">
                  <a:pos x="T8" y="T9"/>
                </a:cxn>
                <a:cxn ang="0">
                  <a:pos x="T10" y="T11"/>
                </a:cxn>
              </a:cxnLst>
              <a:rect l="0" t="0" r="r" b="b"/>
              <a:pathLst>
                <a:path w="3" h="53">
                  <a:moveTo>
                    <a:pt x="2" y="19"/>
                  </a:moveTo>
                  <a:cubicBezTo>
                    <a:pt x="3" y="30"/>
                    <a:pt x="2" y="42"/>
                    <a:pt x="0" y="53"/>
                  </a:cubicBezTo>
                  <a:cubicBezTo>
                    <a:pt x="1" y="42"/>
                    <a:pt x="1" y="30"/>
                    <a:pt x="2" y="19"/>
                  </a:cubicBezTo>
                  <a:cubicBezTo>
                    <a:pt x="3" y="22"/>
                    <a:pt x="3" y="25"/>
                    <a:pt x="2" y="27"/>
                  </a:cubicBezTo>
                  <a:cubicBezTo>
                    <a:pt x="1" y="0"/>
                    <a:pt x="1" y="46"/>
                    <a:pt x="2" y="19"/>
                  </a:cubicBezTo>
                  <a:cubicBezTo>
                    <a:pt x="3" y="30"/>
                    <a:pt x="1" y="30"/>
                    <a:pt x="2"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720">
              <a:extLst>
                <a:ext uri="{FF2B5EF4-FFF2-40B4-BE49-F238E27FC236}">
                  <a16:creationId xmlns:a16="http://schemas.microsoft.com/office/drawing/2014/main" id="{0A87A112-364A-4B21-BBE2-538EE98EDA77}"/>
                </a:ext>
              </a:extLst>
            </p:cNvPr>
            <p:cNvSpPr>
              <a:spLocks/>
            </p:cNvSpPr>
            <p:nvPr userDrawn="1"/>
          </p:nvSpPr>
          <p:spPr bwMode="auto">
            <a:xfrm>
              <a:off x="2098" y="3108"/>
              <a:ext cx="13" cy="7"/>
            </a:xfrm>
            <a:custGeom>
              <a:avLst/>
              <a:gdLst>
                <a:gd name="T0" fmla="*/ 0 w 9"/>
                <a:gd name="T1" fmla="*/ 0 h 5"/>
                <a:gd name="T2" fmla="*/ 6 w 9"/>
                <a:gd name="T3" fmla="*/ 5 h 5"/>
                <a:gd name="T4" fmla="*/ 0 w 9"/>
                <a:gd name="T5" fmla="*/ 0 h 5"/>
              </a:gdLst>
              <a:ahLst/>
              <a:cxnLst>
                <a:cxn ang="0">
                  <a:pos x="T0" y="T1"/>
                </a:cxn>
                <a:cxn ang="0">
                  <a:pos x="T2" y="T3"/>
                </a:cxn>
                <a:cxn ang="0">
                  <a:pos x="T4" y="T5"/>
                </a:cxn>
              </a:cxnLst>
              <a:rect l="0" t="0" r="r" b="b"/>
              <a:pathLst>
                <a:path w="9" h="5">
                  <a:moveTo>
                    <a:pt x="0" y="0"/>
                  </a:moveTo>
                  <a:cubicBezTo>
                    <a:pt x="6" y="3"/>
                    <a:pt x="9" y="5"/>
                    <a:pt x="6" y="5"/>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721">
              <a:extLst>
                <a:ext uri="{FF2B5EF4-FFF2-40B4-BE49-F238E27FC236}">
                  <a16:creationId xmlns:a16="http://schemas.microsoft.com/office/drawing/2014/main" id="{4E3A483E-3082-41DD-8435-180464279648}"/>
                </a:ext>
              </a:extLst>
            </p:cNvPr>
            <p:cNvSpPr>
              <a:spLocks/>
            </p:cNvSpPr>
            <p:nvPr userDrawn="1"/>
          </p:nvSpPr>
          <p:spPr bwMode="auto">
            <a:xfrm>
              <a:off x="1876" y="3029"/>
              <a:ext cx="39" cy="12"/>
            </a:xfrm>
            <a:custGeom>
              <a:avLst/>
              <a:gdLst>
                <a:gd name="T0" fmla="*/ 27 w 27"/>
                <a:gd name="T1" fmla="*/ 9 h 9"/>
                <a:gd name="T2" fmla="*/ 0 w 27"/>
                <a:gd name="T3" fmla="*/ 0 h 9"/>
                <a:gd name="T4" fmla="*/ 27 w 27"/>
                <a:gd name="T5" fmla="*/ 9 h 9"/>
              </a:gdLst>
              <a:ahLst/>
              <a:cxnLst>
                <a:cxn ang="0">
                  <a:pos x="T0" y="T1"/>
                </a:cxn>
                <a:cxn ang="0">
                  <a:pos x="T2" y="T3"/>
                </a:cxn>
                <a:cxn ang="0">
                  <a:pos x="T4" y="T5"/>
                </a:cxn>
              </a:cxnLst>
              <a:rect l="0" t="0" r="r" b="b"/>
              <a:pathLst>
                <a:path w="27" h="9">
                  <a:moveTo>
                    <a:pt x="27" y="9"/>
                  </a:moveTo>
                  <a:cubicBezTo>
                    <a:pt x="0" y="0"/>
                    <a:pt x="0" y="0"/>
                    <a:pt x="0" y="0"/>
                  </a:cubicBezTo>
                  <a:cubicBezTo>
                    <a:pt x="8" y="3"/>
                    <a:pt x="15" y="5"/>
                    <a:pt x="27"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722">
              <a:extLst>
                <a:ext uri="{FF2B5EF4-FFF2-40B4-BE49-F238E27FC236}">
                  <a16:creationId xmlns:a16="http://schemas.microsoft.com/office/drawing/2014/main" id="{C378B2AC-149A-4819-BB50-3FEE8C3A56A3}"/>
                </a:ext>
              </a:extLst>
            </p:cNvPr>
            <p:cNvSpPr>
              <a:spLocks/>
            </p:cNvSpPr>
            <p:nvPr userDrawn="1"/>
          </p:nvSpPr>
          <p:spPr bwMode="auto">
            <a:xfrm>
              <a:off x="2234" y="3149"/>
              <a:ext cx="33" cy="10"/>
            </a:xfrm>
            <a:custGeom>
              <a:avLst/>
              <a:gdLst>
                <a:gd name="T0" fmla="*/ 23 w 23"/>
                <a:gd name="T1" fmla="*/ 7 h 7"/>
                <a:gd name="T2" fmla="*/ 0 w 23"/>
                <a:gd name="T3" fmla="*/ 0 h 7"/>
                <a:gd name="T4" fmla="*/ 23 w 23"/>
                <a:gd name="T5" fmla="*/ 7 h 7"/>
              </a:gdLst>
              <a:ahLst/>
              <a:cxnLst>
                <a:cxn ang="0">
                  <a:pos x="T0" y="T1"/>
                </a:cxn>
                <a:cxn ang="0">
                  <a:pos x="T2" y="T3"/>
                </a:cxn>
                <a:cxn ang="0">
                  <a:pos x="T4" y="T5"/>
                </a:cxn>
              </a:cxnLst>
              <a:rect l="0" t="0" r="r" b="b"/>
              <a:pathLst>
                <a:path w="23" h="7">
                  <a:moveTo>
                    <a:pt x="23" y="7"/>
                  </a:moveTo>
                  <a:cubicBezTo>
                    <a:pt x="0" y="0"/>
                    <a:pt x="0" y="0"/>
                    <a:pt x="0" y="0"/>
                  </a:cubicBezTo>
                  <a:cubicBezTo>
                    <a:pt x="8" y="2"/>
                    <a:pt x="16" y="4"/>
                    <a:pt x="2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723">
              <a:extLst>
                <a:ext uri="{FF2B5EF4-FFF2-40B4-BE49-F238E27FC236}">
                  <a16:creationId xmlns:a16="http://schemas.microsoft.com/office/drawing/2014/main" id="{0AB42A89-41AD-4D57-83DE-4F1D4B85F756}"/>
                </a:ext>
              </a:extLst>
            </p:cNvPr>
            <p:cNvSpPr>
              <a:spLocks/>
            </p:cNvSpPr>
            <p:nvPr userDrawn="1"/>
          </p:nvSpPr>
          <p:spPr bwMode="auto">
            <a:xfrm>
              <a:off x="3654" y="1951"/>
              <a:ext cx="61" cy="61"/>
            </a:xfrm>
            <a:custGeom>
              <a:avLst/>
              <a:gdLst>
                <a:gd name="T0" fmla="*/ 0 w 43"/>
                <a:gd name="T1" fmla="*/ 42 h 42"/>
                <a:gd name="T2" fmla="*/ 43 w 43"/>
                <a:gd name="T3" fmla="*/ 0 h 42"/>
                <a:gd name="T4" fmla="*/ 0 w 43"/>
                <a:gd name="T5" fmla="*/ 42 h 42"/>
              </a:gdLst>
              <a:ahLst/>
              <a:cxnLst>
                <a:cxn ang="0">
                  <a:pos x="T0" y="T1"/>
                </a:cxn>
                <a:cxn ang="0">
                  <a:pos x="T2" y="T3"/>
                </a:cxn>
                <a:cxn ang="0">
                  <a:pos x="T4" y="T5"/>
                </a:cxn>
              </a:cxnLst>
              <a:rect l="0" t="0" r="r" b="b"/>
              <a:pathLst>
                <a:path w="43" h="42">
                  <a:moveTo>
                    <a:pt x="0" y="42"/>
                  </a:moveTo>
                  <a:cubicBezTo>
                    <a:pt x="17" y="26"/>
                    <a:pt x="32" y="12"/>
                    <a:pt x="43" y="0"/>
                  </a:cubicBezTo>
                  <a:cubicBezTo>
                    <a:pt x="14" y="33"/>
                    <a:pt x="10" y="34"/>
                    <a:pt x="0"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724">
              <a:extLst>
                <a:ext uri="{FF2B5EF4-FFF2-40B4-BE49-F238E27FC236}">
                  <a16:creationId xmlns:a16="http://schemas.microsoft.com/office/drawing/2014/main" id="{32441C1A-94F5-44C7-92C8-64EA41CD24E3}"/>
                </a:ext>
              </a:extLst>
            </p:cNvPr>
            <p:cNvSpPr>
              <a:spLocks/>
            </p:cNvSpPr>
            <p:nvPr userDrawn="1"/>
          </p:nvSpPr>
          <p:spPr bwMode="auto">
            <a:xfrm>
              <a:off x="1865" y="2995"/>
              <a:ext cx="14" cy="6"/>
            </a:xfrm>
            <a:custGeom>
              <a:avLst/>
              <a:gdLst>
                <a:gd name="T0" fmla="*/ 10 w 10"/>
                <a:gd name="T1" fmla="*/ 2 h 4"/>
                <a:gd name="T2" fmla="*/ 0 w 10"/>
                <a:gd name="T3" fmla="*/ 0 h 4"/>
                <a:gd name="T4" fmla="*/ 10 w 10"/>
                <a:gd name="T5" fmla="*/ 2 h 4"/>
                <a:gd name="T6" fmla="*/ 10 w 10"/>
                <a:gd name="T7" fmla="*/ 2 h 4"/>
              </a:gdLst>
              <a:ahLst/>
              <a:cxnLst>
                <a:cxn ang="0">
                  <a:pos x="T0" y="T1"/>
                </a:cxn>
                <a:cxn ang="0">
                  <a:pos x="T2" y="T3"/>
                </a:cxn>
                <a:cxn ang="0">
                  <a:pos x="T4" y="T5"/>
                </a:cxn>
                <a:cxn ang="0">
                  <a:pos x="T6" y="T7"/>
                </a:cxn>
              </a:cxnLst>
              <a:rect l="0" t="0" r="r" b="b"/>
              <a:pathLst>
                <a:path w="10" h="4">
                  <a:moveTo>
                    <a:pt x="10" y="2"/>
                  </a:moveTo>
                  <a:cubicBezTo>
                    <a:pt x="10" y="4"/>
                    <a:pt x="0" y="1"/>
                    <a:pt x="0" y="0"/>
                  </a:cubicBezTo>
                  <a:cubicBezTo>
                    <a:pt x="3" y="1"/>
                    <a:pt x="6" y="2"/>
                    <a:pt x="10" y="2"/>
                  </a:cubicBezTo>
                  <a:cubicBezTo>
                    <a:pt x="10" y="4"/>
                    <a:pt x="10" y="2"/>
                    <a:pt x="1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725">
              <a:extLst>
                <a:ext uri="{FF2B5EF4-FFF2-40B4-BE49-F238E27FC236}">
                  <a16:creationId xmlns:a16="http://schemas.microsoft.com/office/drawing/2014/main" id="{BAB536EE-6450-4793-B088-174436044D4B}"/>
                </a:ext>
              </a:extLst>
            </p:cNvPr>
            <p:cNvSpPr>
              <a:spLocks/>
            </p:cNvSpPr>
            <p:nvPr userDrawn="1"/>
          </p:nvSpPr>
          <p:spPr bwMode="auto">
            <a:xfrm>
              <a:off x="2369" y="3191"/>
              <a:ext cx="59" cy="14"/>
            </a:xfrm>
            <a:custGeom>
              <a:avLst/>
              <a:gdLst>
                <a:gd name="T0" fmla="*/ 21 w 41"/>
                <a:gd name="T1" fmla="*/ 3 h 10"/>
                <a:gd name="T2" fmla="*/ 41 w 41"/>
                <a:gd name="T3" fmla="*/ 10 h 10"/>
                <a:gd name="T4" fmla="*/ 0 w 41"/>
                <a:gd name="T5" fmla="*/ 0 h 10"/>
                <a:gd name="T6" fmla="*/ 25 w 41"/>
                <a:gd name="T7" fmla="*/ 5 h 10"/>
                <a:gd name="T8" fmla="*/ 21 w 41"/>
                <a:gd name="T9" fmla="*/ 3 h 10"/>
                <a:gd name="T10" fmla="*/ 21 w 41"/>
                <a:gd name="T11" fmla="*/ 3 h 10"/>
              </a:gdLst>
              <a:ahLst/>
              <a:cxnLst>
                <a:cxn ang="0">
                  <a:pos x="T0" y="T1"/>
                </a:cxn>
                <a:cxn ang="0">
                  <a:pos x="T2" y="T3"/>
                </a:cxn>
                <a:cxn ang="0">
                  <a:pos x="T4" y="T5"/>
                </a:cxn>
                <a:cxn ang="0">
                  <a:pos x="T6" y="T7"/>
                </a:cxn>
                <a:cxn ang="0">
                  <a:pos x="T8" y="T9"/>
                </a:cxn>
                <a:cxn ang="0">
                  <a:pos x="T10" y="T11"/>
                </a:cxn>
              </a:cxnLst>
              <a:rect l="0" t="0" r="r" b="b"/>
              <a:pathLst>
                <a:path w="41" h="10">
                  <a:moveTo>
                    <a:pt x="21" y="3"/>
                  </a:moveTo>
                  <a:cubicBezTo>
                    <a:pt x="28" y="6"/>
                    <a:pt x="35" y="8"/>
                    <a:pt x="41" y="10"/>
                  </a:cubicBezTo>
                  <a:cubicBezTo>
                    <a:pt x="28" y="6"/>
                    <a:pt x="14" y="3"/>
                    <a:pt x="0" y="0"/>
                  </a:cubicBezTo>
                  <a:cubicBezTo>
                    <a:pt x="9" y="0"/>
                    <a:pt x="17" y="2"/>
                    <a:pt x="25" y="5"/>
                  </a:cubicBezTo>
                  <a:cubicBezTo>
                    <a:pt x="13" y="1"/>
                    <a:pt x="33" y="9"/>
                    <a:pt x="21" y="3"/>
                  </a:cubicBezTo>
                  <a:cubicBezTo>
                    <a:pt x="28" y="6"/>
                    <a:pt x="25" y="5"/>
                    <a:pt x="2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726">
              <a:extLst>
                <a:ext uri="{FF2B5EF4-FFF2-40B4-BE49-F238E27FC236}">
                  <a16:creationId xmlns:a16="http://schemas.microsoft.com/office/drawing/2014/main" id="{C311ACB8-E215-4E7B-88E2-4828BECE7C4F}"/>
                </a:ext>
              </a:extLst>
            </p:cNvPr>
            <p:cNvSpPr>
              <a:spLocks/>
            </p:cNvSpPr>
            <p:nvPr userDrawn="1"/>
          </p:nvSpPr>
          <p:spPr bwMode="auto">
            <a:xfrm>
              <a:off x="1859" y="2524"/>
              <a:ext cx="33" cy="20"/>
            </a:xfrm>
            <a:custGeom>
              <a:avLst/>
              <a:gdLst>
                <a:gd name="T0" fmla="*/ 2 w 23"/>
                <a:gd name="T1" fmla="*/ 12 h 14"/>
                <a:gd name="T2" fmla="*/ 23 w 23"/>
                <a:gd name="T3" fmla="*/ 0 h 14"/>
                <a:gd name="T4" fmla="*/ 2 w 23"/>
                <a:gd name="T5" fmla="*/ 12 h 14"/>
              </a:gdLst>
              <a:ahLst/>
              <a:cxnLst>
                <a:cxn ang="0">
                  <a:pos x="T0" y="T1"/>
                </a:cxn>
                <a:cxn ang="0">
                  <a:pos x="T2" y="T3"/>
                </a:cxn>
                <a:cxn ang="0">
                  <a:pos x="T4" y="T5"/>
                </a:cxn>
              </a:cxnLst>
              <a:rect l="0" t="0" r="r" b="b"/>
              <a:pathLst>
                <a:path w="23" h="14">
                  <a:moveTo>
                    <a:pt x="2" y="12"/>
                  </a:moveTo>
                  <a:cubicBezTo>
                    <a:pt x="10" y="7"/>
                    <a:pt x="17" y="3"/>
                    <a:pt x="23" y="0"/>
                  </a:cubicBezTo>
                  <a:cubicBezTo>
                    <a:pt x="8" y="10"/>
                    <a:pt x="0" y="14"/>
                    <a:pt x="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727">
              <a:extLst>
                <a:ext uri="{FF2B5EF4-FFF2-40B4-BE49-F238E27FC236}">
                  <a16:creationId xmlns:a16="http://schemas.microsoft.com/office/drawing/2014/main" id="{ABB33900-EA71-452E-8A18-9895E4B6A52D}"/>
                </a:ext>
              </a:extLst>
            </p:cNvPr>
            <p:cNvSpPr>
              <a:spLocks/>
            </p:cNvSpPr>
            <p:nvPr userDrawn="1"/>
          </p:nvSpPr>
          <p:spPr bwMode="auto">
            <a:xfrm>
              <a:off x="1868" y="3026"/>
              <a:ext cx="18" cy="5"/>
            </a:xfrm>
            <a:custGeom>
              <a:avLst/>
              <a:gdLst>
                <a:gd name="T0" fmla="*/ 3 w 13"/>
                <a:gd name="T1" fmla="*/ 1 h 4"/>
                <a:gd name="T2" fmla="*/ 3 w 13"/>
                <a:gd name="T3" fmla="*/ 1 h 4"/>
                <a:gd name="T4" fmla="*/ 3 w 13"/>
                <a:gd name="T5" fmla="*/ 1 h 4"/>
              </a:gdLst>
              <a:ahLst/>
              <a:cxnLst>
                <a:cxn ang="0">
                  <a:pos x="T0" y="T1"/>
                </a:cxn>
                <a:cxn ang="0">
                  <a:pos x="T2" y="T3"/>
                </a:cxn>
                <a:cxn ang="0">
                  <a:pos x="T4" y="T5"/>
                </a:cxn>
              </a:cxnLst>
              <a:rect l="0" t="0" r="r" b="b"/>
              <a:pathLst>
                <a:path w="13" h="4">
                  <a:moveTo>
                    <a:pt x="3" y="1"/>
                  </a:moveTo>
                  <a:cubicBezTo>
                    <a:pt x="0" y="0"/>
                    <a:pt x="13" y="4"/>
                    <a:pt x="3" y="1"/>
                  </a:cubicBezTo>
                  <a:cubicBezTo>
                    <a:pt x="3" y="1"/>
                    <a:pt x="3" y="1"/>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728">
              <a:extLst>
                <a:ext uri="{FF2B5EF4-FFF2-40B4-BE49-F238E27FC236}">
                  <a16:creationId xmlns:a16="http://schemas.microsoft.com/office/drawing/2014/main" id="{A4D0C8E5-EB78-4A3A-A8A8-AAF32D4AA5D5}"/>
                </a:ext>
              </a:extLst>
            </p:cNvPr>
            <p:cNvSpPr>
              <a:spLocks/>
            </p:cNvSpPr>
            <p:nvPr userDrawn="1"/>
          </p:nvSpPr>
          <p:spPr bwMode="auto">
            <a:xfrm>
              <a:off x="2105" y="3069"/>
              <a:ext cx="43" cy="14"/>
            </a:xfrm>
            <a:custGeom>
              <a:avLst/>
              <a:gdLst>
                <a:gd name="T0" fmla="*/ 30 w 30"/>
                <a:gd name="T1" fmla="*/ 10 h 10"/>
                <a:gd name="T2" fmla="*/ 0 w 30"/>
                <a:gd name="T3" fmla="*/ 0 h 10"/>
                <a:gd name="T4" fmla="*/ 30 w 30"/>
                <a:gd name="T5" fmla="*/ 10 h 10"/>
              </a:gdLst>
              <a:ahLst/>
              <a:cxnLst>
                <a:cxn ang="0">
                  <a:pos x="T0" y="T1"/>
                </a:cxn>
                <a:cxn ang="0">
                  <a:pos x="T2" y="T3"/>
                </a:cxn>
                <a:cxn ang="0">
                  <a:pos x="T4" y="T5"/>
                </a:cxn>
              </a:cxnLst>
              <a:rect l="0" t="0" r="r" b="b"/>
              <a:pathLst>
                <a:path w="30" h="10">
                  <a:moveTo>
                    <a:pt x="30" y="10"/>
                  </a:moveTo>
                  <a:cubicBezTo>
                    <a:pt x="0" y="0"/>
                    <a:pt x="0" y="0"/>
                    <a:pt x="0" y="0"/>
                  </a:cubicBezTo>
                  <a:cubicBezTo>
                    <a:pt x="13" y="4"/>
                    <a:pt x="23" y="7"/>
                    <a:pt x="3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Freeform 729">
              <a:extLst>
                <a:ext uri="{FF2B5EF4-FFF2-40B4-BE49-F238E27FC236}">
                  <a16:creationId xmlns:a16="http://schemas.microsoft.com/office/drawing/2014/main" id="{8B544C05-62C0-4F85-AE44-83ED3AA84EEE}"/>
                </a:ext>
              </a:extLst>
            </p:cNvPr>
            <p:cNvSpPr>
              <a:spLocks/>
            </p:cNvSpPr>
            <p:nvPr userDrawn="1"/>
          </p:nvSpPr>
          <p:spPr bwMode="auto">
            <a:xfrm>
              <a:off x="3633" y="2012"/>
              <a:ext cx="21" cy="19"/>
            </a:xfrm>
            <a:custGeom>
              <a:avLst/>
              <a:gdLst>
                <a:gd name="T0" fmla="*/ 14 w 14"/>
                <a:gd name="T1" fmla="*/ 0 h 13"/>
                <a:gd name="T2" fmla="*/ 0 w 14"/>
                <a:gd name="T3" fmla="*/ 13 h 13"/>
                <a:gd name="T4" fmla="*/ 14 w 14"/>
                <a:gd name="T5" fmla="*/ 0 h 13"/>
              </a:gdLst>
              <a:ahLst/>
              <a:cxnLst>
                <a:cxn ang="0">
                  <a:pos x="T0" y="T1"/>
                </a:cxn>
                <a:cxn ang="0">
                  <a:pos x="T2" y="T3"/>
                </a:cxn>
                <a:cxn ang="0">
                  <a:pos x="T4" y="T5"/>
                </a:cxn>
              </a:cxnLst>
              <a:rect l="0" t="0" r="r" b="b"/>
              <a:pathLst>
                <a:path w="14" h="13">
                  <a:moveTo>
                    <a:pt x="14" y="0"/>
                  </a:moveTo>
                  <a:cubicBezTo>
                    <a:pt x="0" y="13"/>
                    <a:pt x="0" y="13"/>
                    <a:pt x="0" y="13"/>
                  </a:cubicBezTo>
                  <a:cubicBezTo>
                    <a:pt x="6" y="6"/>
                    <a:pt x="10"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730">
              <a:extLst>
                <a:ext uri="{FF2B5EF4-FFF2-40B4-BE49-F238E27FC236}">
                  <a16:creationId xmlns:a16="http://schemas.microsoft.com/office/drawing/2014/main" id="{8B506BA8-401B-4855-AC63-3522DDA407D3}"/>
                </a:ext>
              </a:extLst>
            </p:cNvPr>
            <p:cNvSpPr>
              <a:spLocks/>
            </p:cNvSpPr>
            <p:nvPr userDrawn="1"/>
          </p:nvSpPr>
          <p:spPr bwMode="auto">
            <a:xfrm>
              <a:off x="4403" y="496"/>
              <a:ext cx="7" cy="39"/>
            </a:xfrm>
            <a:custGeom>
              <a:avLst/>
              <a:gdLst>
                <a:gd name="T0" fmla="*/ 5 w 5"/>
                <a:gd name="T1" fmla="*/ 0 h 27"/>
                <a:gd name="T2" fmla="*/ 0 w 5"/>
                <a:gd name="T3" fmla="*/ 27 h 27"/>
                <a:gd name="T4" fmla="*/ 5 w 5"/>
                <a:gd name="T5" fmla="*/ 0 h 27"/>
              </a:gdLst>
              <a:ahLst/>
              <a:cxnLst>
                <a:cxn ang="0">
                  <a:pos x="T0" y="T1"/>
                </a:cxn>
                <a:cxn ang="0">
                  <a:pos x="T2" y="T3"/>
                </a:cxn>
                <a:cxn ang="0">
                  <a:pos x="T4" y="T5"/>
                </a:cxn>
              </a:cxnLst>
              <a:rect l="0" t="0" r="r" b="b"/>
              <a:pathLst>
                <a:path w="5" h="27">
                  <a:moveTo>
                    <a:pt x="5" y="0"/>
                  </a:moveTo>
                  <a:cubicBezTo>
                    <a:pt x="3" y="19"/>
                    <a:pt x="1" y="24"/>
                    <a:pt x="0" y="27"/>
                  </a:cubicBezTo>
                  <a:cubicBezTo>
                    <a:pt x="2" y="17"/>
                    <a:pt x="3" y="8"/>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731">
              <a:extLst>
                <a:ext uri="{FF2B5EF4-FFF2-40B4-BE49-F238E27FC236}">
                  <a16:creationId xmlns:a16="http://schemas.microsoft.com/office/drawing/2014/main" id="{CB7D11AD-FCB7-4889-8234-62EBF3470104}"/>
                </a:ext>
              </a:extLst>
            </p:cNvPr>
            <p:cNvSpPr>
              <a:spLocks/>
            </p:cNvSpPr>
            <p:nvPr userDrawn="1"/>
          </p:nvSpPr>
          <p:spPr bwMode="auto">
            <a:xfrm>
              <a:off x="4413" y="63"/>
              <a:ext cx="0" cy="12"/>
            </a:xfrm>
            <a:custGeom>
              <a:avLst/>
              <a:gdLst>
                <a:gd name="T0" fmla="*/ 8 h 8"/>
                <a:gd name="T1" fmla="*/ 0 h 8"/>
                <a:gd name="T2" fmla="*/ 8 h 8"/>
              </a:gdLst>
              <a:ahLst/>
              <a:cxnLst>
                <a:cxn ang="0">
                  <a:pos x="0" y="T0"/>
                </a:cxn>
                <a:cxn ang="0">
                  <a:pos x="0" y="T1"/>
                </a:cxn>
                <a:cxn ang="0">
                  <a:pos x="0" y="T2"/>
                </a:cxn>
              </a:cxnLst>
              <a:rect l="0" t="0" r="r" b="b"/>
              <a:pathLst>
                <a:path h="8">
                  <a:moveTo>
                    <a:pt x="0" y="8"/>
                  </a:moveTo>
                  <a:cubicBezTo>
                    <a:pt x="0" y="0"/>
                    <a:pt x="0" y="0"/>
                    <a:pt x="0" y="0"/>
                  </a:cubicBezTo>
                  <a:cubicBezTo>
                    <a:pt x="0" y="3"/>
                    <a:pt x="0" y="6"/>
                    <a:pt x="0"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Freeform 732">
              <a:extLst>
                <a:ext uri="{FF2B5EF4-FFF2-40B4-BE49-F238E27FC236}">
                  <a16:creationId xmlns:a16="http://schemas.microsoft.com/office/drawing/2014/main" id="{463D495F-2A91-4849-867E-EDE379AA8882}"/>
                </a:ext>
              </a:extLst>
            </p:cNvPr>
            <p:cNvSpPr>
              <a:spLocks/>
            </p:cNvSpPr>
            <p:nvPr userDrawn="1"/>
          </p:nvSpPr>
          <p:spPr bwMode="auto">
            <a:xfrm>
              <a:off x="4147" y="1073"/>
              <a:ext cx="7" cy="11"/>
            </a:xfrm>
            <a:custGeom>
              <a:avLst/>
              <a:gdLst>
                <a:gd name="T0" fmla="*/ 5 w 5"/>
                <a:gd name="T1" fmla="*/ 0 h 8"/>
                <a:gd name="T2" fmla="*/ 0 w 5"/>
                <a:gd name="T3" fmla="*/ 8 h 8"/>
                <a:gd name="T4" fmla="*/ 5 w 5"/>
                <a:gd name="T5" fmla="*/ 0 h 8"/>
              </a:gdLst>
              <a:ahLst/>
              <a:cxnLst>
                <a:cxn ang="0">
                  <a:pos x="T0" y="T1"/>
                </a:cxn>
                <a:cxn ang="0">
                  <a:pos x="T2" y="T3"/>
                </a:cxn>
                <a:cxn ang="0">
                  <a:pos x="T4" y="T5"/>
                </a:cxn>
              </a:cxnLst>
              <a:rect l="0" t="0" r="r" b="b"/>
              <a:pathLst>
                <a:path w="5" h="8">
                  <a:moveTo>
                    <a:pt x="5" y="0"/>
                  </a:moveTo>
                  <a:cubicBezTo>
                    <a:pt x="3" y="3"/>
                    <a:pt x="2" y="6"/>
                    <a:pt x="0" y="8"/>
                  </a:cubicBezTo>
                  <a:cubicBezTo>
                    <a:pt x="2" y="3"/>
                    <a:pt x="4"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733">
              <a:extLst>
                <a:ext uri="{FF2B5EF4-FFF2-40B4-BE49-F238E27FC236}">
                  <a16:creationId xmlns:a16="http://schemas.microsoft.com/office/drawing/2014/main" id="{ED81B4E6-91AF-4127-821A-634DF134922F}"/>
                </a:ext>
              </a:extLst>
            </p:cNvPr>
            <p:cNvSpPr>
              <a:spLocks noEditPoints="1"/>
            </p:cNvSpPr>
            <p:nvPr userDrawn="1"/>
          </p:nvSpPr>
          <p:spPr bwMode="auto">
            <a:xfrm>
              <a:off x="1328" y="7"/>
              <a:ext cx="3095" cy="3233"/>
            </a:xfrm>
            <a:custGeom>
              <a:avLst/>
              <a:gdLst>
                <a:gd name="T0" fmla="*/ 135 w 2152"/>
                <a:gd name="T1" fmla="*/ 2033 h 2248"/>
                <a:gd name="T2" fmla="*/ 459 w 2152"/>
                <a:gd name="T3" fmla="*/ 1694 h 2248"/>
                <a:gd name="T4" fmla="*/ 823 w 2152"/>
                <a:gd name="T5" fmla="*/ 2146 h 2248"/>
                <a:gd name="T6" fmla="*/ 1239 w 2152"/>
                <a:gd name="T7" fmla="*/ 1566 h 2248"/>
                <a:gd name="T8" fmla="*/ 1395 w 2152"/>
                <a:gd name="T9" fmla="*/ 1593 h 2248"/>
                <a:gd name="T10" fmla="*/ 1895 w 2152"/>
                <a:gd name="T11" fmla="*/ 923 h 2248"/>
                <a:gd name="T12" fmla="*/ 1964 w 2152"/>
                <a:gd name="T13" fmla="*/ 893 h 2248"/>
                <a:gd name="T14" fmla="*/ 2067 w 2152"/>
                <a:gd name="T15" fmla="*/ 658 h 2248"/>
                <a:gd name="T16" fmla="*/ 1967 w 2152"/>
                <a:gd name="T17" fmla="*/ 888 h 2248"/>
                <a:gd name="T18" fmla="*/ 2065 w 2152"/>
                <a:gd name="T19" fmla="*/ 506 h 2248"/>
                <a:gd name="T20" fmla="*/ 2136 w 2152"/>
                <a:gd name="T21" fmla="*/ 5 h 2248"/>
                <a:gd name="T22" fmla="*/ 1478 w 2152"/>
                <a:gd name="T23" fmla="*/ 1400 h 2248"/>
                <a:gd name="T24" fmla="*/ 705 w 2152"/>
                <a:gd name="T25" fmla="*/ 1560 h 2248"/>
                <a:gd name="T26" fmla="*/ 276 w 2152"/>
                <a:gd name="T27" fmla="*/ 1806 h 2248"/>
                <a:gd name="T28" fmla="*/ 705 w 2152"/>
                <a:gd name="T29" fmla="*/ 1561 h 2248"/>
                <a:gd name="T30" fmla="*/ 982 w 2152"/>
                <a:gd name="T31" fmla="*/ 1727 h 2248"/>
                <a:gd name="T32" fmla="*/ 2071 w 2152"/>
                <a:gd name="T33" fmla="*/ 545 h 2248"/>
                <a:gd name="T34" fmla="*/ 1053 w 2152"/>
                <a:gd name="T35" fmla="*/ 1689 h 2248"/>
                <a:gd name="T36" fmla="*/ 703 w 2152"/>
                <a:gd name="T37" fmla="*/ 1555 h 2248"/>
                <a:gd name="T38" fmla="*/ 325 w 2152"/>
                <a:gd name="T39" fmla="*/ 1777 h 2248"/>
                <a:gd name="T40" fmla="*/ 823 w 2152"/>
                <a:gd name="T41" fmla="*/ 2146 h 2248"/>
                <a:gd name="T42" fmla="*/ 1912 w 2152"/>
                <a:gd name="T43" fmla="*/ 992 h 2248"/>
                <a:gd name="T44" fmla="*/ 1478 w 2152"/>
                <a:gd name="T45" fmla="*/ 1399 h 2248"/>
                <a:gd name="T46" fmla="*/ 703 w 2152"/>
                <a:gd name="T47" fmla="*/ 1555 h 2248"/>
                <a:gd name="T48" fmla="*/ 2149 w 2152"/>
                <a:gd name="T49" fmla="*/ 144 h 2248"/>
                <a:gd name="T50" fmla="*/ 1111 w 2152"/>
                <a:gd name="T51" fmla="*/ 1633 h 2248"/>
                <a:gd name="T52" fmla="*/ 791 w 2152"/>
                <a:gd name="T53" fmla="*/ 1938 h 2248"/>
                <a:gd name="T54" fmla="*/ 964 w 2152"/>
                <a:gd name="T55" fmla="*/ 1835 h 2248"/>
                <a:gd name="T56" fmla="*/ 824 w 2152"/>
                <a:gd name="T57" fmla="*/ 2154 h 2248"/>
                <a:gd name="T58" fmla="*/ 687 w 2152"/>
                <a:gd name="T59" fmla="*/ 1597 h 2248"/>
                <a:gd name="T60" fmla="*/ 1839 w 2152"/>
                <a:gd name="T61" fmla="*/ 1094 h 2248"/>
                <a:gd name="T62" fmla="*/ 323 w 2152"/>
                <a:gd name="T63" fmla="*/ 1778 h 2248"/>
                <a:gd name="T64" fmla="*/ 981 w 2152"/>
                <a:gd name="T65" fmla="*/ 1727 h 2248"/>
                <a:gd name="T66" fmla="*/ 1059 w 2152"/>
                <a:gd name="T67" fmla="*/ 1687 h 2248"/>
                <a:gd name="T68" fmla="*/ 1476 w 2152"/>
                <a:gd name="T69" fmla="*/ 1401 h 2248"/>
                <a:gd name="T70" fmla="*/ 2022 w 2152"/>
                <a:gd name="T71" fmla="*/ 616 h 2248"/>
                <a:gd name="T72" fmla="*/ 1478 w 2152"/>
                <a:gd name="T73" fmla="*/ 1400 h 2248"/>
                <a:gd name="T74" fmla="*/ 806 w 2152"/>
                <a:gd name="T75" fmla="*/ 1921 h 2248"/>
                <a:gd name="T76" fmla="*/ 824 w 2152"/>
                <a:gd name="T77" fmla="*/ 2153 h 2248"/>
                <a:gd name="T78" fmla="*/ 707 w 2152"/>
                <a:gd name="T79" fmla="*/ 1611 h 2248"/>
                <a:gd name="T80" fmla="*/ 2111 w 2152"/>
                <a:gd name="T81" fmla="*/ 362 h 2248"/>
                <a:gd name="T82" fmla="*/ 1345 w 2152"/>
                <a:gd name="T83" fmla="*/ 1524 h 2248"/>
                <a:gd name="T84" fmla="*/ 807 w 2152"/>
                <a:gd name="T85" fmla="*/ 1921 h 2248"/>
                <a:gd name="T86" fmla="*/ 824 w 2152"/>
                <a:gd name="T87" fmla="*/ 2153 h 2248"/>
                <a:gd name="T88" fmla="*/ 707 w 2152"/>
                <a:gd name="T89" fmla="*/ 1613 h 2248"/>
                <a:gd name="T90" fmla="*/ 1478 w 2152"/>
                <a:gd name="T91" fmla="*/ 1400 h 2248"/>
                <a:gd name="T92" fmla="*/ 1849 w 2152"/>
                <a:gd name="T93" fmla="*/ 1070 h 2248"/>
                <a:gd name="T94" fmla="*/ 1054 w 2152"/>
                <a:gd name="T95" fmla="*/ 1689 h 2248"/>
                <a:gd name="T96" fmla="*/ 728 w 2152"/>
                <a:gd name="T97" fmla="*/ 2185 h 2248"/>
                <a:gd name="T98" fmla="*/ 703 w 2152"/>
                <a:gd name="T99" fmla="*/ 1555 h 2248"/>
                <a:gd name="T100" fmla="*/ 580 w 2152"/>
                <a:gd name="T101" fmla="*/ 2148 h 2248"/>
                <a:gd name="T102" fmla="*/ 814 w 2152"/>
                <a:gd name="T103" fmla="*/ 2131 h 2248"/>
                <a:gd name="T104" fmla="*/ 824 w 2152"/>
                <a:gd name="T105" fmla="*/ 2154 h 2248"/>
                <a:gd name="T106" fmla="*/ 815 w 2152"/>
                <a:gd name="T107" fmla="*/ 2140 h 2248"/>
                <a:gd name="T108" fmla="*/ 1507 w 2152"/>
                <a:gd name="T109" fmla="*/ 1483 h 2248"/>
                <a:gd name="T110" fmla="*/ 855 w 2152"/>
                <a:gd name="T111" fmla="*/ 1891 h 2248"/>
                <a:gd name="T112" fmla="*/ 192 w 2152"/>
                <a:gd name="T113" fmla="*/ 2040 h 2248"/>
                <a:gd name="T114" fmla="*/ 1324 w 2152"/>
                <a:gd name="T115" fmla="*/ 1515 h 2248"/>
                <a:gd name="T116" fmla="*/ 2072 w 2152"/>
                <a:gd name="T117" fmla="*/ 479 h 2248"/>
                <a:gd name="T118" fmla="*/ 2111 w 2152"/>
                <a:gd name="T119" fmla="*/ 361 h 2248"/>
                <a:gd name="T120" fmla="*/ 859 w 2152"/>
                <a:gd name="T121" fmla="*/ 1772 h 2248"/>
                <a:gd name="T122" fmla="*/ 1059 w 2152"/>
                <a:gd name="T123" fmla="*/ 1687 h 2248"/>
                <a:gd name="T124" fmla="*/ 1346 w 2152"/>
                <a:gd name="T125" fmla="*/ 1524 h 2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152" h="2248">
                  <a:moveTo>
                    <a:pt x="21" y="1998"/>
                  </a:moveTo>
                  <a:cubicBezTo>
                    <a:pt x="21" y="1998"/>
                    <a:pt x="20" y="1998"/>
                    <a:pt x="20" y="1998"/>
                  </a:cubicBezTo>
                  <a:cubicBezTo>
                    <a:pt x="25" y="2002"/>
                    <a:pt x="32" y="2004"/>
                    <a:pt x="40" y="2007"/>
                  </a:cubicBezTo>
                  <a:cubicBezTo>
                    <a:pt x="33" y="2004"/>
                    <a:pt x="26" y="2002"/>
                    <a:pt x="21" y="1998"/>
                  </a:cubicBezTo>
                  <a:close/>
                  <a:moveTo>
                    <a:pt x="42" y="2007"/>
                  </a:moveTo>
                  <a:cubicBezTo>
                    <a:pt x="46" y="2008"/>
                    <a:pt x="49" y="2009"/>
                    <a:pt x="53" y="2010"/>
                  </a:cubicBezTo>
                  <a:cubicBezTo>
                    <a:pt x="49" y="2009"/>
                    <a:pt x="46" y="2008"/>
                    <a:pt x="42" y="2007"/>
                  </a:cubicBezTo>
                  <a:close/>
                  <a:moveTo>
                    <a:pt x="64" y="2011"/>
                  </a:moveTo>
                  <a:cubicBezTo>
                    <a:pt x="61" y="2011"/>
                    <a:pt x="57" y="2011"/>
                    <a:pt x="54" y="2010"/>
                  </a:cubicBezTo>
                  <a:cubicBezTo>
                    <a:pt x="61" y="2011"/>
                    <a:pt x="68" y="2013"/>
                    <a:pt x="73" y="2014"/>
                  </a:cubicBezTo>
                  <a:cubicBezTo>
                    <a:pt x="70" y="2013"/>
                    <a:pt x="67" y="2012"/>
                    <a:pt x="64" y="2011"/>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89" y="2050"/>
                  </a:moveTo>
                  <a:cubicBezTo>
                    <a:pt x="191" y="2050"/>
                    <a:pt x="194" y="2049"/>
                    <a:pt x="196" y="2049"/>
                  </a:cubicBezTo>
                  <a:cubicBezTo>
                    <a:pt x="175" y="2044"/>
                    <a:pt x="155" y="2038"/>
                    <a:pt x="135" y="2033"/>
                  </a:cubicBezTo>
                  <a:cubicBezTo>
                    <a:pt x="160" y="2040"/>
                    <a:pt x="184" y="2051"/>
                    <a:pt x="210" y="2059"/>
                  </a:cubicBezTo>
                  <a:cubicBezTo>
                    <a:pt x="205" y="2057"/>
                    <a:pt x="194" y="2049"/>
                    <a:pt x="189" y="2050"/>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196" y="2049"/>
                  </a:moveTo>
                  <a:cubicBezTo>
                    <a:pt x="196" y="2049"/>
                    <a:pt x="196" y="2049"/>
                    <a:pt x="196" y="2049"/>
                  </a:cubicBezTo>
                  <a:cubicBezTo>
                    <a:pt x="197" y="2050"/>
                    <a:pt x="199" y="2050"/>
                    <a:pt x="200" y="2051"/>
                  </a:cubicBezTo>
                  <a:cubicBezTo>
                    <a:pt x="199" y="2050"/>
                    <a:pt x="198" y="2050"/>
                    <a:pt x="196" y="2049"/>
                  </a:cubicBezTo>
                  <a:close/>
                  <a:moveTo>
                    <a:pt x="233" y="2061"/>
                  </a:moveTo>
                  <a:cubicBezTo>
                    <a:pt x="231" y="2061"/>
                    <a:pt x="236" y="2064"/>
                    <a:pt x="251" y="2070"/>
                  </a:cubicBezTo>
                  <a:cubicBezTo>
                    <a:pt x="246" y="2068"/>
                    <a:pt x="239" y="2064"/>
                    <a:pt x="233" y="2061"/>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3" y="1735"/>
                  </a:moveTo>
                  <a:cubicBezTo>
                    <a:pt x="754" y="1737"/>
                    <a:pt x="754" y="1739"/>
                    <a:pt x="755" y="1741"/>
                  </a:cubicBezTo>
                  <a:cubicBezTo>
                    <a:pt x="756" y="1745"/>
                    <a:pt x="756" y="1744"/>
                    <a:pt x="753" y="173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06" y="1980"/>
                  </a:moveTo>
                  <a:cubicBezTo>
                    <a:pt x="806" y="1982"/>
                    <a:pt x="806" y="1985"/>
                    <a:pt x="807" y="1987"/>
                  </a:cubicBezTo>
                  <a:cubicBezTo>
                    <a:pt x="807" y="1985"/>
                    <a:pt x="806" y="1982"/>
                    <a:pt x="806" y="1980"/>
                  </a:cubicBezTo>
                  <a:close/>
                  <a:moveTo>
                    <a:pt x="805" y="1984"/>
                  </a:moveTo>
                  <a:cubicBezTo>
                    <a:pt x="806" y="1988"/>
                    <a:pt x="807" y="1992"/>
                    <a:pt x="808" y="1995"/>
                  </a:cubicBezTo>
                  <a:cubicBezTo>
                    <a:pt x="808" y="1993"/>
                    <a:pt x="807" y="1989"/>
                    <a:pt x="805" y="1984"/>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200" y="1734"/>
                  </a:moveTo>
                  <a:cubicBezTo>
                    <a:pt x="1214" y="1737"/>
                    <a:pt x="1226" y="1724"/>
                    <a:pt x="1236" y="1712"/>
                  </a:cubicBezTo>
                  <a:cubicBezTo>
                    <a:pt x="1224" y="1719"/>
                    <a:pt x="1212" y="1727"/>
                    <a:pt x="1200" y="1734"/>
                  </a:cubicBezTo>
                  <a:close/>
                  <a:moveTo>
                    <a:pt x="1239" y="1566"/>
                  </a:moveTo>
                  <a:cubicBezTo>
                    <a:pt x="1240" y="1566"/>
                    <a:pt x="1241" y="1565"/>
                    <a:pt x="1242" y="1565"/>
                  </a:cubicBezTo>
                  <a:cubicBezTo>
                    <a:pt x="1246" y="1562"/>
                    <a:pt x="1250" y="1559"/>
                    <a:pt x="1254" y="1556"/>
                  </a:cubicBezTo>
                  <a:cubicBezTo>
                    <a:pt x="1256" y="1554"/>
                    <a:pt x="1256" y="1552"/>
                    <a:pt x="1257" y="1550"/>
                  </a:cubicBezTo>
                  <a:cubicBezTo>
                    <a:pt x="1256" y="1552"/>
                    <a:pt x="1248" y="1559"/>
                    <a:pt x="1239" y="1566"/>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76" y="1615"/>
                  </a:moveTo>
                  <a:cubicBezTo>
                    <a:pt x="1384" y="1612"/>
                    <a:pt x="1395" y="1601"/>
                    <a:pt x="1403" y="1592"/>
                  </a:cubicBezTo>
                  <a:cubicBezTo>
                    <a:pt x="1395" y="1600"/>
                    <a:pt x="1385" y="1608"/>
                    <a:pt x="1376"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97" y="1567"/>
                  </a:moveTo>
                  <a:cubicBezTo>
                    <a:pt x="1398" y="1566"/>
                    <a:pt x="1400" y="1565"/>
                    <a:pt x="1401" y="1564"/>
                  </a:cubicBezTo>
                  <a:cubicBezTo>
                    <a:pt x="1399" y="1565"/>
                    <a:pt x="1398" y="1566"/>
                    <a:pt x="1397" y="1567"/>
                  </a:cubicBezTo>
                  <a:close/>
                  <a:moveTo>
                    <a:pt x="1403" y="1592"/>
                  </a:moveTo>
                  <a:cubicBezTo>
                    <a:pt x="1408" y="1588"/>
                    <a:pt x="1412" y="1584"/>
                    <a:pt x="1416" y="1580"/>
                  </a:cubicBezTo>
                  <a:cubicBezTo>
                    <a:pt x="1414" y="1582"/>
                    <a:pt x="1409" y="1586"/>
                    <a:pt x="1403" y="1592"/>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584" y="1282"/>
                  </a:moveTo>
                  <a:cubicBezTo>
                    <a:pt x="1586" y="1280"/>
                    <a:pt x="1588" y="1278"/>
                    <a:pt x="1591" y="1275"/>
                  </a:cubicBezTo>
                  <a:cubicBezTo>
                    <a:pt x="1591" y="1274"/>
                    <a:pt x="1589" y="1276"/>
                    <a:pt x="1584" y="1282"/>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19" y="1289"/>
                    <a:pt x="1619" y="1289"/>
                    <a:pt x="1619" y="1289"/>
                  </a:cubicBezTo>
                  <a:close/>
                  <a:moveTo>
                    <a:pt x="1648" y="1214"/>
                  </a:moveTo>
                  <a:cubicBezTo>
                    <a:pt x="1652" y="1212"/>
                    <a:pt x="1657" y="1210"/>
                    <a:pt x="1661" y="1207"/>
                  </a:cubicBezTo>
                  <a:cubicBezTo>
                    <a:pt x="1669" y="1198"/>
                    <a:pt x="1665" y="1201"/>
                    <a:pt x="1648" y="1214"/>
                  </a:cubicBezTo>
                  <a:close/>
                  <a:moveTo>
                    <a:pt x="1704" y="1288"/>
                  </a:moveTo>
                  <a:cubicBezTo>
                    <a:pt x="1704" y="1288"/>
                    <a:pt x="1704" y="1288"/>
                    <a:pt x="1704" y="1288"/>
                  </a:cubicBezTo>
                  <a:cubicBezTo>
                    <a:pt x="1704" y="1288"/>
                    <a:pt x="1704" y="1288"/>
                    <a:pt x="1704" y="1288"/>
                  </a:cubicBezTo>
                  <a:close/>
                  <a:moveTo>
                    <a:pt x="1798" y="1174"/>
                  </a:moveTo>
                  <a:cubicBezTo>
                    <a:pt x="1808" y="1161"/>
                    <a:pt x="1818" y="1148"/>
                    <a:pt x="1827" y="1135"/>
                  </a:cubicBezTo>
                  <a:cubicBezTo>
                    <a:pt x="1815" y="1145"/>
                    <a:pt x="1805" y="1159"/>
                    <a:pt x="1798" y="1174"/>
                  </a:cubicBezTo>
                  <a:close/>
                  <a:moveTo>
                    <a:pt x="1828" y="1135"/>
                  </a:moveTo>
                  <a:cubicBezTo>
                    <a:pt x="1828" y="1135"/>
                    <a:pt x="1827" y="1135"/>
                    <a:pt x="1827" y="1135"/>
                  </a:cubicBezTo>
                  <a:cubicBezTo>
                    <a:pt x="1829" y="1134"/>
                    <a:pt x="1830" y="1133"/>
                    <a:pt x="1831" y="1132"/>
                  </a:cubicBezTo>
                  <a:cubicBezTo>
                    <a:pt x="1830" y="1133"/>
                    <a:pt x="1829" y="1134"/>
                    <a:pt x="1828" y="1135"/>
                  </a:cubicBezTo>
                  <a:close/>
                  <a:moveTo>
                    <a:pt x="1849" y="1070"/>
                  </a:moveTo>
                  <a:cubicBezTo>
                    <a:pt x="1851" y="1071"/>
                    <a:pt x="1853" y="1070"/>
                    <a:pt x="1856" y="1069"/>
                  </a:cubicBezTo>
                  <a:cubicBezTo>
                    <a:pt x="1863" y="1058"/>
                    <a:pt x="1861" y="1058"/>
                    <a:pt x="1849" y="1070"/>
                  </a:cubicBezTo>
                  <a:close/>
                  <a:moveTo>
                    <a:pt x="1895" y="923"/>
                  </a:moveTo>
                  <a:cubicBezTo>
                    <a:pt x="1892" y="929"/>
                    <a:pt x="1888" y="936"/>
                    <a:pt x="1883" y="943"/>
                  </a:cubicBezTo>
                  <a:cubicBezTo>
                    <a:pt x="1883" y="945"/>
                    <a:pt x="1884" y="947"/>
                    <a:pt x="1884" y="949"/>
                  </a:cubicBezTo>
                  <a:cubicBezTo>
                    <a:pt x="1888" y="942"/>
                    <a:pt x="1893" y="935"/>
                    <a:pt x="1897" y="927"/>
                  </a:cubicBezTo>
                  <a:cubicBezTo>
                    <a:pt x="1896" y="926"/>
                    <a:pt x="1896" y="924"/>
                    <a:pt x="1895" y="923"/>
                  </a:cubicBezTo>
                  <a:close/>
                  <a:moveTo>
                    <a:pt x="1895" y="921"/>
                  </a:moveTo>
                  <a:cubicBezTo>
                    <a:pt x="1894" y="921"/>
                    <a:pt x="1894" y="920"/>
                    <a:pt x="1894" y="920"/>
                  </a:cubicBezTo>
                  <a:cubicBezTo>
                    <a:pt x="1893" y="917"/>
                    <a:pt x="1892" y="914"/>
                    <a:pt x="1891" y="912"/>
                  </a:cubicBezTo>
                  <a:cubicBezTo>
                    <a:pt x="1890" y="921"/>
                    <a:pt x="1890" y="916"/>
                    <a:pt x="1890" y="911"/>
                  </a:cubicBezTo>
                  <a:cubicBezTo>
                    <a:pt x="1887" y="915"/>
                    <a:pt x="1884" y="919"/>
                    <a:pt x="1881" y="924"/>
                  </a:cubicBezTo>
                  <a:cubicBezTo>
                    <a:pt x="1881" y="926"/>
                    <a:pt x="1881" y="929"/>
                    <a:pt x="1882" y="932"/>
                  </a:cubicBezTo>
                  <a:cubicBezTo>
                    <a:pt x="1882" y="932"/>
                    <a:pt x="1882" y="932"/>
                    <a:pt x="1882" y="933"/>
                  </a:cubicBezTo>
                  <a:cubicBezTo>
                    <a:pt x="1882" y="933"/>
                    <a:pt x="1882" y="933"/>
                    <a:pt x="1882" y="933"/>
                  </a:cubicBezTo>
                  <a:cubicBezTo>
                    <a:pt x="1882" y="933"/>
                    <a:pt x="1882" y="933"/>
                    <a:pt x="1882" y="933"/>
                  </a:cubicBezTo>
                  <a:cubicBezTo>
                    <a:pt x="1882" y="936"/>
                    <a:pt x="1882" y="938"/>
                    <a:pt x="1883" y="941"/>
                  </a:cubicBezTo>
                  <a:cubicBezTo>
                    <a:pt x="1887" y="933"/>
                    <a:pt x="1890" y="928"/>
                    <a:pt x="1895" y="922"/>
                  </a:cubicBezTo>
                  <a:cubicBezTo>
                    <a:pt x="1895" y="921"/>
                    <a:pt x="1895" y="921"/>
                    <a:pt x="1895" y="921"/>
                  </a:cubicBezTo>
                  <a:close/>
                  <a:moveTo>
                    <a:pt x="1952" y="921"/>
                  </a:moveTo>
                  <a:cubicBezTo>
                    <a:pt x="1941" y="942"/>
                    <a:pt x="1929" y="962"/>
                    <a:pt x="1917" y="983"/>
                  </a:cubicBezTo>
                  <a:cubicBezTo>
                    <a:pt x="1917" y="983"/>
                    <a:pt x="1917" y="983"/>
                    <a:pt x="1917" y="983"/>
                  </a:cubicBezTo>
                  <a:cubicBezTo>
                    <a:pt x="1917" y="983"/>
                    <a:pt x="1917" y="983"/>
                    <a:pt x="1917" y="983"/>
                  </a:cubicBezTo>
                  <a:cubicBezTo>
                    <a:pt x="1917" y="983"/>
                    <a:pt x="1917" y="983"/>
                    <a:pt x="1917" y="983"/>
                  </a:cubicBezTo>
                  <a:cubicBezTo>
                    <a:pt x="1917" y="983"/>
                    <a:pt x="1917" y="983"/>
                    <a:pt x="1917" y="983"/>
                  </a:cubicBezTo>
                  <a:cubicBezTo>
                    <a:pt x="1915" y="986"/>
                    <a:pt x="1914" y="989"/>
                    <a:pt x="1912" y="992"/>
                  </a:cubicBezTo>
                  <a:cubicBezTo>
                    <a:pt x="1908" y="1000"/>
                    <a:pt x="1903" y="1007"/>
                    <a:pt x="1899" y="1014"/>
                  </a:cubicBezTo>
                  <a:cubicBezTo>
                    <a:pt x="1894" y="1023"/>
                    <a:pt x="1889" y="1031"/>
                    <a:pt x="1884" y="1039"/>
                  </a:cubicBezTo>
                  <a:cubicBezTo>
                    <a:pt x="1887" y="1035"/>
                    <a:pt x="1890" y="1030"/>
                    <a:pt x="1894" y="1025"/>
                  </a:cubicBezTo>
                  <a:cubicBezTo>
                    <a:pt x="1894" y="1025"/>
                    <a:pt x="1894" y="1025"/>
                    <a:pt x="1894" y="1025"/>
                  </a:cubicBezTo>
                  <a:cubicBezTo>
                    <a:pt x="1896" y="1022"/>
                    <a:pt x="1898" y="1019"/>
                    <a:pt x="1900" y="1016"/>
                  </a:cubicBezTo>
                  <a:cubicBezTo>
                    <a:pt x="1904" y="1009"/>
                    <a:pt x="1908" y="1002"/>
                    <a:pt x="1912" y="995"/>
                  </a:cubicBezTo>
                  <a:cubicBezTo>
                    <a:pt x="1913" y="993"/>
                    <a:pt x="1914" y="991"/>
                    <a:pt x="1915" y="989"/>
                  </a:cubicBezTo>
                  <a:cubicBezTo>
                    <a:pt x="1916" y="988"/>
                    <a:pt x="1917" y="987"/>
                    <a:pt x="1917" y="986"/>
                  </a:cubicBezTo>
                  <a:cubicBezTo>
                    <a:pt x="1920" y="982"/>
                    <a:pt x="1922" y="978"/>
                    <a:pt x="1924" y="975"/>
                  </a:cubicBezTo>
                  <a:cubicBezTo>
                    <a:pt x="1926" y="971"/>
                    <a:pt x="1928" y="967"/>
                    <a:pt x="1930" y="964"/>
                  </a:cubicBezTo>
                  <a:cubicBezTo>
                    <a:pt x="1937" y="950"/>
                    <a:pt x="1944" y="936"/>
                    <a:pt x="1952" y="921"/>
                  </a:cubicBezTo>
                  <a:cubicBezTo>
                    <a:pt x="1953" y="919"/>
                    <a:pt x="1954" y="916"/>
                    <a:pt x="1956" y="914"/>
                  </a:cubicBezTo>
                  <a:cubicBezTo>
                    <a:pt x="1954" y="916"/>
                    <a:pt x="1953" y="919"/>
                    <a:pt x="1952" y="921"/>
                  </a:cubicBezTo>
                  <a:close/>
                  <a:moveTo>
                    <a:pt x="1950" y="917"/>
                  </a:moveTo>
                  <a:cubicBezTo>
                    <a:pt x="1949" y="919"/>
                    <a:pt x="1949" y="922"/>
                    <a:pt x="1948" y="925"/>
                  </a:cubicBezTo>
                  <a:cubicBezTo>
                    <a:pt x="1949" y="923"/>
                    <a:pt x="1950" y="921"/>
                    <a:pt x="1951" y="919"/>
                  </a:cubicBezTo>
                  <a:cubicBezTo>
                    <a:pt x="1951" y="918"/>
                    <a:pt x="1951" y="918"/>
                    <a:pt x="1950" y="917"/>
                  </a:cubicBezTo>
                  <a:close/>
                  <a:moveTo>
                    <a:pt x="1895" y="923"/>
                  </a:moveTo>
                  <a:cubicBezTo>
                    <a:pt x="1892" y="929"/>
                    <a:pt x="1888" y="936"/>
                    <a:pt x="1883" y="943"/>
                  </a:cubicBezTo>
                  <a:cubicBezTo>
                    <a:pt x="1883" y="945"/>
                    <a:pt x="1884" y="947"/>
                    <a:pt x="1884" y="949"/>
                  </a:cubicBezTo>
                  <a:cubicBezTo>
                    <a:pt x="1888" y="942"/>
                    <a:pt x="1893" y="935"/>
                    <a:pt x="1897" y="927"/>
                  </a:cubicBezTo>
                  <a:cubicBezTo>
                    <a:pt x="1896" y="926"/>
                    <a:pt x="1896" y="924"/>
                    <a:pt x="1895" y="923"/>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67" y="806"/>
                  </a:moveTo>
                  <a:cubicBezTo>
                    <a:pt x="1968" y="806"/>
                    <a:pt x="1969" y="804"/>
                    <a:pt x="1972" y="797"/>
                  </a:cubicBezTo>
                  <a:cubicBezTo>
                    <a:pt x="1970" y="800"/>
                    <a:pt x="1969" y="803"/>
                    <a:pt x="1967" y="806"/>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2067" y="658"/>
                  </a:moveTo>
                  <a:cubicBezTo>
                    <a:pt x="2057" y="686"/>
                    <a:pt x="2047" y="715"/>
                    <a:pt x="2035" y="743"/>
                  </a:cubicBezTo>
                  <a:cubicBezTo>
                    <a:pt x="2033" y="751"/>
                    <a:pt x="2030" y="759"/>
                    <a:pt x="2026" y="763"/>
                  </a:cubicBezTo>
                  <a:cubicBezTo>
                    <a:pt x="2023" y="769"/>
                    <a:pt x="2020" y="775"/>
                    <a:pt x="2017" y="780"/>
                  </a:cubicBezTo>
                  <a:cubicBezTo>
                    <a:pt x="2020" y="775"/>
                    <a:pt x="2022" y="770"/>
                    <a:pt x="2024" y="765"/>
                  </a:cubicBezTo>
                  <a:cubicBezTo>
                    <a:pt x="2025" y="764"/>
                    <a:pt x="2025" y="764"/>
                    <a:pt x="2026" y="763"/>
                  </a:cubicBezTo>
                  <a:cubicBezTo>
                    <a:pt x="2029" y="756"/>
                    <a:pt x="2032" y="749"/>
                    <a:pt x="2035" y="743"/>
                  </a:cubicBezTo>
                  <a:cubicBezTo>
                    <a:pt x="2036" y="739"/>
                    <a:pt x="2037" y="735"/>
                    <a:pt x="2038" y="732"/>
                  </a:cubicBezTo>
                  <a:cubicBezTo>
                    <a:pt x="2035" y="740"/>
                    <a:pt x="2031" y="749"/>
                    <a:pt x="2027" y="757"/>
                  </a:cubicBezTo>
                  <a:cubicBezTo>
                    <a:pt x="2032" y="746"/>
                    <a:pt x="2036" y="736"/>
                    <a:pt x="2040" y="726"/>
                  </a:cubicBezTo>
                  <a:cubicBezTo>
                    <a:pt x="2039" y="728"/>
                    <a:pt x="2039" y="730"/>
                    <a:pt x="2038" y="732"/>
                  </a:cubicBezTo>
                  <a:cubicBezTo>
                    <a:pt x="2039" y="729"/>
                    <a:pt x="2040" y="726"/>
                    <a:pt x="2041" y="723"/>
                  </a:cubicBezTo>
                  <a:cubicBezTo>
                    <a:pt x="2040" y="724"/>
                    <a:pt x="2040" y="725"/>
                    <a:pt x="2040" y="726"/>
                  </a:cubicBezTo>
                  <a:cubicBezTo>
                    <a:pt x="2040" y="723"/>
                    <a:pt x="2041" y="720"/>
                    <a:pt x="2042" y="719"/>
                  </a:cubicBezTo>
                  <a:cubicBezTo>
                    <a:pt x="2041" y="720"/>
                    <a:pt x="2041" y="722"/>
                    <a:pt x="2041" y="723"/>
                  </a:cubicBezTo>
                  <a:cubicBezTo>
                    <a:pt x="2054" y="689"/>
                    <a:pt x="2063" y="661"/>
                    <a:pt x="2065" y="647"/>
                  </a:cubicBezTo>
                  <a:cubicBezTo>
                    <a:pt x="2075" y="627"/>
                    <a:pt x="2080" y="605"/>
                    <a:pt x="2084" y="582"/>
                  </a:cubicBezTo>
                  <a:cubicBezTo>
                    <a:pt x="2077" y="600"/>
                    <a:pt x="2070" y="620"/>
                    <a:pt x="2065" y="637"/>
                  </a:cubicBezTo>
                  <a:cubicBezTo>
                    <a:pt x="2063" y="640"/>
                    <a:pt x="2062" y="643"/>
                    <a:pt x="2062" y="645"/>
                  </a:cubicBezTo>
                  <a:cubicBezTo>
                    <a:pt x="2058" y="657"/>
                    <a:pt x="2055" y="668"/>
                    <a:pt x="2054" y="675"/>
                  </a:cubicBezTo>
                  <a:cubicBezTo>
                    <a:pt x="2052" y="667"/>
                    <a:pt x="2039" y="717"/>
                    <a:pt x="2038" y="720"/>
                  </a:cubicBezTo>
                  <a:cubicBezTo>
                    <a:pt x="2031" y="735"/>
                    <a:pt x="2025" y="750"/>
                    <a:pt x="2019" y="766"/>
                  </a:cubicBezTo>
                  <a:cubicBezTo>
                    <a:pt x="2021" y="766"/>
                    <a:pt x="2022" y="766"/>
                    <a:pt x="2023" y="765"/>
                  </a:cubicBezTo>
                  <a:cubicBezTo>
                    <a:pt x="2017" y="777"/>
                    <a:pt x="2011" y="789"/>
                    <a:pt x="2006" y="801"/>
                  </a:cubicBezTo>
                  <a:cubicBezTo>
                    <a:pt x="2010" y="794"/>
                    <a:pt x="2014" y="788"/>
                    <a:pt x="2017" y="781"/>
                  </a:cubicBezTo>
                  <a:cubicBezTo>
                    <a:pt x="2000" y="821"/>
                    <a:pt x="1980" y="865"/>
                    <a:pt x="1960" y="906"/>
                  </a:cubicBezTo>
                  <a:cubicBezTo>
                    <a:pt x="1958" y="909"/>
                    <a:pt x="1957" y="911"/>
                    <a:pt x="1956" y="914"/>
                  </a:cubicBezTo>
                  <a:cubicBezTo>
                    <a:pt x="1957" y="911"/>
                    <a:pt x="1958" y="909"/>
                    <a:pt x="1960" y="906"/>
                  </a:cubicBezTo>
                  <a:cubicBezTo>
                    <a:pt x="2002" y="826"/>
                    <a:pt x="2039" y="743"/>
                    <a:pt x="2070" y="658"/>
                  </a:cubicBezTo>
                  <a:cubicBezTo>
                    <a:pt x="2067" y="665"/>
                    <a:pt x="2066" y="665"/>
                    <a:pt x="2067" y="658"/>
                  </a:cubicBezTo>
                  <a:close/>
                  <a:moveTo>
                    <a:pt x="1963" y="896"/>
                  </a:move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ubicBezTo>
                    <a:pt x="1955" y="906"/>
                    <a:pt x="1952" y="911"/>
                    <a:pt x="1950" y="917"/>
                  </a:cubicBezTo>
                  <a:cubicBezTo>
                    <a:pt x="1951" y="918"/>
                    <a:pt x="1951" y="918"/>
                    <a:pt x="1951" y="919"/>
                  </a:cubicBezTo>
                  <a:cubicBezTo>
                    <a:pt x="1954" y="914"/>
                    <a:pt x="1956" y="909"/>
                    <a:pt x="1959" y="904"/>
                  </a:cubicBezTo>
                  <a:cubicBezTo>
                    <a:pt x="1960" y="901"/>
                    <a:pt x="1962" y="899"/>
                    <a:pt x="1963" y="896"/>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64" y="893"/>
                  </a:moveTo>
                  <a:cubicBezTo>
                    <a:pt x="1964" y="893"/>
                    <a:pt x="1964" y="893"/>
                    <a:pt x="1964" y="893"/>
                  </a:cubicBezTo>
                  <a:cubicBezTo>
                    <a:pt x="1964" y="893"/>
                    <a:pt x="1964" y="893"/>
                    <a:pt x="1964" y="893"/>
                  </a:cubicBezTo>
                  <a:close/>
                  <a:moveTo>
                    <a:pt x="1964" y="894"/>
                  </a:moveTo>
                  <a:cubicBezTo>
                    <a:pt x="1964" y="894"/>
                    <a:pt x="1964" y="894"/>
                    <a:pt x="1964" y="894"/>
                  </a:cubicBezTo>
                  <a:cubicBezTo>
                    <a:pt x="1964" y="894"/>
                    <a:pt x="1964" y="894"/>
                    <a:pt x="1964" y="894"/>
                  </a:cubicBezTo>
                  <a:cubicBezTo>
                    <a:pt x="1964" y="894"/>
                    <a:pt x="1964" y="894"/>
                    <a:pt x="1964" y="894"/>
                  </a:cubicBezTo>
                  <a:close/>
                  <a:moveTo>
                    <a:pt x="1930" y="871"/>
                  </a:move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ubicBezTo>
                    <a:pt x="1933" y="867"/>
                    <a:pt x="1931" y="869"/>
                    <a:pt x="1930" y="871"/>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02" y="536"/>
                  </a:moveTo>
                  <a:cubicBezTo>
                    <a:pt x="2102" y="539"/>
                    <a:pt x="2102" y="541"/>
                    <a:pt x="2102" y="543"/>
                  </a:cubicBezTo>
                  <a:cubicBezTo>
                    <a:pt x="2105" y="538"/>
                    <a:pt x="2106" y="533"/>
                    <a:pt x="2107" y="527"/>
                  </a:cubicBezTo>
                  <a:cubicBezTo>
                    <a:pt x="2106" y="528"/>
                    <a:pt x="2104" y="532"/>
                    <a:pt x="2102" y="536"/>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065" y="506"/>
                  </a:moveTo>
                  <a:cubicBezTo>
                    <a:pt x="2069" y="499"/>
                    <a:pt x="2071" y="491"/>
                    <a:pt x="2072" y="483"/>
                  </a:cubicBezTo>
                  <a:cubicBezTo>
                    <a:pt x="2070" y="491"/>
                    <a:pt x="2067" y="498"/>
                    <a:pt x="2065" y="506"/>
                  </a:cubicBezTo>
                  <a:close/>
                  <a:moveTo>
                    <a:pt x="2111" y="361"/>
                  </a:moveTo>
                  <a:cubicBezTo>
                    <a:pt x="2111" y="361"/>
                    <a:pt x="2111" y="361"/>
                    <a:pt x="2111" y="362"/>
                  </a:cubicBezTo>
                  <a:cubicBezTo>
                    <a:pt x="2111" y="362"/>
                    <a:pt x="2111" y="362"/>
                    <a:pt x="2111" y="362"/>
                  </a:cubicBezTo>
                  <a:cubicBezTo>
                    <a:pt x="2111" y="362"/>
                    <a:pt x="2111" y="362"/>
                    <a:pt x="2111" y="362"/>
                  </a:cubicBezTo>
                  <a:cubicBezTo>
                    <a:pt x="2111" y="362"/>
                    <a:pt x="2111" y="362"/>
                    <a:pt x="2111" y="361"/>
                  </a:cubicBezTo>
                  <a:close/>
                  <a:moveTo>
                    <a:pt x="2146" y="276"/>
                  </a:moveTo>
                  <a:cubicBezTo>
                    <a:pt x="2146" y="307"/>
                    <a:pt x="2145" y="338"/>
                    <a:pt x="2135" y="368"/>
                  </a:cubicBezTo>
                  <a:cubicBezTo>
                    <a:pt x="2134" y="365"/>
                    <a:pt x="2133" y="362"/>
                    <a:pt x="2133" y="359"/>
                  </a:cubicBezTo>
                  <a:cubicBezTo>
                    <a:pt x="2130" y="372"/>
                    <a:pt x="2128" y="385"/>
                    <a:pt x="2125" y="399"/>
                  </a:cubicBezTo>
                  <a:cubicBezTo>
                    <a:pt x="2123" y="409"/>
                    <a:pt x="2106" y="481"/>
                    <a:pt x="2107" y="486"/>
                  </a:cubicBezTo>
                  <a:cubicBezTo>
                    <a:pt x="2093" y="514"/>
                    <a:pt x="2090" y="548"/>
                    <a:pt x="2084" y="582"/>
                  </a:cubicBezTo>
                  <a:cubicBezTo>
                    <a:pt x="2091" y="563"/>
                    <a:pt x="2098" y="546"/>
                    <a:pt x="2102" y="536"/>
                  </a:cubicBezTo>
                  <a:cubicBezTo>
                    <a:pt x="2102" y="520"/>
                    <a:pt x="2105" y="502"/>
                    <a:pt x="2109" y="483"/>
                  </a:cubicBezTo>
                  <a:cubicBezTo>
                    <a:pt x="2109" y="483"/>
                    <a:pt x="2109" y="483"/>
                    <a:pt x="2109" y="483"/>
                  </a:cubicBezTo>
                  <a:cubicBezTo>
                    <a:pt x="2109" y="483"/>
                    <a:pt x="2109" y="483"/>
                    <a:pt x="2109" y="483"/>
                  </a:cubicBezTo>
                  <a:cubicBezTo>
                    <a:pt x="2109" y="482"/>
                    <a:pt x="2110" y="481"/>
                    <a:pt x="2110" y="480"/>
                  </a:cubicBezTo>
                  <a:cubicBezTo>
                    <a:pt x="2110" y="480"/>
                    <a:pt x="2110" y="481"/>
                    <a:pt x="2109" y="482"/>
                  </a:cubicBezTo>
                  <a:cubicBezTo>
                    <a:pt x="2114" y="459"/>
                    <a:pt x="2121" y="436"/>
                    <a:pt x="2127" y="419"/>
                  </a:cubicBezTo>
                  <a:cubicBezTo>
                    <a:pt x="2124" y="439"/>
                    <a:pt x="2120" y="459"/>
                    <a:pt x="2115" y="480"/>
                  </a:cubicBezTo>
                  <a:cubicBezTo>
                    <a:pt x="2124" y="444"/>
                    <a:pt x="2129" y="408"/>
                    <a:pt x="2135" y="372"/>
                  </a:cubicBezTo>
                  <a:cubicBezTo>
                    <a:pt x="2132" y="389"/>
                    <a:pt x="2134" y="384"/>
                    <a:pt x="2140" y="355"/>
                  </a:cubicBezTo>
                  <a:cubicBezTo>
                    <a:pt x="2146" y="329"/>
                    <a:pt x="2152" y="302"/>
                    <a:pt x="2146" y="276"/>
                  </a:cubicBezTo>
                  <a:close/>
                  <a:moveTo>
                    <a:pt x="2072" y="483"/>
                  </a:moveTo>
                  <a:cubicBezTo>
                    <a:pt x="2070" y="491"/>
                    <a:pt x="2067" y="498"/>
                    <a:pt x="2065" y="506"/>
                  </a:cubicBezTo>
                  <a:cubicBezTo>
                    <a:pt x="2069" y="499"/>
                    <a:pt x="2071" y="491"/>
                    <a:pt x="2072" y="483"/>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5" y="188"/>
                  </a:moveTo>
                  <a:cubicBezTo>
                    <a:pt x="2115" y="188"/>
                    <a:pt x="2115" y="187"/>
                    <a:pt x="2116" y="187"/>
                  </a:cubicBezTo>
                  <a:cubicBezTo>
                    <a:pt x="2116" y="186"/>
                    <a:pt x="2116" y="186"/>
                    <a:pt x="2116" y="185"/>
                  </a:cubicBezTo>
                  <a:cubicBezTo>
                    <a:pt x="2116" y="186"/>
                    <a:pt x="2115" y="187"/>
                    <a:pt x="2115" y="188"/>
                  </a:cubicBezTo>
                  <a:close/>
                  <a:moveTo>
                    <a:pt x="2116" y="185"/>
                  </a:moveTo>
                  <a:cubicBezTo>
                    <a:pt x="2119" y="177"/>
                    <a:pt x="2121" y="170"/>
                    <a:pt x="2122" y="162"/>
                  </a:cubicBezTo>
                  <a:cubicBezTo>
                    <a:pt x="2119" y="169"/>
                    <a:pt x="2117" y="177"/>
                    <a:pt x="2116" y="185"/>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36" y="30"/>
                  </a:moveTo>
                  <a:cubicBezTo>
                    <a:pt x="2132" y="44"/>
                    <a:pt x="2129" y="58"/>
                    <a:pt x="2135" y="70"/>
                  </a:cubicBezTo>
                  <a:cubicBezTo>
                    <a:pt x="2135" y="69"/>
                    <a:pt x="2135" y="69"/>
                    <a:pt x="2135" y="69"/>
                  </a:cubicBezTo>
                  <a:cubicBezTo>
                    <a:pt x="2132" y="61"/>
                    <a:pt x="2133" y="52"/>
                    <a:pt x="2136" y="42"/>
                  </a:cubicBezTo>
                  <a:cubicBezTo>
                    <a:pt x="2136" y="38"/>
                    <a:pt x="2136" y="33"/>
                    <a:pt x="2136" y="30"/>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3"/>
                    <a:pt x="2136" y="2"/>
                    <a:pt x="2136" y="0"/>
                  </a:cubicBezTo>
                  <a:cubicBezTo>
                    <a:pt x="2136" y="1"/>
                    <a:pt x="2136" y="3"/>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19" y="1289"/>
                    <a:pt x="1619" y="1289"/>
                    <a:pt x="1619" y="1289"/>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79" y="1728"/>
                  </a:moveTo>
                  <a:cubicBezTo>
                    <a:pt x="979" y="1728"/>
                    <a:pt x="979" y="1728"/>
                    <a:pt x="979" y="1728"/>
                  </a:cubicBezTo>
                  <a:cubicBezTo>
                    <a:pt x="979" y="1728"/>
                    <a:pt x="979" y="1728"/>
                    <a:pt x="979" y="1728"/>
                  </a:cubicBezTo>
                  <a:close/>
                  <a:moveTo>
                    <a:pt x="977" y="1729"/>
                  </a:moveTo>
                  <a:cubicBezTo>
                    <a:pt x="977" y="1729"/>
                    <a:pt x="977" y="1729"/>
                    <a:pt x="977" y="1729"/>
                  </a:cubicBezTo>
                  <a:cubicBezTo>
                    <a:pt x="977" y="1729"/>
                    <a:pt x="977" y="1729"/>
                    <a:pt x="977" y="1729"/>
                  </a:cubicBezTo>
                  <a:cubicBezTo>
                    <a:pt x="977" y="1729"/>
                    <a:pt x="977" y="1729"/>
                    <a:pt x="977" y="1729"/>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693" y="1520"/>
                  </a:moveTo>
                  <a:cubicBezTo>
                    <a:pt x="694" y="1533"/>
                    <a:pt x="699" y="1546"/>
                    <a:pt x="703" y="1558"/>
                  </a:cubicBezTo>
                  <a:cubicBezTo>
                    <a:pt x="700" y="1546"/>
                    <a:pt x="696" y="1533"/>
                    <a:pt x="693" y="1520"/>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7"/>
                  </a:moveTo>
                  <a:cubicBezTo>
                    <a:pt x="276"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4" y="1808"/>
                    <a:pt x="274" y="1808"/>
                    <a:pt x="274" y="1808"/>
                  </a:cubicBezTo>
                  <a:cubicBezTo>
                    <a:pt x="274" y="1808"/>
                    <a:pt x="274" y="1808"/>
                    <a:pt x="273" y="1808"/>
                  </a:cubicBezTo>
                  <a:cubicBezTo>
                    <a:pt x="273" y="1808"/>
                    <a:pt x="273" y="1808"/>
                    <a:pt x="273" y="1808"/>
                  </a:cubicBezTo>
                  <a:cubicBezTo>
                    <a:pt x="273" y="1809"/>
                    <a:pt x="273" y="1809"/>
                    <a:pt x="273" y="1809"/>
                  </a:cubicBezTo>
                  <a:cubicBezTo>
                    <a:pt x="273" y="1809"/>
                    <a:pt x="273" y="1809"/>
                    <a:pt x="272" y="1809"/>
                  </a:cubicBezTo>
                  <a:cubicBezTo>
                    <a:pt x="272" y="1809"/>
                    <a:pt x="272" y="1809"/>
                    <a:pt x="272" y="1809"/>
                  </a:cubicBezTo>
                  <a:cubicBezTo>
                    <a:pt x="272" y="1810"/>
                    <a:pt x="271" y="1810"/>
                    <a:pt x="271" y="1810"/>
                  </a:cubicBezTo>
                  <a:cubicBezTo>
                    <a:pt x="271" y="1810"/>
                    <a:pt x="271" y="1810"/>
                    <a:pt x="270" y="1811"/>
                  </a:cubicBezTo>
                  <a:cubicBezTo>
                    <a:pt x="270" y="1811"/>
                    <a:pt x="270" y="1811"/>
                    <a:pt x="270" y="1811"/>
                  </a:cubicBezTo>
                  <a:cubicBezTo>
                    <a:pt x="270" y="1811"/>
                    <a:pt x="269" y="1811"/>
                    <a:pt x="269" y="1811"/>
                  </a:cubicBezTo>
                  <a:cubicBezTo>
                    <a:pt x="271" y="1811"/>
                    <a:pt x="282" y="1803"/>
                    <a:pt x="276" y="1807"/>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392" y="1716"/>
                  </a:moveTo>
                  <a:cubicBezTo>
                    <a:pt x="392" y="1716"/>
                    <a:pt x="392" y="1716"/>
                    <a:pt x="392" y="1717"/>
                  </a:cubicBezTo>
                  <a:cubicBezTo>
                    <a:pt x="392" y="1716"/>
                    <a:pt x="392" y="1716"/>
                    <a:pt x="392" y="1716"/>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92" y="1716"/>
                  </a:moveTo>
                  <a:cubicBezTo>
                    <a:pt x="392" y="1716"/>
                    <a:pt x="392" y="1716"/>
                    <a:pt x="392" y="1717"/>
                  </a:cubicBezTo>
                  <a:cubicBezTo>
                    <a:pt x="392" y="1716"/>
                    <a:pt x="392" y="1716"/>
                    <a:pt x="392" y="171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397" y="1567"/>
                  </a:moveTo>
                  <a:cubicBezTo>
                    <a:pt x="1398" y="1566"/>
                    <a:pt x="1400" y="1565"/>
                    <a:pt x="1401" y="1564"/>
                  </a:cubicBezTo>
                  <a:cubicBezTo>
                    <a:pt x="1399" y="1565"/>
                    <a:pt x="1398" y="1566"/>
                    <a:pt x="1397" y="1567"/>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704" y="1288"/>
                  </a:moveTo>
                  <a:cubicBezTo>
                    <a:pt x="1704" y="1288"/>
                    <a:pt x="1704" y="1288"/>
                    <a:pt x="1704" y="1288"/>
                  </a:cubicBezTo>
                  <a:cubicBezTo>
                    <a:pt x="1704" y="1288"/>
                    <a:pt x="1704" y="1288"/>
                    <a:pt x="1704" y="1288"/>
                  </a:cubicBezTo>
                  <a:close/>
                  <a:moveTo>
                    <a:pt x="1849" y="1070"/>
                  </a:moveTo>
                  <a:cubicBezTo>
                    <a:pt x="1851" y="1071"/>
                    <a:pt x="1853" y="1070"/>
                    <a:pt x="1856" y="1069"/>
                  </a:cubicBezTo>
                  <a:cubicBezTo>
                    <a:pt x="1863" y="1058"/>
                    <a:pt x="1861" y="1058"/>
                    <a:pt x="1849" y="1070"/>
                  </a:cubicBezTo>
                  <a:close/>
                  <a:moveTo>
                    <a:pt x="1967" y="806"/>
                  </a:moveTo>
                  <a:cubicBezTo>
                    <a:pt x="1968" y="806"/>
                    <a:pt x="1969" y="804"/>
                    <a:pt x="1972" y="797"/>
                  </a:cubicBezTo>
                  <a:cubicBezTo>
                    <a:pt x="1970" y="800"/>
                    <a:pt x="1969" y="803"/>
                    <a:pt x="1967" y="806"/>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79" y="1728"/>
                  </a:moveTo>
                  <a:cubicBezTo>
                    <a:pt x="979" y="1728"/>
                    <a:pt x="979" y="1728"/>
                    <a:pt x="979" y="1728"/>
                  </a:cubicBezTo>
                  <a:cubicBezTo>
                    <a:pt x="979" y="1728"/>
                    <a:pt x="979" y="1728"/>
                    <a:pt x="979" y="1728"/>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5" y="1729"/>
                  </a:moveTo>
                  <a:cubicBezTo>
                    <a:pt x="975" y="1729"/>
                    <a:pt x="975" y="1729"/>
                    <a:pt x="975" y="1729"/>
                  </a:cubicBezTo>
                  <a:cubicBezTo>
                    <a:pt x="975" y="1729"/>
                    <a:pt x="975" y="1729"/>
                    <a:pt x="975" y="1729"/>
                  </a:cubicBezTo>
                  <a:cubicBezTo>
                    <a:pt x="975" y="1729"/>
                    <a:pt x="975" y="1729"/>
                    <a:pt x="975" y="1729"/>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693" y="1520"/>
                  </a:moveTo>
                  <a:cubicBezTo>
                    <a:pt x="694" y="1533"/>
                    <a:pt x="699" y="1546"/>
                    <a:pt x="703" y="1558"/>
                  </a:cubicBezTo>
                  <a:cubicBezTo>
                    <a:pt x="700" y="1546"/>
                    <a:pt x="696" y="1533"/>
                    <a:pt x="693" y="1520"/>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392" y="1716"/>
                  </a:moveTo>
                  <a:cubicBezTo>
                    <a:pt x="392" y="1716"/>
                    <a:pt x="392" y="1716"/>
                    <a:pt x="392" y="1717"/>
                  </a:cubicBezTo>
                  <a:cubicBezTo>
                    <a:pt x="392" y="1716"/>
                    <a:pt x="392" y="1716"/>
                    <a:pt x="392" y="1716"/>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81" y="1727"/>
                  </a:moveTo>
                  <a:cubicBezTo>
                    <a:pt x="981" y="1727"/>
                    <a:pt x="981" y="1727"/>
                    <a:pt x="981" y="1727"/>
                  </a:cubicBezTo>
                  <a:cubicBezTo>
                    <a:pt x="981" y="1727"/>
                    <a:pt x="981" y="1727"/>
                    <a:pt x="981" y="1727"/>
                  </a:cubicBezTo>
                  <a:cubicBezTo>
                    <a:pt x="981" y="1727"/>
                    <a:pt x="981" y="1727"/>
                    <a:pt x="981" y="1727"/>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397" y="1567"/>
                  </a:moveTo>
                  <a:cubicBezTo>
                    <a:pt x="1398" y="1566"/>
                    <a:pt x="1400" y="1565"/>
                    <a:pt x="1401" y="1564"/>
                  </a:cubicBezTo>
                  <a:cubicBezTo>
                    <a:pt x="1399" y="1565"/>
                    <a:pt x="1398" y="1566"/>
                    <a:pt x="1397" y="1567"/>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704" y="1288"/>
                  </a:moveTo>
                  <a:cubicBezTo>
                    <a:pt x="1704" y="1288"/>
                    <a:pt x="1704" y="1288"/>
                    <a:pt x="1704" y="1288"/>
                  </a:cubicBezTo>
                  <a:cubicBezTo>
                    <a:pt x="1704" y="1288"/>
                    <a:pt x="1704" y="1288"/>
                    <a:pt x="1704" y="1288"/>
                  </a:cubicBezTo>
                  <a:close/>
                  <a:moveTo>
                    <a:pt x="1849" y="1070"/>
                  </a:moveTo>
                  <a:cubicBezTo>
                    <a:pt x="1851" y="1071"/>
                    <a:pt x="1853" y="1070"/>
                    <a:pt x="1856" y="1069"/>
                  </a:cubicBezTo>
                  <a:cubicBezTo>
                    <a:pt x="1863" y="1058"/>
                    <a:pt x="1861" y="1058"/>
                    <a:pt x="1849" y="1070"/>
                  </a:cubicBezTo>
                  <a:close/>
                  <a:moveTo>
                    <a:pt x="1917" y="983"/>
                  </a:moveTo>
                  <a:cubicBezTo>
                    <a:pt x="1917" y="983"/>
                    <a:pt x="1917" y="983"/>
                    <a:pt x="1917" y="983"/>
                  </a:cubicBezTo>
                  <a:cubicBezTo>
                    <a:pt x="1915" y="986"/>
                    <a:pt x="1914" y="989"/>
                    <a:pt x="1912" y="992"/>
                  </a:cubicBezTo>
                  <a:cubicBezTo>
                    <a:pt x="1912" y="993"/>
                    <a:pt x="1912" y="993"/>
                    <a:pt x="1912" y="993"/>
                  </a:cubicBezTo>
                  <a:cubicBezTo>
                    <a:pt x="1912" y="994"/>
                    <a:pt x="1912" y="994"/>
                    <a:pt x="1912" y="995"/>
                  </a:cubicBezTo>
                  <a:cubicBezTo>
                    <a:pt x="1913" y="993"/>
                    <a:pt x="1914" y="991"/>
                    <a:pt x="1915" y="989"/>
                  </a:cubicBezTo>
                  <a:cubicBezTo>
                    <a:pt x="1915" y="989"/>
                    <a:pt x="1915" y="989"/>
                    <a:pt x="1916" y="989"/>
                  </a:cubicBezTo>
                  <a:cubicBezTo>
                    <a:pt x="1916" y="988"/>
                    <a:pt x="1916" y="987"/>
                    <a:pt x="1916" y="987"/>
                  </a:cubicBezTo>
                  <a:cubicBezTo>
                    <a:pt x="1916" y="986"/>
                    <a:pt x="1916" y="986"/>
                    <a:pt x="1916" y="986"/>
                  </a:cubicBezTo>
                  <a:cubicBezTo>
                    <a:pt x="1916" y="986"/>
                    <a:pt x="1917" y="986"/>
                    <a:pt x="1917" y="986"/>
                  </a:cubicBezTo>
                  <a:cubicBezTo>
                    <a:pt x="1917" y="986"/>
                    <a:pt x="1917" y="985"/>
                    <a:pt x="1917" y="985"/>
                  </a:cubicBezTo>
                  <a:cubicBezTo>
                    <a:pt x="1917" y="985"/>
                    <a:pt x="1917" y="985"/>
                    <a:pt x="1917" y="985"/>
                  </a:cubicBezTo>
                  <a:cubicBezTo>
                    <a:pt x="1917" y="985"/>
                    <a:pt x="1917" y="984"/>
                    <a:pt x="1917" y="984"/>
                  </a:cubicBezTo>
                  <a:cubicBezTo>
                    <a:pt x="1917" y="984"/>
                    <a:pt x="1917" y="983"/>
                    <a:pt x="1917" y="983"/>
                  </a:cubicBezTo>
                  <a:cubicBezTo>
                    <a:pt x="1917" y="983"/>
                    <a:pt x="1917" y="983"/>
                    <a:pt x="1917" y="983"/>
                  </a:cubicBezTo>
                  <a:close/>
                  <a:moveTo>
                    <a:pt x="1967" y="806"/>
                  </a:moveTo>
                  <a:cubicBezTo>
                    <a:pt x="1968" y="806"/>
                    <a:pt x="1969" y="804"/>
                    <a:pt x="1972" y="797"/>
                  </a:cubicBezTo>
                  <a:cubicBezTo>
                    <a:pt x="1970" y="800"/>
                    <a:pt x="1969" y="803"/>
                    <a:pt x="1967" y="806"/>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0" y="362"/>
                  </a:move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ubicBezTo>
                    <a:pt x="2111" y="359"/>
                    <a:pt x="2111" y="360"/>
                    <a:pt x="2110" y="362"/>
                  </a:cubicBezTo>
                  <a:close/>
                  <a:moveTo>
                    <a:pt x="2065" y="506"/>
                  </a:moveTo>
                  <a:cubicBezTo>
                    <a:pt x="2069" y="499"/>
                    <a:pt x="2071" y="491"/>
                    <a:pt x="2072" y="483"/>
                  </a:cubicBezTo>
                  <a:cubicBezTo>
                    <a:pt x="2070" y="491"/>
                    <a:pt x="2067" y="498"/>
                    <a:pt x="2065" y="506"/>
                  </a:cubicBezTo>
                  <a:close/>
                  <a:moveTo>
                    <a:pt x="1609" y="1300"/>
                  </a:moveTo>
                  <a:cubicBezTo>
                    <a:pt x="1609" y="1300"/>
                    <a:pt x="1608" y="1300"/>
                    <a:pt x="1608" y="1300"/>
                  </a:cubicBezTo>
                  <a:cubicBezTo>
                    <a:pt x="1608" y="1300"/>
                    <a:pt x="1609" y="1300"/>
                    <a:pt x="1609" y="1300"/>
                  </a:cubicBezTo>
                  <a:cubicBezTo>
                    <a:pt x="1609" y="1300"/>
                    <a:pt x="1609" y="1300"/>
                    <a:pt x="1609" y="13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lose/>
                  <a:moveTo>
                    <a:pt x="1053" y="1689"/>
                  </a:move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3" y="1689"/>
                    <a:pt x="1053" y="1689"/>
                    <a:pt x="1053"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708" y="1615"/>
                  </a:moveTo>
                  <a:cubicBezTo>
                    <a:pt x="708" y="1614"/>
                    <a:pt x="708" y="1614"/>
                    <a:pt x="707" y="1613"/>
                  </a:cubicBezTo>
                  <a:cubicBezTo>
                    <a:pt x="707" y="1613"/>
                    <a:pt x="707" y="1613"/>
                    <a:pt x="707" y="1613"/>
                  </a:cubicBezTo>
                  <a:cubicBezTo>
                    <a:pt x="708" y="1614"/>
                    <a:pt x="708" y="1614"/>
                    <a:pt x="708" y="1615"/>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0"/>
                  </a:moveTo>
                  <a:cubicBezTo>
                    <a:pt x="707" y="1610"/>
                    <a:pt x="707" y="1611"/>
                    <a:pt x="707" y="1611"/>
                  </a:cubicBezTo>
                  <a:cubicBezTo>
                    <a:pt x="707" y="1611"/>
                    <a:pt x="707" y="1611"/>
                    <a:pt x="707" y="1611"/>
                  </a:cubicBezTo>
                  <a:cubicBezTo>
                    <a:pt x="707" y="1611"/>
                    <a:pt x="707" y="1610"/>
                    <a:pt x="707" y="1609"/>
                  </a:cubicBezTo>
                  <a:lnTo>
                    <a:pt x="707" y="1610"/>
                  </a:ln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6"/>
                  </a:moveTo>
                  <a:cubicBezTo>
                    <a:pt x="703" y="1556"/>
                    <a:pt x="703" y="1556"/>
                    <a:pt x="703" y="1556"/>
                  </a:cubicBezTo>
                  <a:cubicBezTo>
                    <a:pt x="703" y="1556"/>
                    <a:pt x="703" y="1556"/>
                    <a:pt x="703" y="1555"/>
                  </a:cubicBezTo>
                  <a:cubicBezTo>
                    <a:pt x="703" y="1556"/>
                    <a:pt x="703" y="1556"/>
                    <a:pt x="703" y="1556"/>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lose/>
                  <a:moveTo>
                    <a:pt x="703" y="1558"/>
                  </a:moveTo>
                  <a:cubicBezTo>
                    <a:pt x="700" y="1546"/>
                    <a:pt x="696" y="1533"/>
                    <a:pt x="693" y="1520"/>
                  </a:cubicBezTo>
                  <a:cubicBezTo>
                    <a:pt x="694" y="1533"/>
                    <a:pt x="699" y="1546"/>
                    <a:pt x="703" y="1558"/>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1" y="1779"/>
                  </a:moveTo>
                  <a:cubicBezTo>
                    <a:pt x="321" y="1779"/>
                    <a:pt x="321" y="1779"/>
                    <a:pt x="321" y="1779"/>
                  </a:cubicBezTo>
                  <a:cubicBezTo>
                    <a:pt x="321" y="1779"/>
                    <a:pt x="320" y="1779"/>
                    <a:pt x="320" y="1779"/>
                  </a:cubicBezTo>
                  <a:cubicBezTo>
                    <a:pt x="320" y="1779"/>
                    <a:pt x="320" y="1779"/>
                    <a:pt x="321" y="1779"/>
                  </a:cubicBezTo>
                  <a:close/>
                  <a:moveTo>
                    <a:pt x="392" y="1717"/>
                  </a:moveTo>
                  <a:cubicBezTo>
                    <a:pt x="392" y="1716"/>
                    <a:pt x="392" y="1716"/>
                    <a:pt x="392" y="1716"/>
                  </a:cubicBezTo>
                  <a:cubicBezTo>
                    <a:pt x="392" y="1716"/>
                    <a:pt x="392" y="1716"/>
                    <a:pt x="392" y="1716"/>
                  </a:cubicBezTo>
                  <a:cubicBezTo>
                    <a:pt x="392" y="1716"/>
                    <a:pt x="392" y="1716"/>
                    <a:pt x="392" y="1717"/>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2150" y="149"/>
                  </a:moveTo>
                  <a:cubicBezTo>
                    <a:pt x="2150" y="149"/>
                    <a:pt x="2150" y="149"/>
                    <a:pt x="2150" y="149"/>
                  </a:cubicBezTo>
                  <a:cubicBezTo>
                    <a:pt x="2150" y="149"/>
                    <a:pt x="2150" y="149"/>
                    <a:pt x="2150" y="149"/>
                  </a:cubicBezTo>
                  <a:cubicBezTo>
                    <a:pt x="2150" y="149"/>
                    <a:pt x="2150" y="149"/>
                    <a:pt x="2150" y="149"/>
                  </a:cubicBezTo>
                  <a:cubicBezTo>
                    <a:pt x="2150" y="148"/>
                    <a:pt x="2150" y="146"/>
                    <a:pt x="2149" y="145"/>
                  </a:cubicBezTo>
                  <a:cubicBezTo>
                    <a:pt x="2149" y="144"/>
                    <a:pt x="2149" y="144"/>
                    <a:pt x="2149" y="144"/>
                  </a:cubicBezTo>
                  <a:cubicBezTo>
                    <a:pt x="2149" y="144"/>
                    <a:pt x="2149" y="144"/>
                    <a:pt x="2149" y="144"/>
                  </a:cubicBezTo>
                  <a:cubicBezTo>
                    <a:pt x="2149" y="144"/>
                    <a:pt x="2149" y="144"/>
                    <a:pt x="2149" y="144"/>
                  </a:cubicBezTo>
                  <a:cubicBezTo>
                    <a:pt x="2149" y="138"/>
                    <a:pt x="2148" y="132"/>
                    <a:pt x="2149" y="126"/>
                  </a:cubicBezTo>
                  <a:cubicBezTo>
                    <a:pt x="2145" y="148"/>
                    <a:pt x="2142" y="170"/>
                    <a:pt x="2138" y="192"/>
                  </a:cubicBezTo>
                  <a:cubicBezTo>
                    <a:pt x="2141" y="153"/>
                    <a:pt x="2149" y="114"/>
                    <a:pt x="2152" y="76"/>
                  </a:cubicBezTo>
                  <a:cubicBezTo>
                    <a:pt x="2133" y="141"/>
                    <a:pt x="2142" y="73"/>
                    <a:pt x="2146" y="57"/>
                  </a:cubicBezTo>
                  <a:cubicBezTo>
                    <a:pt x="2144" y="62"/>
                    <a:pt x="2140" y="71"/>
                    <a:pt x="2141" y="75"/>
                  </a:cubicBezTo>
                  <a:cubicBezTo>
                    <a:pt x="2135" y="53"/>
                    <a:pt x="2144" y="29"/>
                    <a:pt x="2146" y="7"/>
                  </a:cubicBezTo>
                  <a:cubicBezTo>
                    <a:pt x="2144" y="17"/>
                    <a:pt x="2139" y="30"/>
                    <a:pt x="2136" y="42"/>
                  </a:cubicBezTo>
                  <a:cubicBezTo>
                    <a:pt x="2136" y="50"/>
                    <a:pt x="2136" y="60"/>
                    <a:pt x="2135" y="69"/>
                  </a:cubicBezTo>
                  <a:cubicBezTo>
                    <a:pt x="2136" y="71"/>
                    <a:pt x="2137" y="72"/>
                    <a:pt x="2138" y="73"/>
                  </a:cubicBezTo>
                  <a:cubicBezTo>
                    <a:pt x="2137" y="72"/>
                    <a:pt x="2136" y="71"/>
                    <a:pt x="2135" y="70"/>
                  </a:cubicBezTo>
                  <a:cubicBezTo>
                    <a:pt x="2134" y="118"/>
                    <a:pt x="2131" y="175"/>
                    <a:pt x="2116" y="187"/>
                  </a:cubicBezTo>
                  <a:cubicBezTo>
                    <a:pt x="2112" y="208"/>
                    <a:pt x="2112" y="230"/>
                    <a:pt x="2110" y="251"/>
                  </a:cubicBezTo>
                  <a:cubicBezTo>
                    <a:pt x="2111" y="245"/>
                    <a:pt x="2112" y="207"/>
                    <a:pt x="2119" y="207"/>
                  </a:cubicBezTo>
                  <a:cubicBezTo>
                    <a:pt x="2118" y="230"/>
                    <a:pt x="2129" y="304"/>
                    <a:pt x="2101" y="316"/>
                  </a:cubicBezTo>
                  <a:cubicBezTo>
                    <a:pt x="2111" y="296"/>
                    <a:pt x="2088" y="337"/>
                    <a:pt x="2087" y="341"/>
                  </a:cubicBezTo>
                  <a:cubicBezTo>
                    <a:pt x="2079" y="375"/>
                    <a:pt x="2083" y="414"/>
                    <a:pt x="2070" y="447"/>
                  </a:cubicBezTo>
                  <a:cubicBezTo>
                    <a:pt x="2073" y="441"/>
                    <a:pt x="2079" y="430"/>
                    <a:pt x="2080" y="424"/>
                  </a:cubicBezTo>
                  <a:cubicBezTo>
                    <a:pt x="2079" y="429"/>
                    <a:pt x="2079" y="435"/>
                    <a:pt x="2078" y="441"/>
                  </a:cubicBezTo>
                  <a:cubicBezTo>
                    <a:pt x="2078" y="441"/>
                    <a:pt x="2078" y="441"/>
                    <a:pt x="2078" y="441"/>
                  </a:cubicBezTo>
                  <a:cubicBezTo>
                    <a:pt x="2077" y="442"/>
                    <a:pt x="2077" y="442"/>
                    <a:pt x="2078" y="442"/>
                  </a:cubicBezTo>
                  <a:cubicBezTo>
                    <a:pt x="2078" y="442"/>
                    <a:pt x="2078" y="442"/>
                    <a:pt x="2078" y="442"/>
                  </a:cubicBezTo>
                  <a:cubicBezTo>
                    <a:pt x="2078" y="442"/>
                    <a:pt x="2078" y="442"/>
                    <a:pt x="2077" y="442"/>
                  </a:cubicBezTo>
                  <a:cubicBezTo>
                    <a:pt x="2078" y="442"/>
                    <a:pt x="2078" y="442"/>
                    <a:pt x="2078" y="442"/>
                  </a:cubicBezTo>
                  <a:cubicBezTo>
                    <a:pt x="2072" y="474"/>
                    <a:pt x="2057" y="504"/>
                    <a:pt x="2046" y="534"/>
                  </a:cubicBezTo>
                  <a:cubicBezTo>
                    <a:pt x="2036" y="551"/>
                    <a:pt x="2023" y="614"/>
                    <a:pt x="2009" y="644"/>
                  </a:cubicBezTo>
                  <a:cubicBezTo>
                    <a:pt x="1993" y="676"/>
                    <a:pt x="1979" y="709"/>
                    <a:pt x="1964" y="742"/>
                  </a:cubicBezTo>
                  <a:cubicBezTo>
                    <a:pt x="1964" y="742"/>
                    <a:pt x="1964" y="742"/>
                    <a:pt x="1964" y="742"/>
                  </a:cubicBezTo>
                  <a:cubicBezTo>
                    <a:pt x="1964" y="743"/>
                    <a:pt x="1963" y="744"/>
                    <a:pt x="1963" y="745"/>
                  </a:cubicBezTo>
                  <a:cubicBezTo>
                    <a:pt x="1962" y="745"/>
                    <a:pt x="1962" y="746"/>
                    <a:pt x="1962" y="746"/>
                  </a:cubicBezTo>
                  <a:cubicBezTo>
                    <a:pt x="1950" y="774"/>
                    <a:pt x="1937" y="802"/>
                    <a:pt x="1923" y="829"/>
                  </a:cubicBezTo>
                  <a:cubicBezTo>
                    <a:pt x="1932" y="816"/>
                    <a:pt x="1940" y="804"/>
                    <a:pt x="1949" y="791"/>
                  </a:cubicBezTo>
                  <a:cubicBezTo>
                    <a:pt x="1940" y="810"/>
                    <a:pt x="1928" y="826"/>
                    <a:pt x="1916" y="842"/>
                  </a:cubicBezTo>
                  <a:cubicBezTo>
                    <a:pt x="1916" y="842"/>
                    <a:pt x="1916" y="842"/>
                    <a:pt x="1916" y="842"/>
                  </a:cubicBezTo>
                  <a:cubicBezTo>
                    <a:pt x="1915" y="843"/>
                    <a:pt x="1915" y="843"/>
                    <a:pt x="1915" y="844"/>
                  </a:cubicBezTo>
                  <a:cubicBezTo>
                    <a:pt x="1915" y="844"/>
                    <a:pt x="1915" y="844"/>
                    <a:pt x="1915" y="844"/>
                  </a:cubicBezTo>
                  <a:cubicBezTo>
                    <a:pt x="1904" y="858"/>
                    <a:pt x="1895" y="873"/>
                    <a:pt x="1890" y="891"/>
                  </a:cubicBezTo>
                  <a:cubicBezTo>
                    <a:pt x="1896" y="877"/>
                    <a:pt x="1904" y="865"/>
                    <a:pt x="1914" y="855"/>
                  </a:cubicBezTo>
                  <a:cubicBezTo>
                    <a:pt x="1878" y="915"/>
                    <a:pt x="1851" y="983"/>
                    <a:pt x="1802" y="1035"/>
                  </a:cubicBezTo>
                  <a:cubicBezTo>
                    <a:pt x="1808" y="1025"/>
                    <a:pt x="1814" y="1015"/>
                    <a:pt x="1819" y="1006"/>
                  </a:cubicBezTo>
                  <a:cubicBezTo>
                    <a:pt x="1816" y="1011"/>
                    <a:pt x="1788" y="1052"/>
                    <a:pt x="1794" y="1040"/>
                  </a:cubicBezTo>
                  <a:cubicBezTo>
                    <a:pt x="1786" y="1053"/>
                    <a:pt x="1777" y="1069"/>
                    <a:pt x="1766" y="1085"/>
                  </a:cubicBezTo>
                  <a:cubicBezTo>
                    <a:pt x="1770" y="1081"/>
                    <a:pt x="1774" y="1076"/>
                    <a:pt x="1777" y="1071"/>
                  </a:cubicBezTo>
                  <a:cubicBezTo>
                    <a:pt x="1773" y="1078"/>
                    <a:pt x="1769" y="1084"/>
                    <a:pt x="1763" y="1091"/>
                  </a:cubicBezTo>
                  <a:cubicBezTo>
                    <a:pt x="1763" y="1091"/>
                    <a:pt x="1763" y="1092"/>
                    <a:pt x="1762" y="1092"/>
                  </a:cubicBezTo>
                  <a:cubicBezTo>
                    <a:pt x="1762" y="1092"/>
                    <a:pt x="1762" y="1092"/>
                    <a:pt x="1762" y="1093"/>
                  </a:cubicBezTo>
                  <a:cubicBezTo>
                    <a:pt x="1761" y="1093"/>
                    <a:pt x="1761" y="1093"/>
                    <a:pt x="1761" y="1094"/>
                  </a:cubicBezTo>
                  <a:cubicBezTo>
                    <a:pt x="1760" y="1095"/>
                    <a:pt x="1759" y="1096"/>
                    <a:pt x="1759" y="1096"/>
                  </a:cubicBezTo>
                  <a:cubicBezTo>
                    <a:pt x="1759" y="1096"/>
                    <a:pt x="1759" y="1096"/>
                    <a:pt x="1759" y="1096"/>
                  </a:cubicBezTo>
                  <a:cubicBezTo>
                    <a:pt x="1759" y="1097"/>
                    <a:pt x="1758" y="1097"/>
                    <a:pt x="1758" y="1097"/>
                  </a:cubicBezTo>
                  <a:cubicBezTo>
                    <a:pt x="1730" y="1140"/>
                    <a:pt x="1695" y="1186"/>
                    <a:pt x="1661" y="1207"/>
                  </a:cubicBezTo>
                  <a:cubicBezTo>
                    <a:pt x="1658" y="1211"/>
                    <a:pt x="1653" y="1216"/>
                    <a:pt x="1646" y="1223"/>
                  </a:cubicBezTo>
                  <a:cubicBezTo>
                    <a:pt x="1628" y="1241"/>
                    <a:pt x="1608" y="1257"/>
                    <a:pt x="1591" y="1275"/>
                  </a:cubicBezTo>
                  <a:cubicBezTo>
                    <a:pt x="1589" y="1278"/>
                    <a:pt x="1557" y="1320"/>
                    <a:pt x="1552" y="1326"/>
                  </a:cubicBezTo>
                  <a:cubicBezTo>
                    <a:pt x="1523" y="1353"/>
                    <a:pt x="1491" y="1377"/>
                    <a:pt x="1460" y="1403"/>
                  </a:cubicBezTo>
                  <a:cubicBezTo>
                    <a:pt x="1402" y="1450"/>
                    <a:pt x="1323" y="1480"/>
                    <a:pt x="1277" y="1540"/>
                  </a:cubicBezTo>
                  <a:cubicBezTo>
                    <a:pt x="1286" y="1531"/>
                    <a:pt x="1297" y="1526"/>
                    <a:pt x="1309" y="1523"/>
                  </a:cubicBezTo>
                  <a:cubicBezTo>
                    <a:pt x="1289" y="1531"/>
                    <a:pt x="1272" y="1543"/>
                    <a:pt x="1254" y="1556"/>
                  </a:cubicBezTo>
                  <a:cubicBezTo>
                    <a:pt x="1252" y="1560"/>
                    <a:pt x="1247" y="1563"/>
                    <a:pt x="1242" y="1565"/>
                  </a:cubicBezTo>
                  <a:cubicBezTo>
                    <a:pt x="1235" y="1570"/>
                    <a:pt x="1229" y="1574"/>
                    <a:pt x="1222" y="1579"/>
                  </a:cubicBezTo>
                  <a:cubicBezTo>
                    <a:pt x="1225" y="1577"/>
                    <a:pt x="1232" y="1572"/>
                    <a:pt x="1239" y="1566"/>
                  </a:cubicBezTo>
                  <a:cubicBezTo>
                    <a:pt x="1229" y="1570"/>
                    <a:pt x="1216" y="1572"/>
                    <a:pt x="1210" y="1578"/>
                  </a:cubicBezTo>
                  <a:cubicBezTo>
                    <a:pt x="1222" y="1567"/>
                    <a:pt x="1235" y="1559"/>
                    <a:pt x="1250" y="1554"/>
                  </a:cubicBezTo>
                  <a:cubicBezTo>
                    <a:pt x="1227" y="1557"/>
                    <a:pt x="1198" y="1579"/>
                    <a:pt x="1171" y="1598"/>
                  </a:cubicBezTo>
                  <a:cubicBezTo>
                    <a:pt x="1171" y="1598"/>
                    <a:pt x="1171" y="1598"/>
                    <a:pt x="1171" y="1598"/>
                  </a:cubicBezTo>
                  <a:cubicBezTo>
                    <a:pt x="1165" y="1602"/>
                    <a:pt x="1158" y="1606"/>
                    <a:pt x="1151" y="1610"/>
                  </a:cubicBezTo>
                  <a:cubicBezTo>
                    <a:pt x="1138" y="1618"/>
                    <a:pt x="1124" y="1625"/>
                    <a:pt x="1111" y="1633"/>
                  </a:cubicBezTo>
                  <a:cubicBezTo>
                    <a:pt x="1045" y="1669"/>
                    <a:pt x="978" y="1701"/>
                    <a:pt x="911" y="1735"/>
                  </a:cubicBezTo>
                  <a:cubicBezTo>
                    <a:pt x="905" y="1737"/>
                    <a:pt x="900" y="1740"/>
                    <a:pt x="895" y="1743"/>
                  </a:cubicBezTo>
                  <a:cubicBezTo>
                    <a:pt x="887" y="1748"/>
                    <a:pt x="879" y="1752"/>
                    <a:pt x="871" y="1757"/>
                  </a:cubicBezTo>
                  <a:cubicBezTo>
                    <a:pt x="844" y="1772"/>
                    <a:pt x="816" y="1787"/>
                    <a:pt x="788" y="1790"/>
                  </a:cubicBezTo>
                  <a:cubicBezTo>
                    <a:pt x="761" y="1793"/>
                    <a:pt x="758" y="1762"/>
                    <a:pt x="755" y="1741"/>
                  </a:cubicBezTo>
                  <a:cubicBezTo>
                    <a:pt x="751" y="1731"/>
                    <a:pt x="736" y="1684"/>
                    <a:pt x="734" y="1672"/>
                  </a:cubicBezTo>
                  <a:cubicBezTo>
                    <a:pt x="725" y="1616"/>
                    <a:pt x="708" y="1561"/>
                    <a:pt x="692" y="1508"/>
                  </a:cubicBezTo>
                  <a:cubicBezTo>
                    <a:pt x="692" y="1512"/>
                    <a:pt x="692" y="1516"/>
                    <a:pt x="693" y="1520"/>
                  </a:cubicBezTo>
                  <a:cubicBezTo>
                    <a:pt x="691" y="1515"/>
                    <a:pt x="690" y="1509"/>
                    <a:pt x="688" y="1504"/>
                  </a:cubicBezTo>
                  <a:cubicBezTo>
                    <a:pt x="652" y="1529"/>
                    <a:pt x="616" y="1555"/>
                    <a:pt x="580" y="1581"/>
                  </a:cubicBezTo>
                  <a:cubicBezTo>
                    <a:pt x="580" y="1582"/>
                    <a:pt x="580" y="1582"/>
                    <a:pt x="580" y="1582"/>
                  </a:cubicBezTo>
                  <a:cubicBezTo>
                    <a:pt x="546" y="1606"/>
                    <a:pt x="513" y="1630"/>
                    <a:pt x="479" y="1653"/>
                  </a:cubicBezTo>
                  <a:cubicBezTo>
                    <a:pt x="482" y="1651"/>
                    <a:pt x="483" y="1650"/>
                    <a:pt x="483" y="1649"/>
                  </a:cubicBezTo>
                  <a:cubicBezTo>
                    <a:pt x="508" y="1638"/>
                    <a:pt x="524" y="1612"/>
                    <a:pt x="547" y="1596"/>
                  </a:cubicBezTo>
                  <a:cubicBezTo>
                    <a:pt x="438" y="1650"/>
                    <a:pt x="349" y="1734"/>
                    <a:pt x="253" y="1806"/>
                  </a:cubicBezTo>
                  <a:cubicBezTo>
                    <a:pt x="291" y="1782"/>
                    <a:pt x="322" y="1745"/>
                    <a:pt x="366" y="1730"/>
                  </a:cubicBezTo>
                  <a:cubicBezTo>
                    <a:pt x="344" y="1738"/>
                    <a:pt x="327" y="1760"/>
                    <a:pt x="311" y="1775"/>
                  </a:cubicBezTo>
                  <a:cubicBezTo>
                    <a:pt x="283" y="1801"/>
                    <a:pt x="248" y="1817"/>
                    <a:pt x="215" y="1836"/>
                  </a:cubicBezTo>
                  <a:cubicBezTo>
                    <a:pt x="215" y="1836"/>
                    <a:pt x="215" y="1836"/>
                    <a:pt x="215" y="1836"/>
                  </a:cubicBezTo>
                  <a:cubicBezTo>
                    <a:pt x="215" y="1836"/>
                    <a:pt x="215" y="1836"/>
                    <a:pt x="215" y="1836"/>
                  </a:cubicBezTo>
                  <a:cubicBezTo>
                    <a:pt x="215" y="1836"/>
                    <a:pt x="215" y="1836"/>
                    <a:pt x="214" y="1836"/>
                  </a:cubicBezTo>
                  <a:cubicBezTo>
                    <a:pt x="210" y="1839"/>
                    <a:pt x="206" y="1841"/>
                    <a:pt x="202" y="1844"/>
                  </a:cubicBezTo>
                  <a:cubicBezTo>
                    <a:pt x="131" y="1888"/>
                    <a:pt x="67" y="1942"/>
                    <a:pt x="0" y="1992"/>
                  </a:cubicBezTo>
                  <a:cubicBezTo>
                    <a:pt x="6" y="1994"/>
                    <a:pt x="13" y="1996"/>
                    <a:pt x="20" y="1998"/>
                  </a:cubicBezTo>
                  <a:cubicBezTo>
                    <a:pt x="16" y="1995"/>
                    <a:pt x="13" y="1991"/>
                    <a:pt x="11" y="1987"/>
                  </a:cubicBezTo>
                  <a:cubicBezTo>
                    <a:pt x="13" y="1991"/>
                    <a:pt x="17" y="1995"/>
                    <a:pt x="21" y="1998"/>
                  </a:cubicBezTo>
                  <a:cubicBezTo>
                    <a:pt x="35" y="2002"/>
                    <a:pt x="50" y="2007"/>
                    <a:pt x="64" y="2011"/>
                  </a:cubicBezTo>
                  <a:cubicBezTo>
                    <a:pt x="74" y="2013"/>
                    <a:pt x="83" y="2012"/>
                    <a:pt x="89" y="2011"/>
                  </a:cubicBezTo>
                  <a:cubicBezTo>
                    <a:pt x="65" y="2003"/>
                    <a:pt x="41" y="1993"/>
                    <a:pt x="16" y="1989"/>
                  </a:cubicBezTo>
                  <a:cubicBezTo>
                    <a:pt x="56" y="1942"/>
                    <a:pt x="114" y="1919"/>
                    <a:pt x="164" y="1884"/>
                  </a:cubicBezTo>
                  <a:cubicBezTo>
                    <a:pt x="120" y="1922"/>
                    <a:pt x="71" y="1953"/>
                    <a:pt x="24" y="1987"/>
                  </a:cubicBezTo>
                  <a:cubicBezTo>
                    <a:pt x="83" y="2005"/>
                    <a:pt x="138" y="2031"/>
                    <a:pt x="196" y="2049"/>
                  </a:cubicBezTo>
                  <a:cubicBezTo>
                    <a:pt x="198" y="2049"/>
                    <a:pt x="199" y="2049"/>
                    <a:pt x="201" y="2049"/>
                  </a:cubicBezTo>
                  <a:cubicBezTo>
                    <a:pt x="205" y="2051"/>
                    <a:pt x="210" y="2053"/>
                    <a:pt x="215" y="2053"/>
                  </a:cubicBezTo>
                  <a:cubicBezTo>
                    <a:pt x="215" y="2053"/>
                    <a:pt x="216" y="2053"/>
                    <a:pt x="217" y="2054"/>
                  </a:cubicBezTo>
                  <a:cubicBezTo>
                    <a:pt x="222" y="2056"/>
                    <a:pt x="227" y="2058"/>
                    <a:pt x="233" y="2061"/>
                  </a:cubicBezTo>
                  <a:cubicBezTo>
                    <a:pt x="237" y="2060"/>
                    <a:pt x="293" y="2079"/>
                    <a:pt x="317" y="2087"/>
                  </a:cubicBezTo>
                  <a:cubicBezTo>
                    <a:pt x="277" y="2073"/>
                    <a:pt x="347" y="2088"/>
                    <a:pt x="358" y="2092"/>
                  </a:cubicBezTo>
                  <a:cubicBezTo>
                    <a:pt x="391" y="2103"/>
                    <a:pt x="422" y="2115"/>
                    <a:pt x="454" y="2128"/>
                  </a:cubicBezTo>
                  <a:cubicBezTo>
                    <a:pt x="583" y="2177"/>
                    <a:pt x="719" y="2205"/>
                    <a:pt x="850" y="2248"/>
                  </a:cubicBezTo>
                  <a:cubicBezTo>
                    <a:pt x="847" y="2225"/>
                    <a:pt x="844" y="2202"/>
                    <a:pt x="840" y="2179"/>
                  </a:cubicBezTo>
                  <a:cubicBezTo>
                    <a:pt x="841" y="2127"/>
                    <a:pt x="821" y="2061"/>
                    <a:pt x="815" y="2009"/>
                  </a:cubicBezTo>
                  <a:cubicBezTo>
                    <a:pt x="815" y="2015"/>
                    <a:pt x="816" y="2022"/>
                    <a:pt x="817" y="2028"/>
                  </a:cubicBezTo>
                  <a:cubicBezTo>
                    <a:pt x="815" y="2019"/>
                    <a:pt x="812" y="2009"/>
                    <a:pt x="810" y="1999"/>
                  </a:cubicBezTo>
                  <a:cubicBezTo>
                    <a:pt x="811" y="2001"/>
                    <a:pt x="811" y="2002"/>
                    <a:pt x="812" y="2002"/>
                  </a:cubicBezTo>
                  <a:cubicBezTo>
                    <a:pt x="810" y="1997"/>
                    <a:pt x="808" y="1993"/>
                    <a:pt x="807" y="1988"/>
                  </a:cubicBezTo>
                  <a:cubicBezTo>
                    <a:pt x="808" y="1992"/>
                    <a:pt x="809" y="1995"/>
                    <a:pt x="810" y="1999"/>
                  </a:cubicBezTo>
                  <a:cubicBezTo>
                    <a:pt x="809" y="1998"/>
                    <a:pt x="809" y="1996"/>
                    <a:pt x="808" y="1995"/>
                  </a:cubicBezTo>
                  <a:cubicBezTo>
                    <a:pt x="810" y="2014"/>
                    <a:pt x="809" y="2034"/>
                    <a:pt x="812" y="2053"/>
                  </a:cubicBezTo>
                  <a:cubicBezTo>
                    <a:pt x="808" y="2024"/>
                    <a:pt x="802" y="1988"/>
                    <a:pt x="799" y="1964"/>
                  </a:cubicBezTo>
                  <a:cubicBezTo>
                    <a:pt x="799" y="1966"/>
                    <a:pt x="799" y="1966"/>
                    <a:pt x="799" y="1966"/>
                  </a:cubicBezTo>
                  <a:cubicBezTo>
                    <a:pt x="799" y="1969"/>
                    <a:pt x="798" y="1972"/>
                    <a:pt x="798" y="1975"/>
                  </a:cubicBezTo>
                  <a:cubicBezTo>
                    <a:pt x="797" y="1967"/>
                    <a:pt x="796" y="1962"/>
                    <a:pt x="796" y="1960"/>
                  </a:cubicBezTo>
                  <a:cubicBezTo>
                    <a:pt x="796" y="1960"/>
                    <a:pt x="796" y="1960"/>
                    <a:pt x="796" y="1960"/>
                  </a:cubicBezTo>
                  <a:cubicBezTo>
                    <a:pt x="796" y="1960"/>
                    <a:pt x="796" y="1960"/>
                    <a:pt x="796" y="1960"/>
                  </a:cubicBezTo>
                  <a:cubicBezTo>
                    <a:pt x="796" y="1959"/>
                    <a:pt x="796" y="1959"/>
                    <a:pt x="797" y="1959"/>
                  </a:cubicBezTo>
                  <a:cubicBezTo>
                    <a:pt x="797" y="1959"/>
                    <a:pt x="797" y="1959"/>
                    <a:pt x="797" y="1960"/>
                  </a:cubicBezTo>
                  <a:cubicBezTo>
                    <a:pt x="797" y="1960"/>
                    <a:pt x="797" y="1960"/>
                    <a:pt x="797" y="1960"/>
                  </a:cubicBezTo>
                  <a:cubicBezTo>
                    <a:pt x="799" y="1963"/>
                    <a:pt x="803" y="1975"/>
                    <a:pt x="805" y="1984"/>
                  </a:cubicBezTo>
                  <a:cubicBezTo>
                    <a:pt x="801" y="1965"/>
                    <a:pt x="798" y="1937"/>
                    <a:pt x="801" y="1928"/>
                  </a:cubicBezTo>
                  <a:cubicBezTo>
                    <a:pt x="797" y="1933"/>
                    <a:pt x="795" y="1938"/>
                    <a:pt x="794" y="1945"/>
                  </a:cubicBezTo>
                  <a:cubicBezTo>
                    <a:pt x="794" y="1945"/>
                    <a:pt x="794" y="1944"/>
                    <a:pt x="793" y="1944"/>
                  </a:cubicBezTo>
                  <a:cubicBezTo>
                    <a:pt x="793" y="1943"/>
                    <a:pt x="793" y="1942"/>
                    <a:pt x="793" y="1942"/>
                  </a:cubicBezTo>
                  <a:cubicBezTo>
                    <a:pt x="792" y="1941"/>
                    <a:pt x="792" y="1941"/>
                    <a:pt x="792" y="1940"/>
                  </a:cubicBezTo>
                  <a:cubicBezTo>
                    <a:pt x="792" y="1940"/>
                    <a:pt x="791" y="1939"/>
                    <a:pt x="791" y="1938"/>
                  </a:cubicBezTo>
                  <a:cubicBezTo>
                    <a:pt x="791" y="1938"/>
                    <a:pt x="791" y="1938"/>
                    <a:pt x="791" y="1938"/>
                  </a:cubicBezTo>
                  <a:cubicBezTo>
                    <a:pt x="791" y="1938"/>
                    <a:pt x="791" y="1938"/>
                    <a:pt x="791" y="1938"/>
                  </a:cubicBezTo>
                  <a:cubicBezTo>
                    <a:pt x="791" y="1938"/>
                    <a:pt x="791" y="1938"/>
                    <a:pt x="791" y="1938"/>
                  </a:cubicBezTo>
                  <a:cubicBezTo>
                    <a:pt x="791" y="1937"/>
                    <a:pt x="791" y="1936"/>
                    <a:pt x="791" y="1936"/>
                  </a:cubicBezTo>
                  <a:cubicBezTo>
                    <a:pt x="791" y="1936"/>
                    <a:pt x="791" y="1937"/>
                    <a:pt x="792" y="1939"/>
                  </a:cubicBezTo>
                  <a:cubicBezTo>
                    <a:pt x="789" y="1928"/>
                    <a:pt x="790" y="1917"/>
                    <a:pt x="798" y="1912"/>
                  </a:cubicBezTo>
                  <a:cubicBezTo>
                    <a:pt x="797" y="1913"/>
                    <a:pt x="795" y="1913"/>
                    <a:pt x="793" y="1914"/>
                  </a:cubicBezTo>
                  <a:cubicBezTo>
                    <a:pt x="796" y="1906"/>
                    <a:pt x="853" y="1896"/>
                    <a:pt x="863" y="1893"/>
                  </a:cubicBezTo>
                  <a:cubicBezTo>
                    <a:pt x="860" y="1894"/>
                    <a:pt x="858" y="1895"/>
                    <a:pt x="856" y="1896"/>
                  </a:cubicBezTo>
                  <a:cubicBezTo>
                    <a:pt x="860" y="1895"/>
                    <a:pt x="864" y="1894"/>
                    <a:pt x="868" y="1893"/>
                  </a:cubicBezTo>
                  <a:cubicBezTo>
                    <a:pt x="868" y="1893"/>
                    <a:pt x="868" y="1893"/>
                    <a:pt x="869" y="1893"/>
                  </a:cubicBezTo>
                  <a:cubicBezTo>
                    <a:pt x="869" y="1893"/>
                    <a:pt x="869" y="1893"/>
                    <a:pt x="869" y="1893"/>
                  </a:cubicBezTo>
                  <a:cubicBezTo>
                    <a:pt x="876" y="1892"/>
                    <a:pt x="883" y="1890"/>
                    <a:pt x="889" y="1889"/>
                  </a:cubicBezTo>
                  <a:cubicBezTo>
                    <a:pt x="893" y="1889"/>
                    <a:pt x="897" y="1888"/>
                    <a:pt x="900" y="1887"/>
                  </a:cubicBezTo>
                  <a:cubicBezTo>
                    <a:pt x="896" y="1888"/>
                    <a:pt x="893" y="1889"/>
                    <a:pt x="889" y="1890"/>
                  </a:cubicBezTo>
                  <a:cubicBezTo>
                    <a:pt x="882" y="1891"/>
                    <a:pt x="876" y="1893"/>
                    <a:pt x="869" y="1896"/>
                  </a:cubicBezTo>
                  <a:cubicBezTo>
                    <a:pt x="854" y="1900"/>
                    <a:pt x="838" y="1906"/>
                    <a:pt x="823" y="1912"/>
                  </a:cubicBezTo>
                  <a:cubicBezTo>
                    <a:pt x="838" y="1920"/>
                    <a:pt x="855" y="1916"/>
                    <a:pt x="873" y="1907"/>
                  </a:cubicBezTo>
                  <a:cubicBezTo>
                    <a:pt x="878" y="1905"/>
                    <a:pt x="883" y="1902"/>
                    <a:pt x="888" y="1899"/>
                  </a:cubicBezTo>
                  <a:cubicBezTo>
                    <a:pt x="908" y="1886"/>
                    <a:pt x="927" y="1871"/>
                    <a:pt x="941" y="1865"/>
                  </a:cubicBezTo>
                  <a:cubicBezTo>
                    <a:pt x="924" y="1871"/>
                    <a:pt x="907" y="1877"/>
                    <a:pt x="890" y="1883"/>
                  </a:cubicBezTo>
                  <a:cubicBezTo>
                    <a:pt x="883" y="1885"/>
                    <a:pt x="876" y="1887"/>
                    <a:pt x="869" y="1890"/>
                  </a:cubicBezTo>
                  <a:cubicBezTo>
                    <a:pt x="876" y="1887"/>
                    <a:pt x="883" y="1883"/>
                    <a:pt x="890" y="1880"/>
                  </a:cubicBezTo>
                  <a:cubicBezTo>
                    <a:pt x="967" y="1847"/>
                    <a:pt x="1044" y="1814"/>
                    <a:pt x="1118" y="1775"/>
                  </a:cubicBezTo>
                  <a:cubicBezTo>
                    <a:pt x="1118" y="1775"/>
                    <a:pt x="1118" y="1774"/>
                    <a:pt x="1119" y="1774"/>
                  </a:cubicBezTo>
                  <a:cubicBezTo>
                    <a:pt x="1119" y="1774"/>
                    <a:pt x="1119" y="1774"/>
                    <a:pt x="1119" y="1774"/>
                  </a:cubicBezTo>
                  <a:cubicBezTo>
                    <a:pt x="1126" y="1771"/>
                    <a:pt x="1132" y="1767"/>
                    <a:pt x="1139" y="1763"/>
                  </a:cubicBezTo>
                  <a:cubicBezTo>
                    <a:pt x="1178" y="1742"/>
                    <a:pt x="1216" y="1720"/>
                    <a:pt x="1252" y="1696"/>
                  </a:cubicBezTo>
                  <a:cubicBezTo>
                    <a:pt x="1247" y="1699"/>
                    <a:pt x="1242" y="1705"/>
                    <a:pt x="1236" y="1712"/>
                  </a:cubicBezTo>
                  <a:cubicBezTo>
                    <a:pt x="1266" y="1693"/>
                    <a:pt x="1295" y="1673"/>
                    <a:pt x="1324" y="1653"/>
                  </a:cubicBezTo>
                  <a:cubicBezTo>
                    <a:pt x="1334" y="1646"/>
                    <a:pt x="1355" y="1631"/>
                    <a:pt x="1376" y="1615"/>
                  </a:cubicBezTo>
                  <a:cubicBezTo>
                    <a:pt x="1374" y="1616"/>
                    <a:pt x="1373" y="1616"/>
                    <a:pt x="1371" y="1616"/>
                  </a:cubicBezTo>
                  <a:cubicBezTo>
                    <a:pt x="1372" y="1615"/>
                    <a:pt x="1372" y="1615"/>
                    <a:pt x="1373" y="1615"/>
                  </a:cubicBezTo>
                  <a:cubicBezTo>
                    <a:pt x="1372" y="1615"/>
                    <a:pt x="1372" y="1615"/>
                    <a:pt x="1371" y="1616"/>
                  </a:cubicBezTo>
                  <a:cubicBezTo>
                    <a:pt x="1370" y="1616"/>
                    <a:pt x="1370" y="1616"/>
                    <a:pt x="1369" y="1615"/>
                  </a:cubicBezTo>
                  <a:cubicBezTo>
                    <a:pt x="1358" y="1624"/>
                    <a:pt x="1346" y="1633"/>
                    <a:pt x="1333" y="1640"/>
                  </a:cubicBezTo>
                  <a:cubicBezTo>
                    <a:pt x="1336" y="1639"/>
                    <a:pt x="1340" y="1637"/>
                    <a:pt x="1343" y="1635"/>
                  </a:cubicBezTo>
                  <a:cubicBezTo>
                    <a:pt x="1302" y="1664"/>
                    <a:pt x="1235" y="1709"/>
                    <a:pt x="1232" y="1704"/>
                  </a:cubicBezTo>
                  <a:cubicBezTo>
                    <a:pt x="1226" y="1693"/>
                    <a:pt x="1340" y="1628"/>
                    <a:pt x="1352" y="1620"/>
                  </a:cubicBezTo>
                  <a:cubicBezTo>
                    <a:pt x="1371" y="1608"/>
                    <a:pt x="1391" y="1595"/>
                    <a:pt x="1409" y="1582"/>
                  </a:cubicBezTo>
                  <a:cubicBezTo>
                    <a:pt x="1405" y="1586"/>
                    <a:pt x="1400" y="1590"/>
                    <a:pt x="1395" y="1593"/>
                  </a:cubicBezTo>
                  <a:cubicBezTo>
                    <a:pt x="1405" y="1586"/>
                    <a:pt x="1415" y="1578"/>
                    <a:pt x="1424" y="1571"/>
                  </a:cubicBezTo>
                  <a:cubicBezTo>
                    <a:pt x="1440" y="1559"/>
                    <a:pt x="1455" y="1547"/>
                    <a:pt x="1471" y="1534"/>
                  </a:cubicBezTo>
                  <a:cubicBezTo>
                    <a:pt x="1493" y="1516"/>
                    <a:pt x="1514" y="1497"/>
                    <a:pt x="1535" y="1478"/>
                  </a:cubicBezTo>
                  <a:cubicBezTo>
                    <a:pt x="1544" y="1470"/>
                    <a:pt x="1631" y="1395"/>
                    <a:pt x="1576" y="1435"/>
                  </a:cubicBezTo>
                  <a:cubicBezTo>
                    <a:pt x="1586" y="1426"/>
                    <a:pt x="1595" y="1417"/>
                    <a:pt x="1603" y="1407"/>
                  </a:cubicBezTo>
                  <a:cubicBezTo>
                    <a:pt x="1577" y="1430"/>
                    <a:pt x="1550" y="1453"/>
                    <a:pt x="1523" y="1476"/>
                  </a:cubicBezTo>
                  <a:cubicBezTo>
                    <a:pt x="1567" y="1424"/>
                    <a:pt x="1623" y="1384"/>
                    <a:pt x="1669" y="1334"/>
                  </a:cubicBezTo>
                  <a:cubicBezTo>
                    <a:pt x="1661" y="1342"/>
                    <a:pt x="1652" y="1350"/>
                    <a:pt x="1644" y="1358"/>
                  </a:cubicBezTo>
                  <a:cubicBezTo>
                    <a:pt x="1675" y="1323"/>
                    <a:pt x="1709" y="1290"/>
                    <a:pt x="1739" y="1253"/>
                  </a:cubicBezTo>
                  <a:cubicBezTo>
                    <a:pt x="1769" y="1215"/>
                    <a:pt x="1789" y="1165"/>
                    <a:pt x="1828" y="1135"/>
                  </a:cubicBezTo>
                  <a:cubicBezTo>
                    <a:pt x="1835" y="1124"/>
                    <a:pt x="1842" y="1114"/>
                    <a:pt x="1849" y="1103"/>
                  </a:cubicBezTo>
                  <a:cubicBezTo>
                    <a:pt x="1856" y="1093"/>
                    <a:pt x="1909" y="1021"/>
                    <a:pt x="1861" y="1076"/>
                  </a:cubicBezTo>
                  <a:cubicBezTo>
                    <a:pt x="1869" y="1064"/>
                    <a:pt x="1877" y="1051"/>
                    <a:pt x="1884" y="1039"/>
                  </a:cubicBezTo>
                  <a:cubicBezTo>
                    <a:pt x="1873" y="1055"/>
                    <a:pt x="1863" y="1066"/>
                    <a:pt x="1856" y="1069"/>
                  </a:cubicBezTo>
                  <a:cubicBezTo>
                    <a:pt x="1853" y="1073"/>
                    <a:pt x="1849" y="1079"/>
                    <a:pt x="1843" y="1086"/>
                  </a:cubicBezTo>
                  <a:cubicBezTo>
                    <a:pt x="1843" y="1087"/>
                    <a:pt x="1842" y="1088"/>
                    <a:pt x="1841" y="1089"/>
                  </a:cubicBezTo>
                  <a:cubicBezTo>
                    <a:pt x="1811" y="1117"/>
                    <a:pt x="1789" y="1173"/>
                    <a:pt x="1765" y="1202"/>
                  </a:cubicBezTo>
                  <a:cubicBezTo>
                    <a:pt x="1722" y="1255"/>
                    <a:pt x="1676" y="1305"/>
                    <a:pt x="1628" y="1354"/>
                  </a:cubicBezTo>
                  <a:cubicBezTo>
                    <a:pt x="1587" y="1397"/>
                    <a:pt x="1547" y="1441"/>
                    <a:pt x="1505" y="1483"/>
                  </a:cubicBezTo>
                  <a:cubicBezTo>
                    <a:pt x="1475" y="1491"/>
                    <a:pt x="1441" y="1529"/>
                    <a:pt x="1411" y="1563"/>
                  </a:cubicBezTo>
                  <a:cubicBezTo>
                    <a:pt x="1403" y="1566"/>
                    <a:pt x="1395" y="1569"/>
                    <a:pt x="1397" y="1567"/>
                  </a:cubicBezTo>
                  <a:cubicBezTo>
                    <a:pt x="1313" y="1625"/>
                    <a:pt x="1234" y="1692"/>
                    <a:pt x="1145" y="1742"/>
                  </a:cubicBezTo>
                  <a:cubicBezTo>
                    <a:pt x="1194" y="1715"/>
                    <a:pt x="1164" y="1733"/>
                    <a:pt x="1140" y="1746"/>
                  </a:cubicBezTo>
                  <a:cubicBezTo>
                    <a:pt x="1131" y="1752"/>
                    <a:pt x="1123" y="1756"/>
                    <a:pt x="1121" y="1758"/>
                  </a:cubicBezTo>
                  <a:cubicBezTo>
                    <a:pt x="1119" y="1759"/>
                    <a:pt x="1117" y="1760"/>
                    <a:pt x="1115" y="1761"/>
                  </a:cubicBezTo>
                  <a:cubicBezTo>
                    <a:pt x="1092" y="1774"/>
                    <a:pt x="1068" y="1786"/>
                    <a:pt x="1044" y="1798"/>
                  </a:cubicBezTo>
                  <a:cubicBezTo>
                    <a:pt x="1016" y="1812"/>
                    <a:pt x="986" y="1825"/>
                    <a:pt x="956" y="1837"/>
                  </a:cubicBezTo>
                  <a:cubicBezTo>
                    <a:pt x="956" y="1837"/>
                    <a:pt x="956" y="1837"/>
                    <a:pt x="956" y="1837"/>
                  </a:cubicBezTo>
                  <a:cubicBezTo>
                    <a:pt x="955" y="1838"/>
                    <a:pt x="953" y="1838"/>
                    <a:pt x="952" y="1839"/>
                  </a:cubicBezTo>
                  <a:cubicBezTo>
                    <a:pt x="956" y="1838"/>
                    <a:pt x="960" y="1837"/>
                    <a:pt x="964" y="1835"/>
                  </a:cubicBezTo>
                  <a:cubicBezTo>
                    <a:pt x="958" y="1837"/>
                    <a:pt x="953" y="1840"/>
                    <a:pt x="947" y="1842"/>
                  </a:cubicBezTo>
                  <a:cubicBezTo>
                    <a:pt x="947" y="1842"/>
                    <a:pt x="947" y="1842"/>
                    <a:pt x="947" y="1843"/>
                  </a:cubicBezTo>
                  <a:cubicBezTo>
                    <a:pt x="946" y="1843"/>
                    <a:pt x="945" y="1843"/>
                    <a:pt x="945" y="1843"/>
                  </a:cubicBezTo>
                  <a:cubicBezTo>
                    <a:pt x="945" y="1843"/>
                    <a:pt x="944" y="1844"/>
                    <a:pt x="944" y="1844"/>
                  </a:cubicBezTo>
                  <a:cubicBezTo>
                    <a:pt x="944" y="1844"/>
                    <a:pt x="945" y="1843"/>
                    <a:pt x="945" y="1843"/>
                  </a:cubicBezTo>
                  <a:cubicBezTo>
                    <a:pt x="945" y="1843"/>
                    <a:pt x="945" y="1843"/>
                    <a:pt x="946" y="1842"/>
                  </a:cubicBezTo>
                  <a:cubicBezTo>
                    <a:pt x="945" y="1843"/>
                    <a:pt x="942" y="1844"/>
                    <a:pt x="944" y="1843"/>
                  </a:cubicBezTo>
                  <a:cubicBezTo>
                    <a:pt x="938" y="1845"/>
                    <a:pt x="932" y="1847"/>
                    <a:pt x="926" y="1849"/>
                  </a:cubicBezTo>
                  <a:cubicBezTo>
                    <a:pt x="934" y="1846"/>
                    <a:pt x="943" y="1842"/>
                    <a:pt x="952" y="1840"/>
                  </a:cubicBezTo>
                  <a:cubicBezTo>
                    <a:pt x="953" y="1839"/>
                    <a:pt x="955" y="1838"/>
                    <a:pt x="956" y="1837"/>
                  </a:cubicBezTo>
                  <a:cubicBezTo>
                    <a:pt x="936" y="1845"/>
                    <a:pt x="915" y="1853"/>
                    <a:pt x="894" y="1860"/>
                  </a:cubicBezTo>
                  <a:cubicBezTo>
                    <a:pt x="883" y="1864"/>
                    <a:pt x="872" y="1867"/>
                    <a:pt x="861" y="1871"/>
                  </a:cubicBezTo>
                  <a:cubicBezTo>
                    <a:pt x="860" y="1871"/>
                    <a:pt x="859" y="1872"/>
                    <a:pt x="858" y="1872"/>
                  </a:cubicBezTo>
                  <a:cubicBezTo>
                    <a:pt x="859" y="1872"/>
                    <a:pt x="860" y="1871"/>
                    <a:pt x="861" y="1871"/>
                  </a:cubicBezTo>
                  <a:cubicBezTo>
                    <a:pt x="868" y="1869"/>
                    <a:pt x="882" y="1866"/>
                    <a:pt x="883" y="1864"/>
                  </a:cubicBezTo>
                  <a:cubicBezTo>
                    <a:pt x="882" y="1866"/>
                    <a:pt x="881" y="1867"/>
                    <a:pt x="880" y="1869"/>
                  </a:cubicBezTo>
                  <a:cubicBezTo>
                    <a:pt x="885" y="1867"/>
                    <a:pt x="889" y="1866"/>
                    <a:pt x="893" y="1865"/>
                  </a:cubicBezTo>
                  <a:cubicBezTo>
                    <a:pt x="898" y="1864"/>
                    <a:pt x="903" y="1863"/>
                    <a:pt x="908" y="1861"/>
                  </a:cubicBezTo>
                  <a:cubicBezTo>
                    <a:pt x="912" y="1860"/>
                    <a:pt x="917" y="1858"/>
                    <a:pt x="921" y="1856"/>
                  </a:cubicBezTo>
                  <a:cubicBezTo>
                    <a:pt x="921" y="1856"/>
                    <a:pt x="921" y="1856"/>
                    <a:pt x="922" y="1856"/>
                  </a:cubicBezTo>
                  <a:cubicBezTo>
                    <a:pt x="922" y="1856"/>
                    <a:pt x="922" y="1856"/>
                    <a:pt x="922" y="1856"/>
                  </a:cubicBezTo>
                  <a:cubicBezTo>
                    <a:pt x="922" y="1856"/>
                    <a:pt x="922" y="1856"/>
                    <a:pt x="922" y="1855"/>
                  </a:cubicBezTo>
                  <a:cubicBezTo>
                    <a:pt x="922" y="1855"/>
                    <a:pt x="922" y="1855"/>
                    <a:pt x="923" y="1855"/>
                  </a:cubicBezTo>
                  <a:cubicBezTo>
                    <a:pt x="923" y="1855"/>
                    <a:pt x="923" y="1855"/>
                    <a:pt x="923" y="1855"/>
                  </a:cubicBezTo>
                  <a:cubicBezTo>
                    <a:pt x="924" y="1855"/>
                    <a:pt x="924" y="1855"/>
                    <a:pt x="925" y="1854"/>
                  </a:cubicBezTo>
                  <a:cubicBezTo>
                    <a:pt x="926" y="1854"/>
                    <a:pt x="926" y="1854"/>
                    <a:pt x="927" y="1853"/>
                  </a:cubicBezTo>
                  <a:cubicBezTo>
                    <a:pt x="927" y="1853"/>
                    <a:pt x="928" y="1853"/>
                    <a:pt x="928" y="1853"/>
                  </a:cubicBezTo>
                  <a:cubicBezTo>
                    <a:pt x="928" y="1853"/>
                    <a:pt x="928" y="1853"/>
                    <a:pt x="928" y="1853"/>
                  </a:cubicBezTo>
                  <a:cubicBezTo>
                    <a:pt x="928" y="1853"/>
                    <a:pt x="930" y="1852"/>
                    <a:pt x="934" y="1851"/>
                  </a:cubicBezTo>
                  <a:cubicBezTo>
                    <a:pt x="934" y="1851"/>
                    <a:pt x="934" y="1850"/>
                    <a:pt x="935" y="1850"/>
                  </a:cubicBezTo>
                  <a:cubicBezTo>
                    <a:pt x="935" y="1850"/>
                    <a:pt x="935" y="1850"/>
                    <a:pt x="935" y="1850"/>
                  </a:cubicBezTo>
                  <a:cubicBezTo>
                    <a:pt x="934" y="1851"/>
                    <a:pt x="933" y="1852"/>
                    <a:pt x="932" y="1852"/>
                  </a:cubicBezTo>
                  <a:cubicBezTo>
                    <a:pt x="934" y="1852"/>
                    <a:pt x="936" y="1851"/>
                    <a:pt x="938" y="1850"/>
                  </a:cubicBezTo>
                  <a:cubicBezTo>
                    <a:pt x="928" y="1855"/>
                    <a:pt x="918" y="1859"/>
                    <a:pt x="908" y="1861"/>
                  </a:cubicBezTo>
                  <a:cubicBezTo>
                    <a:pt x="903" y="1863"/>
                    <a:pt x="898" y="1865"/>
                    <a:pt x="893" y="1867"/>
                  </a:cubicBezTo>
                  <a:cubicBezTo>
                    <a:pt x="886" y="1870"/>
                    <a:pt x="879" y="1872"/>
                    <a:pt x="873" y="1875"/>
                  </a:cubicBezTo>
                  <a:cubicBezTo>
                    <a:pt x="870" y="1877"/>
                    <a:pt x="866" y="1878"/>
                    <a:pt x="862" y="1879"/>
                  </a:cubicBezTo>
                  <a:cubicBezTo>
                    <a:pt x="866" y="1877"/>
                    <a:pt x="869" y="1876"/>
                    <a:pt x="873" y="1875"/>
                  </a:cubicBezTo>
                  <a:cubicBezTo>
                    <a:pt x="876" y="1873"/>
                    <a:pt x="878" y="1871"/>
                    <a:pt x="880" y="1869"/>
                  </a:cubicBezTo>
                  <a:cubicBezTo>
                    <a:pt x="874" y="1871"/>
                    <a:pt x="868" y="1873"/>
                    <a:pt x="862" y="1877"/>
                  </a:cubicBezTo>
                  <a:cubicBezTo>
                    <a:pt x="860" y="1878"/>
                    <a:pt x="857" y="1879"/>
                    <a:pt x="855" y="1880"/>
                  </a:cubicBezTo>
                  <a:cubicBezTo>
                    <a:pt x="858" y="1880"/>
                    <a:pt x="860" y="1879"/>
                    <a:pt x="862" y="1879"/>
                  </a:cubicBezTo>
                  <a:cubicBezTo>
                    <a:pt x="859" y="1880"/>
                    <a:pt x="855" y="1881"/>
                    <a:pt x="852" y="1883"/>
                  </a:cubicBezTo>
                  <a:cubicBezTo>
                    <a:pt x="853" y="1882"/>
                    <a:pt x="854" y="1881"/>
                    <a:pt x="855" y="1880"/>
                  </a:cubicBezTo>
                  <a:cubicBezTo>
                    <a:pt x="822" y="1887"/>
                    <a:pt x="770" y="1882"/>
                    <a:pt x="774" y="1923"/>
                  </a:cubicBezTo>
                  <a:cubicBezTo>
                    <a:pt x="777" y="1944"/>
                    <a:pt x="779" y="1965"/>
                    <a:pt x="783" y="1986"/>
                  </a:cubicBezTo>
                  <a:cubicBezTo>
                    <a:pt x="787" y="2012"/>
                    <a:pt x="792" y="2038"/>
                    <a:pt x="797" y="2064"/>
                  </a:cubicBezTo>
                  <a:cubicBezTo>
                    <a:pt x="797" y="2066"/>
                    <a:pt x="798" y="2069"/>
                    <a:pt x="798" y="2071"/>
                  </a:cubicBezTo>
                  <a:cubicBezTo>
                    <a:pt x="799" y="2074"/>
                    <a:pt x="799" y="2076"/>
                    <a:pt x="800" y="2078"/>
                  </a:cubicBezTo>
                  <a:cubicBezTo>
                    <a:pt x="801" y="2084"/>
                    <a:pt x="801" y="2089"/>
                    <a:pt x="802" y="2094"/>
                  </a:cubicBezTo>
                  <a:cubicBezTo>
                    <a:pt x="803" y="2095"/>
                    <a:pt x="803" y="2096"/>
                    <a:pt x="803" y="2097"/>
                  </a:cubicBezTo>
                  <a:cubicBezTo>
                    <a:pt x="808" y="2126"/>
                    <a:pt x="813" y="2154"/>
                    <a:pt x="817" y="2183"/>
                  </a:cubicBezTo>
                  <a:cubicBezTo>
                    <a:pt x="816" y="2181"/>
                    <a:pt x="816" y="2180"/>
                    <a:pt x="816" y="2179"/>
                  </a:cubicBezTo>
                  <a:cubicBezTo>
                    <a:pt x="816" y="2182"/>
                    <a:pt x="817" y="2186"/>
                    <a:pt x="818" y="2190"/>
                  </a:cubicBezTo>
                  <a:cubicBezTo>
                    <a:pt x="817" y="2187"/>
                    <a:pt x="817" y="2185"/>
                    <a:pt x="817" y="2183"/>
                  </a:cubicBezTo>
                  <a:cubicBezTo>
                    <a:pt x="817" y="2184"/>
                    <a:pt x="818" y="2186"/>
                    <a:pt x="818" y="2187"/>
                  </a:cubicBezTo>
                  <a:cubicBezTo>
                    <a:pt x="818" y="2174"/>
                    <a:pt x="819" y="2160"/>
                    <a:pt x="819" y="2155"/>
                  </a:cubicBezTo>
                  <a:cubicBezTo>
                    <a:pt x="819" y="2147"/>
                    <a:pt x="819" y="2139"/>
                    <a:pt x="818" y="2131"/>
                  </a:cubicBezTo>
                  <a:cubicBezTo>
                    <a:pt x="824" y="2141"/>
                    <a:pt x="827" y="2146"/>
                    <a:pt x="828" y="2149"/>
                  </a:cubicBezTo>
                  <a:cubicBezTo>
                    <a:pt x="827" y="2146"/>
                    <a:pt x="823" y="2144"/>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4"/>
                  </a:cubicBezTo>
                  <a:cubicBezTo>
                    <a:pt x="824" y="2154"/>
                    <a:pt x="824" y="2154"/>
                    <a:pt x="824" y="2154"/>
                  </a:cubicBezTo>
                  <a:cubicBezTo>
                    <a:pt x="824" y="2154"/>
                    <a:pt x="824" y="2154"/>
                    <a:pt x="824" y="2154"/>
                  </a:cubicBezTo>
                  <a:cubicBezTo>
                    <a:pt x="824" y="2154"/>
                    <a:pt x="824" y="2154"/>
                    <a:pt x="824" y="2154"/>
                  </a:cubicBezTo>
                  <a:cubicBezTo>
                    <a:pt x="824" y="2154"/>
                    <a:pt x="824" y="2154"/>
                    <a:pt x="824" y="2154"/>
                  </a:cubicBezTo>
                  <a:cubicBezTo>
                    <a:pt x="824" y="2154"/>
                    <a:pt x="824" y="2154"/>
                    <a:pt x="824" y="2154"/>
                  </a:cubicBezTo>
                  <a:cubicBezTo>
                    <a:pt x="827" y="2178"/>
                    <a:pt x="829" y="2201"/>
                    <a:pt x="829" y="2225"/>
                  </a:cubicBezTo>
                  <a:cubicBezTo>
                    <a:pt x="828" y="2224"/>
                    <a:pt x="826" y="2223"/>
                    <a:pt x="825" y="2221"/>
                  </a:cubicBezTo>
                  <a:cubicBezTo>
                    <a:pt x="812" y="2220"/>
                    <a:pt x="801" y="2216"/>
                    <a:pt x="790" y="2210"/>
                  </a:cubicBezTo>
                  <a:cubicBezTo>
                    <a:pt x="801" y="2214"/>
                    <a:pt x="812" y="2217"/>
                    <a:pt x="824" y="2220"/>
                  </a:cubicBezTo>
                  <a:cubicBezTo>
                    <a:pt x="820" y="2214"/>
                    <a:pt x="819" y="2204"/>
                    <a:pt x="818" y="2194"/>
                  </a:cubicBezTo>
                  <a:cubicBezTo>
                    <a:pt x="818" y="2193"/>
                    <a:pt x="818" y="2191"/>
                    <a:pt x="818" y="2190"/>
                  </a:cubicBezTo>
                  <a:cubicBezTo>
                    <a:pt x="819" y="2198"/>
                    <a:pt x="819" y="2206"/>
                    <a:pt x="820" y="2214"/>
                  </a:cubicBezTo>
                  <a:cubicBezTo>
                    <a:pt x="814" y="2212"/>
                    <a:pt x="808" y="2210"/>
                    <a:pt x="802" y="2208"/>
                  </a:cubicBezTo>
                  <a:cubicBezTo>
                    <a:pt x="802" y="2208"/>
                    <a:pt x="802" y="2208"/>
                    <a:pt x="802" y="2208"/>
                  </a:cubicBezTo>
                  <a:cubicBezTo>
                    <a:pt x="796" y="2205"/>
                    <a:pt x="789" y="2203"/>
                    <a:pt x="783" y="2201"/>
                  </a:cubicBezTo>
                  <a:cubicBezTo>
                    <a:pt x="771" y="2197"/>
                    <a:pt x="758" y="2194"/>
                    <a:pt x="746" y="2190"/>
                  </a:cubicBezTo>
                  <a:cubicBezTo>
                    <a:pt x="753" y="2193"/>
                    <a:pt x="760" y="2196"/>
                    <a:pt x="767" y="2201"/>
                  </a:cubicBezTo>
                  <a:cubicBezTo>
                    <a:pt x="743" y="2194"/>
                    <a:pt x="719" y="2186"/>
                    <a:pt x="695" y="2180"/>
                  </a:cubicBezTo>
                  <a:cubicBezTo>
                    <a:pt x="688" y="2178"/>
                    <a:pt x="682" y="2176"/>
                    <a:pt x="676" y="2174"/>
                  </a:cubicBezTo>
                  <a:cubicBezTo>
                    <a:pt x="675" y="2174"/>
                    <a:pt x="674" y="2174"/>
                    <a:pt x="673" y="2173"/>
                  </a:cubicBezTo>
                  <a:cubicBezTo>
                    <a:pt x="656" y="2161"/>
                    <a:pt x="635" y="2157"/>
                    <a:pt x="615" y="2154"/>
                  </a:cubicBezTo>
                  <a:cubicBezTo>
                    <a:pt x="614" y="2154"/>
                    <a:pt x="602" y="2150"/>
                    <a:pt x="590" y="2147"/>
                  </a:cubicBezTo>
                  <a:cubicBezTo>
                    <a:pt x="579" y="2144"/>
                    <a:pt x="568" y="2142"/>
                    <a:pt x="570" y="2143"/>
                  </a:cubicBezTo>
                  <a:cubicBezTo>
                    <a:pt x="570" y="2143"/>
                    <a:pt x="570" y="2143"/>
                    <a:pt x="570" y="2143"/>
                  </a:cubicBezTo>
                  <a:cubicBezTo>
                    <a:pt x="570" y="2143"/>
                    <a:pt x="570" y="2143"/>
                    <a:pt x="570" y="2143"/>
                  </a:cubicBezTo>
                  <a:cubicBezTo>
                    <a:pt x="570" y="2144"/>
                    <a:pt x="570" y="2144"/>
                    <a:pt x="570" y="2144"/>
                  </a:cubicBezTo>
                  <a:cubicBezTo>
                    <a:pt x="570" y="2144"/>
                    <a:pt x="570" y="2144"/>
                    <a:pt x="570" y="2144"/>
                  </a:cubicBezTo>
                  <a:cubicBezTo>
                    <a:pt x="570" y="2144"/>
                    <a:pt x="570" y="2144"/>
                    <a:pt x="571" y="2144"/>
                  </a:cubicBezTo>
                  <a:cubicBezTo>
                    <a:pt x="571" y="2144"/>
                    <a:pt x="571" y="2144"/>
                    <a:pt x="571" y="2144"/>
                  </a:cubicBezTo>
                  <a:cubicBezTo>
                    <a:pt x="571" y="2144"/>
                    <a:pt x="571" y="2144"/>
                    <a:pt x="571" y="2144"/>
                  </a:cubicBezTo>
                  <a:cubicBezTo>
                    <a:pt x="571" y="2144"/>
                    <a:pt x="571" y="2144"/>
                    <a:pt x="571" y="2144"/>
                  </a:cubicBezTo>
                  <a:cubicBezTo>
                    <a:pt x="571" y="2144"/>
                    <a:pt x="571" y="2144"/>
                    <a:pt x="571" y="2144"/>
                  </a:cubicBezTo>
                  <a:cubicBezTo>
                    <a:pt x="569" y="2143"/>
                    <a:pt x="566" y="2143"/>
                    <a:pt x="563" y="2142"/>
                  </a:cubicBezTo>
                  <a:cubicBezTo>
                    <a:pt x="509" y="2125"/>
                    <a:pt x="454" y="2107"/>
                    <a:pt x="402" y="2085"/>
                  </a:cubicBezTo>
                  <a:cubicBezTo>
                    <a:pt x="367" y="2071"/>
                    <a:pt x="332" y="2056"/>
                    <a:pt x="297" y="2043"/>
                  </a:cubicBezTo>
                  <a:cubicBezTo>
                    <a:pt x="286" y="2039"/>
                    <a:pt x="229" y="2030"/>
                    <a:pt x="225" y="2033"/>
                  </a:cubicBezTo>
                  <a:cubicBezTo>
                    <a:pt x="177" y="2002"/>
                    <a:pt x="116" y="2006"/>
                    <a:pt x="65" y="1981"/>
                  </a:cubicBezTo>
                  <a:cubicBezTo>
                    <a:pt x="81" y="1971"/>
                    <a:pt x="98" y="1956"/>
                    <a:pt x="116" y="1951"/>
                  </a:cubicBezTo>
                  <a:cubicBezTo>
                    <a:pt x="125" y="1949"/>
                    <a:pt x="143" y="1931"/>
                    <a:pt x="135" y="1936"/>
                  </a:cubicBezTo>
                  <a:cubicBezTo>
                    <a:pt x="162" y="1916"/>
                    <a:pt x="193" y="1901"/>
                    <a:pt x="217" y="1877"/>
                  </a:cubicBezTo>
                  <a:cubicBezTo>
                    <a:pt x="199" y="1893"/>
                    <a:pt x="177" y="1904"/>
                    <a:pt x="156" y="1917"/>
                  </a:cubicBezTo>
                  <a:cubicBezTo>
                    <a:pt x="163" y="1875"/>
                    <a:pt x="230" y="1858"/>
                    <a:pt x="261" y="1839"/>
                  </a:cubicBezTo>
                  <a:cubicBezTo>
                    <a:pt x="295" y="1818"/>
                    <a:pt x="328" y="1795"/>
                    <a:pt x="361" y="1772"/>
                  </a:cubicBezTo>
                  <a:cubicBezTo>
                    <a:pt x="368" y="1767"/>
                    <a:pt x="375" y="1762"/>
                    <a:pt x="382" y="1757"/>
                  </a:cubicBezTo>
                  <a:cubicBezTo>
                    <a:pt x="382" y="1757"/>
                    <a:pt x="382" y="1757"/>
                    <a:pt x="382" y="1757"/>
                  </a:cubicBezTo>
                  <a:cubicBezTo>
                    <a:pt x="382" y="1757"/>
                    <a:pt x="382" y="1757"/>
                    <a:pt x="382" y="1757"/>
                  </a:cubicBezTo>
                  <a:cubicBezTo>
                    <a:pt x="384" y="1755"/>
                    <a:pt x="387" y="1753"/>
                    <a:pt x="389" y="1752"/>
                  </a:cubicBezTo>
                  <a:cubicBezTo>
                    <a:pt x="389" y="1752"/>
                    <a:pt x="389" y="1752"/>
                    <a:pt x="389" y="1752"/>
                  </a:cubicBezTo>
                  <a:cubicBezTo>
                    <a:pt x="389" y="1752"/>
                    <a:pt x="389" y="1752"/>
                    <a:pt x="389" y="1752"/>
                  </a:cubicBezTo>
                  <a:cubicBezTo>
                    <a:pt x="389" y="1752"/>
                    <a:pt x="389" y="1752"/>
                    <a:pt x="389" y="1752"/>
                  </a:cubicBezTo>
                  <a:cubicBezTo>
                    <a:pt x="396" y="1747"/>
                    <a:pt x="403" y="1742"/>
                    <a:pt x="410" y="1737"/>
                  </a:cubicBezTo>
                  <a:cubicBezTo>
                    <a:pt x="421" y="1729"/>
                    <a:pt x="503" y="1679"/>
                    <a:pt x="429" y="1716"/>
                  </a:cubicBezTo>
                  <a:cubicBezTo>
                    <a:pt x="434" y="1713"/>
                    <a:pt x="444" y="1705"/>
                    <a:pt x="459" y="1694"/>
                  </a:cubicBezTo>
                  <a:cubicBezTo>
                    <a:pt x="457" y="1695"/>
                    <a:pt x="456" y="1694"/>
                    <a:pt x="455" y="1694"/>
                  </a:cubicBezTo>
                  <a:cubicBezTo>
                    <a:pt x="476" y="1680"/>
                    <a:pt x="490" y="1652"/>
                    <a:pt x="518" y="1648"/>
                  </a:cubicBezTo>
                  <a:cubicBezTo>
                    <a:pt x="518" y="1648"/>
                    <a:pt x="518" y="1648"/>
                    <a:pt x="519" y="1648"/>
                  </a:cubicBezTo>
                  <a:cubicBezTo>
                    <a:pt x="519" y="1648"/>
                    <a:pt x="519" y="1648"/>
                    <a:pt x="519" y="1648"/>
                  </a:cubicBezTo>
                  <a:cubicBezTo>
                    <a:pt x="511" y="1654"/>
                    <a:pt x="502" y="1660"/>
                    <a:pt x="494" y="1666"/>
                  </a:cubicBezTo>
                  <a:cubicBezTo>
                    <a:pt x="496" y="1665"/>
                    <a:pt x="497" y="1665"/>
                    <a:pt x="498" y="1664"/>
                  </a:cubicBezTo>
                  <a:cubicBezTo>
                    <a:pt x="522" y="1647"/>
                    <a:pt x="549" y="1626"/>
                    <a:pt x="575" y="1608"/>
                  </a:cubicBezTo>
                  <a:cubicBezTo>
                    <a:pt x="578" y="1605"/>
                    <a:pt x="581" y="1603"/>
                    <a:pt x="584" y="1601"/>
                  </a:cubicBezTo>
                  <a:cubicBezTo>
                    <a:pt x="631" y="1567"/>
                    <a:pt x="670" y="1540"/>
                    <a:pt x="673" y="1542"/>
                  </a:cubicBezTo>
                  <a:cubicBezTo>
                    <a:pt x="676" y="1545"/>
                    <a:pt x="679" y="1549"/>
                    <a:pt x="682" y="1552"/>
                  </a:cubicBezTo>
                  <a:cubicBezTo>
                    <a:pt x="683" y="1553"/>
                    <a:pt x="683" y="1554"/>
                    <a:pt x="684" y="1556"/>
                  </a:cubicBezTo>
                  <a:cubicBezTo>
                    <a:pt x="685" y="1557"/>
                    <a:pt x="687" y="1559"/>
                    <a:pt x="688" y="1561"/>
                  </a:cubicBezTo>
                  <a:cubicBezTo>
                    <a:pt x="687" y="1560"/>
                    <a:pt x="685" y="1559"/>
                    <a:pt x="684" y="1557"/>
                  </a:cubicBezTo>
                  <a:cubicBezTo>
                    <a:pt x="683" y="1556"/>
                    <a:pt x="682" y="1555"/>
                    <a:pt x="681" y="1555"/>
                  </a:cubicBezTo>
                  <a:cubicBezTo>
                    <a:pt x="679" y="1552"/>
                    <a:pt x="676" y="1550"/>
                    <a:pt x="673" y="1548"/>
                  </a:cubicBezTo>
                  <a:cubicBezTo>
                    <a:pt x="675" y="1551"/>
                    <a:pt x="677" y="1557"/>
                    <a:pt x="679" y="1565"/>
                  </a:cubicBezTo>
                  <a:cubicBezTo>
                    <a:pt x="682" y="1574"/>
                    <a:pt x="684" y="1584"/>
                    <a:pt x="687" y="1597"/>
                  </a:cubicBezTo>
                  <a:cubicBezTo>
                    <a:pt x="707" y="1680"/>
                    <a:pt x="739" y="1837"/>
                    <a:pt x="779" y="1824"/>
                  </a:cubicBezTo>
                  <a:cubicBezTo>
                    <a:pt x="776" y="1825"/>
                    <a:pt x="772" y="1827"/>
                    <a:pt x="769" y="1829"/>
                  </a:cubicBezTo>
                  <a:cubicBezTo>
                    <a:pt x="788" y="1828"/>
                    <a:pt x="826" y="1813"/>
                    <a:pt x="865" y="1795"/>
                  </a:cubicBezTo>
                  <a:cubicBezTo>
                    <a:pt x="876" y="1790"/>
                    <a:pt x="888" y="1784"/>
                    <a:pt x="900" y="1778"/>
                  </a:cubicBezTo>
                  <a:cubicBezTo>
                    <a:pt x="947" y="1755"/>
                    <a:pt x="990" y="1731"/>
                    <a:pt x="1001" y="1725"/>
                  </a:cubicBezTo>
                  <a:cubicBezTo>
                    <a:pt x="1038" y="1706"/>
                    <a:pt x="1074" y="1687"/>
                    <a:pt x="1110" y="1666"/>
                  </a:cubicBezTo>
                  <a:cubicBezTo>
                    <a:pt x="1123" y="1659"/>
                    <a:pt x="1136" y="1652"/>
                    <a:pt x="1148" y="1645"/>
                  </a:cubicBezTo>
                  <a:cubicBezTo>
                    <a:pt x="1279" y="1569"/>
                    <a:pt x="1403" y="1484"/>
                    <a:pt x="1522" y="1388"/>
                  </a:cubicBezTo>
                  <a:cubicBezTo>
                    <a:pt x="1521" y="1388"/>
                    <a:pt x="1521" y="1388"/>
                    <a:pt x="1521" y="1387"/>
                  </a:cubicBezTo>
                  <a:cubicBezTo>
                    <a:pt x="1538" y="1352"/>
                    <a:pt x="1575" y="1329"/>
                    <a:pt x="1606" y="1304"/>
                  </a:cubicBezTo>
                  <a:cubicBezTo>
                    <a:pt x="1595" y="1319"/>
                    <a:pt x="1633" y="1284"/>
                    <a:pt x="1634" y="1281"/>
                  </a:cubicBezTo>
                  <a:cubicBezTo>
                    <a:pt x="1626" y="1289"/>
                    <a:pt x="1616" y="1297"/>
                    <a:pt x="1607" y="1304"/>
                  </a:cubicBezTo>
                  <a:cubicBezTo>
                    <a:pt x="1609" y="1301"/>
                    <a:pt x="1613" y="1296"/>
                    <a:pt x="1620" y="1288"/>
                  </a:cubicBezTo>
                  <a:cubicBezTo>
                    <a:pt x="1620" y="1288"/>
                    <a:pt x="1620" y="1288"/>
                    <a:pt x="1620" y="1288"/>
                  </a:cubicBezTo>
                  <a:cubicBezTo>
                    <a:pt x="1648" y="1259"/>
                    <a:pt x="1676" y="1232"/>
                    <a:pt x="1702" y="1203"/>
                  </a:cubicBezTo>
                  <a:cubicBezTo>
                    <a:pt x="1673" y="1230"/>
                    <a:pt x="1720" y="1180"/>
                    <a:pt x="1720" y="1179"/>
                  </a:cubicBezTo>
                  <a:cubicBezTo>
                    <a:pt x="1757" y="1133"/>
                    <a:pt x="1789" y="1082"/>
                    <a:pt x="1830" y="1038"/>
                  </a:cubicBezTo>
                  <a:cubicBezTo>
                    <a:pt x="1822" y="1052"/>
                    <a:pt x="1858" y="995"/>
                    <a:pt x="1866" y="984"/>
                  </a:cubicBezTo>
                  <a:cubicBezTo>
                    <a:pt x="1858" y="995"/>
                    <a:pt x="1849" y="1006"/>
                    <a:pt x="1841" y="1017"/>
                  </a:cubicBezTo>
                  <a:cubicBezTo>
                    <a:pt x="1856" y="995"/>
                    <a:pt x="1870" y="972"/>
                    <a:pt x="1884" y="949"/>
                  </a:cubicBezTo>
                  <a:cubicBezTo>
                    <a:pt x="1888" y="942"/>
                    <a:pt x="1893" y="935"/>
                    <a:pt x="1897" y="927"/>
                  </a:cubicBezTo>
                  <a:cubicBezTo>
                    <a:pt x="1905" y="914"/>
                    <a:pt x="1913" y="901"/>
                    <a:pt x="1920" y="888"/>
                  </a:cubicBezTo>
                  <a:cubicBezTo>
                    <a:pt x="1913" y="898"/>
                    <a:pt x="1906" y="908"/>
                    <a:pt x="1899" y="919"/>
                  </a:cubicBezTo>
                  <a:cubicBezTo>
                    <a:pt x="1899" y="919"/>
                    <a:pt x="1899" y="919"/>
                    <a:pt x="1899" y="919"/>
                  </a:cubicBezTo>
                  <a:cubicBezTo>
                    <a:pt x="1899" y="920"/>
                    <a:pt x="1899" y="920"/>
                    <a:pt x="1899" y="920"/>
                  </a:cubicBezTo>
                  <a:cubicBezTo>
                    <a:pt x="1899" y="919"/>
                    <a:pt x="1899" y="917"/>
                    <a:pt x="1899" y="916"/>
                  </a:cubicBezTo>
                  <a:cubicBezTo>
                    <a:pt x="1898" y="918"/>
                    <a:pt x="1897" y="920"/>
                    <a:pt x="1895" y="923"/>
                  </a:cubicBezTo>
                  <a:cubicBezTo>
                    <a:pt x="1892" y="929"/>
                    <a:pt x="1888" y="936"/>
                    <a:pt x="1883" y="943"/>
                  </a:cubicBezTo>
                  <a:cubicBezTo>
                    <a:pt x="1879" y="949"/>
                    <a:pt x="1875" y="955"/>
                    <a:pt x="1872" y="961"/>
                  </a:cubicBezTo>
                  <a:cubicBezTo>
                    <a:pt x="1876" y="952"/>
                    <a:pt x="1880" y="946"/>
                    <a:pt x="1883" y="941"/>
                  </a:cubicBezTo>
                  <a:cubicBezTo>
                    <a:pt x="1887" y="933"/>
                    <a:pt x="1890" y="928"/>
                    <a:pt x="1895" y="922"/>
                  </a:cubicBezTo>
                  <a:cubicBezTo>
                    <a:pt x="1896" y="920"/>
                    <a:pt x="1898" y="917"/>
                    <a:pt x="1899" y="915"/>
                  </a:cubicBezTo>
                  <a:cubicBezTo>
                    <a:pt x="1899" y="915"/>
                    <a:pt x="1899" y="915"/>
                    <a:pt x="1899" y="916"/>
                  </a:cubicBezTo>
                  <a:cubicBezTo>
                    <a:pt x="1900" y="915"/>
                    <a:pt x="1900" y="914"/>
                    <a:pt x="1900" y="914"/>
                  </a:cubicBezTo>
                  <a:cubicBezTo>
                    <a:pt x="1900" y="914"/>
                    <a:pt x="1900" y="914"/>
                    <a:pt x="1899" y="915"/>
                  </a:cubicBezTo>
                  <a:cubicBezTo>
                    <a:pt x="1900" y="911"/>
                    <a:pt x="1903" y="908"/>
                    <a:pt x="1906" y="907"/>
                  </a:cubicBezTo>
                  <a:cubicBezTo>
                    <a:pt x="1906" y="907"/>
                    <a:pt x="1906" y="907"/>
                    <a:pt x="1906" y="907"/>
                  </a:cubicBezTo>
                  <a:cubicBezTo>
                    <a:pt x="1906" y="907"/>
                    <a:pt x="1906" y="907"/>
                    <a:pt x="1906" y="907"/>
                  </a:cubicBezTo>
                  <a:cubicBezTo>
                    <a:pt x="1906" y="906"/>
                    <a:pt x="1906" y="906"/>
                    <a:pt x="1906" y="906"/>
                  </a:cubicBezTo>
                  <a:cubicBezTo>
                    <a:pt x="1906" y="906"/>
                    <a:pt x="1906" y="906"/>
                    <a:pt x="1906" y="906"/>
                  </a:cubicBezTo>
                  <a:cubicBezTo>
                    <a:pt x="1906" y="906"/>
                    <a:pt x="1906" y="906"/>
                    <a:pt x="1906" y="906"/>
                  </a:cubicBezTo>
                  <a:cubicBezTo>
                    <a:pt x="1906" y="906"/>
                    <a:pt x="1906" y="906"/>
                    <a:pt x="1906" y="906"/>
                  </a:cubicBezTo>
                  <a:cubicBezTo>
                    <a:pt x="1906" y="906"/>
                    <a:pt x="1906" y="906"/>
                    <a:pt x="1906" y="906"/>
                  </a:cubicBezTo>
                  <a:cubicBezTo>
                    <a:pt x="1906" y="906"/>
                    <a:pt x="1906" y="907"/>
                    <a:pt x="1906" y="907"/>
                  </a:cubicBezTo>
                  <a:cubicBezTo>
                    <a:pt x="1906" y="907"/>
                    <a:pt x="1906" y="907"/>
                    <a:pt x="1906" y="907"/>
                  </a:cubicBezTo>
                  <a:cubicBezTo>
                    <a:pt x="1906" y="907"/>
                    <a:pt x="1906" y="907"/>
                    <a:pt x="1906" y="907"/>
                  </a:cubicBezTo>
                  <a:cubicBezTo>
                    <a:pt x="1907" y="905"/>
                    <a:pt x="1907" y="905"/>
                    <a:pt x="1906" y="907"/>
                  </a:cubicBezTo>
                  <a:cubicBezTo>
                    <a:pt x="1914" y="895"/>
                    <a:pt x="1922" y="883"/>
                    <a:pt x="1930" y="871"/>
                  </a:cubicBezTo>
                  <a:cubicBezTo>
                    <a:pt x="1931" y="868"/>
                    <a:pt x="1932" y="866"/>
                    <a:pt x="1934" y="864"/>
                  </a:cubicBezTo>
                  <a:cubicBezTo>
                    <a:pt x="1937" y="858"/>
                    <a:pt x="1940" y="852"/>
                    <a:pt x="1944" y="846"/>
                  </a:cubicBezTo>
                  <a:cubicBezTo>
                    <a:pt x="1952" y="833"/>
                    <a:pt x="1959" y="819"/>
                    <a:pt x="1967" y="806"/>
                  </a:cubicBezTo>
                  <a:cubicBezTo>
                    <a:pt x="1965" y="805"/>
                    <a:pt x="1970" y="785"/>
                    <a:pt x="1971" y="784"/>
                  </a:cubicBezTo>
                  <a:cubicBezTo>
                    <a:pt x="1980" y="764"/>
                    <a:pt x="1991" y="745"/>
                    <a:pt x="2001" y="726"/>
                  </a:cubicBezTo>
                  <a:cubicBezTo>
                    <a:pt x="2031" y="670"/>
                    <a:pt x="2048" y="605"/>
                    <a:pt x="2071" y="545"/>
                  </a:cubicBezTo>
                  <a:cubicBezTo>
                    <a:pt x="2074" y="534"/>
                    <a:pt x="2077" y="522"/>
                    <a:pt x="2081" y="511"/>
                  </a:cubicBezTo>
                  <a:cubicBezTo>
                    <a:pt x="2104" y="486"/>
                    <a:pt x="2115" y="408"/>
                    <a:pt x="2116" y="378"/>
                  </a:cubicBezTo>
                  <a:cubicBezTo>
                    <a:pt x="2118" y="438"/>
                    <a:pt x="2125" y="371"/>
                    <a:pt x="2128" y="355"/>
                  </a:cubicBezTo>
                  <a:cubicBezTo>
                    <a:pt x="2129" y="347"/>
                    <a:pt x="2130" y="339"/>
                    <a:pt x="2131" y="332"/>
                  </a:cubicBezTo>
                  <a:cubicBezTo>
                    <a:pt x="2134" y="305"/>
                    <a:pt x="2135" y="279"/>
                    <a:pt x="2135" y="252"/>
                  </a:cubicBezTo>
                  <a:cubicBezTo>
                    <a:pt x="2135" y="232"/>
                    <a:pt x="2144" y="171"/>
                    <a:pt x="2144" y="172"/>
                  </a:cubicBezTo>
                  <a:cubicBezTo>
                    <a:pt x="2146" y="170"/>
                    <a:pt x="2147" y="168"/>
                    <a:pt x="2148" y="165"/>
                  </a:cubicBezTo>
                  <a:cubicBezTo>
                    <a:pt x="2148" y="165"/>
                    <a:pt x="2148" y="165"/>
                    <a:pt x="2148" y="165"/>
                  </a:cubicBezTo>
                  <a:cubicBezTo>
                    <a:pt x="2148" y="165"/>
                    <a:pt x="2148" y="165"/>
                    <a:pt x="2148" y="165"/>
                  </a:cubicBezTo>
                  <a:cubicBezTo>
                    <a:pt x="2149" y="165"/>
                    <a:pt x="2149" y="164"/>
                    <a:pt x="2149" y="163"/>
                  </a:cubicBezTo>
                  <a:cubicBezTo>
                    <a:pt x="2149" y="163"/>
                    <a:pt x="2149" y="163"/>
                    <a:pt x="2149" y="163"/>
                  </a:cubicBezTo>
                  <a:cubicBezTo>
                    <a:pt x="2150" y="159"/>
                    <a:pt x="2150" y="154"/>
                    <a:pt x="2150" y="150"/>
                  </a:cubicBezTo>
                  <a:lnTo>
                    <a:pt x="2150" y="149"/>
                  </a:lnTo>
                  <a:close/>
                  <a:moveTo>
                    <a:pt x="1839" y="1094"/>
                  </a:moveTo>
                  <a:cubicBezTo>
                    <a:pt x="1835" y="1100"/>
                    <a:pt x="1831" y="1106"/>
                    <a:pt x="1827" y="1112"/>
                  </a:cubicBezTo>
                  <a:cubicBezTo>
                    <a:pt x="1831" y="1106"/>
                    <a:pt x="1834" y="1099"/>
                    <a:pt x="1839" y="1094"/>
                  </a:cubicBezTo>
                  <a:close/>
                  <a:moveTo>
                    <a:pt x="1702" y="1291"/>
                  </a:moveTo>
                  <a:cubicBezTo>
                    <a:pt x="1702" y="1290"/>
                    <a:pt x="1702" y="1289"/>
                    <a:pt x="1703" y="1289"/>
                  </a:cubicBezTo>
                  <a:cubicBezTo>
                    <a:pt x="1703" y="1288"/>
                    <a:pt x="1703" y="1288"/>
                    <a:pt x="1704" y="1288"/>
                  </a:cubicBezTo>
                  <a:cubicBezTo>
                    <a:pt x="1709" y="1279"/>
                    <a:pt x="1716" y="1271"/>
                    <a:pt x="1723" y="1264"/>
                  </a:cubicBezTo>
                  <a:cubicBezTo>
                    <a:pt x="1717" y="1271"/>
                    <a:pt x="1711" y="1279"/>
                    <a:pt x="1705" y="1286"/>
                  </a:cubicBezTo>
                  <a:cubicBezTo>
                    <a:pt x="1706" y="1285"/>
                    <a:pt x="1707" y="1284"/>
                    <a:pt x="1707" y="1284"/>
                  </a:cubicBezTo>
                  <a:cubicBezTo>
                    <a:pt x="1706" y="1285"/>
                    <a:pt x="1699" y="1295"/>
                    <a:pt x="1702" y="1290"/>
                  </a:cubicBezTo>
                  <a:cubicBezTo>
                    <a:pt x="1702" y="1290"/>
                    <a:pt x="1702" y="1290"/>
                    <a:pt x="1702" y="1291"/>
                  </a:cubicBezTo>
                  <a:close/>
                  <a:moveTo>
                    <a:pt x="1505" y="1483"/>
                  </a:moveTo>
                  <a:cubicBezTo>
                    <a:pt x="1501" y="1488"/>
                    <a:pt x="1496" y="1492"/>
                    <a:pt x="1492" y="1497"/>
                  </a:cubicBezTo>
                  <a:cubicBezTo>
                    <a:pt x="1484" y="1505"/>
                    <a:pt x="1475" y="1513"/>
                    <a:pt x="1467" y="1521"/>
                  </a:cubicBezTo>
                  <a:cubicBezTo>
                    <a:pt x="1477" y="1507"/>
                    <a:pt x="1488" y="1489"/>
                    <a:pt x="1505" y="1483"/>
                  </a:cubicBezTo>
                  <a:close/>
                  <a:moveTo>
                    <a:pt x="834" y="2146"/>
                  </a:moveTo>
                  <a:cubicBezTo>
                    <a:pt x="837" y="2155"/>
                    <a:pt x="838" y="2163"/>
                    <a:pt x="839" y="2172"/>
                  </a:cubicBezTo>
                  <a:cubicBezTo>
                    <a:pt x="838" y="2163"/>
                    <a:pt x="836" y="2155"/>
                    <a:pt x="834" y="2146"/>
                  </a:cubicBezTo>
                  <a:close/>
                  <a:moveTo>
                    <a:pt x="829" y="2149"/>
                  </a:moveTo>
                  <a:cubicBezTo>
                    <a:pt x="829" y="2150"/>
                    <a:pt x="830" y="2151"/>
                    <a:pt x="830" y="2151"/>
                  </a:cubicBezTo>
                  <a:cubicBezTo>
                    <a:pt x="830" y="2151"/>
                    <a:pt x="829" y="2150"/>
                    <a:pt x="829" y="2149"/>
                  </a:cubicBezTo>
                  <a:close/>
                  <a:moveTo>
                    <a:pt x="671" y="2173"/>
                  </a:moveTo>
                  <a:cubicBezTo>
                    <a:pt x="648" y="2166"/>
                    <a:pt x="624" y="2159"/>
                    <a:pt x="600" y="2153"/>
                  </a:cubicBezTo>
                  <a:cubicBezTo>
                    <a:pt x="625" y="2158"/>
                    <a:pt x="654" y="2163"/>
                    <a:pt x="671" y="2173"/>
                  </a:cubicBezTo>
                  <a:close/>
                  <a:moveTo>
                    <a:pt x="389" y="1720"/>
                  </a:moveTo>
                  <a:cubicBezTo>
                    <a:pt x="389" y="1720"/>
                    <a:pt x="390" y="1718"/>
                    <a:pt x="392" y="1717"/>
                  </a:cubicBezTo>
                  <a:cubicBezTo>
                    <a:pt x="392" y="1716"/>
                    <a:pt x="392" y="1716"/>
                    <a:pt x="392" y="1716"/>
                  </a:cubicBezTo>
                  <a:cubicBezTo>
                    <a:pt x="392" y="1716"/>
                    <a:pt x="392" y="1716"/>
                    <a:pt x="392" y="1716"/>
                  </a:cubicBezTo>
                  <a:cubicBezTo>
                    <a:pt x="392" y="1716"/>
                    <a:pt x="393" y="1716"/>
                    <a:pt x="393" y="1715"/>
                  </a:cubicBezTo>
                  <a:cubicBezTo>
                    <a:pt x="393" y="1716"/>
                    <a:pt x="392" y="1716"/>
                    <a:pt x="392" y="1716"/>
                  </a:cubicBezTo>
                  <a:cubicBezTo>
                    <a:pt x="400" y="1709"/>
                    <a:pt x="409" y="1703"/>
                    <a:pt x="419" y="1698"/>
                  </a:cubicBezTo>
                  <a:cubicBezTo>
                    <a:pt x="409" y="1705"/>
                    <a:pt x="399" y="1713"/>
                    <a:pt x="389" y="1720"/>
                  </a:cubicBezTo>
                  <a:cubicBezTo>
                    <a:pt x="389" y="1720"/>
                    <a:pt x="389" y="1720"/>
                    <a:pt x="389" y="1720"/>
                  </a:cubicBezTo>
                  <a:cubicBezTo>
                    <a:pt x="389" y="1720"/>
                    <a:pt x="389" y="1720"/>
                    <a:pt x="388" y="1720"/>
                  </a:cubicBezTo>
                  <a:cubicBezTo>
                    <a:pt x="389" y="1720"/>
                    <a:pt x="389" y="1720"/>
                    <a:pt x="389" y="1720"/>
                  </a:cubicBezTo>
                  <a:close/>
                  <a:moveTo>
                    <a:pt x="325" y="1776"/>
                  </a:moveTo>
                  <a:cubicBezTo>
                    <a:pt x="325" y="1776"/>
                    <a:pt x="325" y="1776"/>
                    <a:pt x="325" y="1776"/>
                  </a:cubicBezTo>
                  <a:cubicBezTo>
                    <a:pt x="325" y="1776"/>
                    <a:pt x="325" y="1776"/>
                    <a:pt x="325" y="1776"/>
                  </a:cubicBezTo>
                  <a:cubicBezTo>
                    <a:pt x="325" y="1776"/>
                    <a:pt x="325" y="1776"/>
                    <a:pt x="325" y="1776"/>
                  </a:cubicBezTo>
                  <a:cubicBezTo>
                    <a:pt x="325" y="1776"/>
                    <a:pt x="325" y="1776"/>
                    <a:pt x="325" y="1776"/>
                  </a:cubicBezTo>
                  <a:cubicBezTo>
                    <a:pt x="325" y="1776"/>
                    <a:pt x="325" y="1776"/>
                    <a:pt x="325" y="1776"/>
                  </a:cubicBezTo>
                  <a:cubicBezTo>
                    <a:pt x="325" y="1776"/>
                    <a:pt x="325" y="1776"/>
                    <a:pt x="326" y="1776"/>
                  </a:cubicBezTo>
                  <a:cubicBezTo>
                    <a:pt x="326" y="1776"/>
                    <a:pt x="326" y="1776"/>
                    <a:pt x="326" y="1776"/>
                  </a:cubicBezTo>
                  <a:cubicBezTo>
                    <a:pt x="326" y="1776"/>
                    <a:pt x="326" y="1776"/>
                    <a:pt x="326" y="1776"/>
                  </a:cubicBezTo>
                  <a:cubicBezTo>
                    <a:pt x="326" y="1776"/>
                    <a:pt x="326" y="1776"/>
                    <a:pt x="326" y="1776"/>
                  </a:cubicBezTo>
                  <a:cubicBezTo>
                    <a:pt x="326" y="1776"/>
                    <a:pt x="326" y="1776"/>
                    <a:pt x="326" y="1776"/>
                  </a:cubicBezTo>
                  <a:cubicBezTo>
                    <a:pt x="326" y="1775"/>
                    <a:pt x="326" y="1775"/>
                    <a:pt x="326" y="1775"/>
                  </a:cubicBezTo>
                  <a:cubicBezTo>
                    <a:pt x="326" y="1776"/>
                    <a:pt x="323" y="1778"/>
                    <a:pt x="321" y="1779"/>
                  </a:cubicBezTo>
                  <a:cubicBezTo>
                    <a:pt x="321" y="1779"/>
                    <a:pt x="321" y="1779"/>
                    <a:pt x="321" y="1779"/>
                  </a:cubicBezTo>
                  <a:cubicBezTo>
                    <a:pt x="321" y="1779"/>
                    <a:pt x="321" y="1779"/>
                    <a:pt x="321" y="1779"/>
                  </a:cubicBezTo>
                  <a:cubicBezTo>
                    <a:pt x="321" y="1779"/>
                    <a:pt x="321" y="1779"/>
                    <a:pt x="321" y="1779"/>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19" y="1780"/>
                  </a:cubicBezTo>
                  <a:cubicBezTo>
                    <a:pt x="319" y="1780"/>
                    <a:pt x="319" y="1780"/>
                    <a:pt x="319" y="1781"/>
                  </a:cubicBezTo>
                  <a:cubicBezTo>
                    <a:pt x="319" y="1781"/>
                    <a:pt x="319" y="1781"/>
                    <a:pt x="319" y="1781"/>
                  </a:cubicBezTo>
                  <a:cubicBezTo>
                    <a:pt x="319" y="1781"/>
                    <a:pt x="319" y="1781"/>
                    <a:pt x="319" y="1781"/>
                  </a:cubicBezTo>
                  <a:cubicBezTo>
                    <a:pt x="319" y="1781"/>
                    <a:pt x="319" y="1781"/>
                    <a:pt x="319" y="1781"/>
                  </a:cubicBezTo>
                  <a:cubicBezTo>
                    <a:pt x="318" y="1781"/>
                    <a:pt x="318" y="1781"/>
                    <a:pt x="318" y="1781"/>
                  </a:cubicBezTo>
                  <a:cubicBezTo>
                    <a:pt x="304" y="1791"/>
                    <a:pt x="289" y="1801"/>
                    <a:pt x="273" y="1811"/>
                  </a:cubicBezTo>
                  <a:cubicBezTo>
                    <a:pt x="288" y="1799"/>
                    <a:pt x="305" y="1789"/>
                    <a:pt x="322" y="1778"/>
                  </a:cubicBezTo>
                  <a:cubicBezTo>
                    <a:pt x="322" y="1778"/>
                    <a:pt x="322" y="1778"/>
                    <a:pt x="322" y="1778"/>
                  </a:cubicBezTo>
                  <a:cubicBezTo>
                    <a:pt x="322" y="1778"/>
                    <a:pt x="322" y="1778"/>
                    <a:pt x="322" y="1778"/>
                  </a:cubicBezTo>
                  <a:cubicBezTo>
                    <a:pt x="322" y="1778"/>
                    <a:pt x="322" y="1778"/>
                    <a:pt x="323" y="1778"/>
                  </a:cubicBezTo>
                  <a:cubicBezTo>
                    <a:pt x="323" y="1778"/>
                    <a:pt x="323" y="1778"/>
                    <a:pt x="323" y="1778"/>
                  </a:cubicBezTo>
                  <a:cubicBezTo>
                    <a:pt x="323" y="1778"/>
                    <a:pt x="323" y="1778"/>
                    <a:pt x="323" y="1777"/>
                  </a:cubicBezTo>
                  <a:cubicBezTo>
                    <a:pt x="323" y="1777"/>
                    <a:pt x="323" y="1777"/>
                    <a:pt x="323" y="1777"/>
                  </a:cubicBezTo>
                  <a:cubicBezTo>
                    <a:pt x="323" y="1777"/>
                    <a:pt x="323" y="1777"/>
                    <a:pt x="323" y="1777"/>
                  </a:cubicBezTo>
                  <a:cubicBezTo>
                    <a:pt x="328" y="1774"/>
                    <a:pt x="338" y="1767"/>
                    <a:pt x="341" y="1765"/>
                  </a:cubicBezTo>
                  <a:cubicBezTo>
                    <a:pt x="336" y="1769"/>
                    <a:pt x="331" y="1772"/>
                    <a:pt x="325" y="1776"/>
                  </a:cubicBezTo>
                  <a:cubicBezTo>
                    <a:pt x="325" y="1776"/>
                    <a:pt x="325" y="1776"/>
                    <a:pt x="325" y="1776"/>
                  </a:cubicBezTo>
                  <a:cubicBezTo>
                    <a:pt x="325" y="1776"/>
                    <a:pt x="325" y="1776"/>
                    <a:pt x="325" y="1776"/>
                  </a:cubicBezTo>
                  <a:close/>
                  <a:moveTo>
                    <a:pt x="402" y="1738"/>
                  </a:moveTo>
                  <a:cubicBezTo>
                    <a:pt x="401" y="1738"/>
                    <a:pt x="401" y="1738"/>
                    <a:pt x="401" y="1738"/>
                  </a:cubicBezTo>
                  <a:cubicBezTo>
                    <a:pt x="400" y="1739"/>
                    <a:pt x="400" y="1739"/>
                    <a:pt x="400" y="1739"/>
                  </a:cubicBezTo>
                  <a:cubicBezTo>
                    <a:pt x="388" y="1748"/>
                    <a:pt x="376" y="1756"/>
                    <a:pt x="364" y="1765"/>
                  </a:cubicBezTo>
                  <a:cubicBezTo>
                    <a:pt x="376" y="1756"/>
                    <a:pt x="386" y="1738"/>
                    <a:pt x="402" y="1737"/>
                  </a:cubicBezTo>
                  <a:cubicBezTo>
                    <a:pt x="402" y="1737"/>
                    <a:pt x="403" y="1737"/>
                    <a:pt x="403" y="1737"/>
                  </a:cubicBezTo>
                  <a:cubicBezTo>
                    <a:pt x="402" y="1737"/>
                    <a:pt x="402" y="1737"/>
                    <a:pt x="402" y="1738"/>
                  </a:cubicBezTo>
                  <a:close/>
                  <a:moveTo>
                    <a:pt x="435" y="1695"/>
                  </a:moveTo>
                  <a:cubicBezTo>
                    <a:pt x="424" y="1698"/>
                    <a:pt x="362" y="1746"/>
                    <a:pt x="347" y="1755"/>
                  </a:cubicBezTo>
                  <a:cubicBezTo>
                    <a:pt x="379" y="1730"/>
                    <a:pt x="454" y="1675"/>
                    <a:pt x="435" y="1695"/>
                  </a:cubicBezTo>
                  <a:close/>
                  <a:moveTo>
                    <a:pt x="705" y="1563"/>
                  </a:moveTo>
                  <a:cubicBezTo>
                    <a:pt x="705" y="1563"/>
                    <a:pt x="705" y="1561"/>
                    <a:pt x="704" y="1559"/>
                  </a:cubicBezTo>
                  <a:cubicBezTo>
                    <a:pt x="704" y="1559"/>
                    <a:pt x="704" y="1559"/>
                    <a:pt x="704" y="1559"/>
                  </a:cubicBezTo>
                  <a:cubicBezTo>
                    <a:pt x="704" y="1558"/>
                    <a:pt x="704" y="1557"/>
                    <a:pt x="704" y="1557"/>
                  </a:cubicBezTo>
                  <a:cubicBezTo>
                    <a:pt x="703" y="1556"/>
                    <a:pt x="703" y="1556"/>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0" y="1543"/>
                    <a:pt x="697" y="1530"/>
                    <a:pt x="694" y="1518"/>
                  </a:cubicBezTo>
                  <a:cubicBezTo>
                    <a:pt x="699" y="1533"/>
                    <a:pt x="703" y="1548"/>
                    <a:pt x="705" y="1563"/>
                  </a:cubicBezTo>
                  <a:close/>
                  <a:moveTo>
                    <a:pt x="708" y="1581"/>
                  </a:moveTo>
                  <a:cubicBezTo>
                    <a:pt x="707" y="1574"/>
                    <a:pt x="705" y="1568"/>
                    <a:pt x="703" y="1561"/>
                  </a:cubicBezTo>
                  <a:cubicBezTo>
                    <a:pt x="705" y="1568"/>
                    <a:pt x="707" y="1574"/>
                    <a:pt x="708" y="1581"/>
                  </a:cubicBezTo>
                  <a:close/>
                  <a:moveTo>
                    <a:pt x="720" y="1686"/>
                  </a:moveTo>
                  <a:cubicBezTo>
                    <a:pt x="722" y="1695"/>
                    <a:pt x="723" y="1704"/>
                    <a:pt x="726" y="1712"/>
                  </a:cubicBezTo>
                  <a:cubicBezTo>
                    <a:pt x="723" y="1704"/>
                    <a:pt x="721" y="1695"/>
                    <a:pt x="720" y="1686"/>
                  </a:cubicBezTo>
                  <a:close/>
                  <a:moveTo>
                    <a:pt x="717" y="1664"/>
                  </a:moveTo>
                  <a:cubicBezTo>
                    <a:pt x="717" y="1663"/>
                    <a:pt x="717" y="1662"/>
                    <a:pt x="716" y="1661"/>
                  </a:cubicBezTo>
                  <a:cubicBezTo>
                    <a:pt x="711" y="1649"/>
                    <a:pt x="707" y="1637"/>
                    <a:pt x="707" y="1625"/>
                  </a:cubicBezTo>
                  <a:cubicBezTo>
                    <a:pt x="708" y="1621"/>
                    <a:pt x="708" y="1616"/>
                    <a:pt x="707" y="1613"/>
                  </a:cubicBezTo>
                  <a:cubicBezTo>
                    <a:pt x="707" y="1613"/>
                    <a:pt x="707" y="1613"/>
                    <a:pt x="707" y="1613"/>
                  </a:cubicBezTo>
                  <a:cubicBezTo>
                    <a:pt x="707" y="1612"/>
                    <a:pt x="707" y="1612"/>
                    <a:pt x="707" y="1611"/>
                  </a:cubicBezTo>
                  <a:cubicBezTo>
                    <a:pt x="707" y="1612"/>
                    <a:pt x="706" y="1613"/>
                    <a:pt x="706" y="1616"/>
                  </a:cubicBezTo>
                  <a:cubicBezTo>
                    <a:pt x="706" y="1616"/>
                    <a:pt x="706" y="1615"/>
                    <a:pt x="706" y="1615"/>
                  </a:cubicBezTo>
                  <a:cubicBezTo>
                    <a:pt x="704" y="1606"/>
                    <a:pt x="704" y="1604"/>
                    <a:pt x="706" y="1607"/>
                  </a:cubicBezTo>
                  <a:cubicBezTo>
                    <a:pt x="706" y="1607"/>
                    <a:pt x="706" y="1607"/>
                    <a:pt x="706" y="1607"/>
                  </a:cubicBezTo>
                  <a:cubicBezTo>
                    <a:pt x="706" y="1607"/>
                    <a:pt x="706" y="1606"/>
                    <a:pt x="706" y="1606"/>
                  </a:cubicBezTo>
                  <a:cubicBezTo>
                    <a:pt x="705" y="1603"/>
                    <a:pt x="704" y="1599"/>
                    <a:pt x="703" y="1596"/>
                  </a:cubicBezTo>
                  <a:cubicBezTo>
                    <a:pt x="703" y="1596"/>
                    <a:pt x="703" y="1596"/>
                    <a:pt x="703" y="1595"/>
                  </a:cubicBezTo>
                  <a:cubicBezTo>
                    <a:pt x="701" y="1589"/>
                    <a:pt x="700" y="1583"/>
                    <a:pt x="698" y="1576"/>
                  </a:cubicBezTo>
                  <a:cubicBezTo>
                    <a:pt x="698" y="1576"/>
                    <a:pt x="698" y="1575"/>
                    <a:pt x="698" y="1575"/>
                  </a:cubicBezTo>
                  <a:cubicBezTo>
                    <a:pt x="698" y="1576"/>
                    <a:pt x="698" y="1576"/>
                    <a:pt x="699" y="1577"/>
                  </a:cubicBezTo>
                  <a:cubicBezTo>
                    <a:pt x="705" y="1595"/>
                    <a:pt x="709" y="1613"/>
                    <a:pt x="714" y="1631"/>
                  </a:cubicBezTo>
                  <a:cubicBezTo>
                    <a:pt x="719" y="1652"/>
                    <a:pt x="723" y="1672"/>
                    <a:pt x="728" y="1692"/>
                  </a:cubicBezTo>
                  <a:cubicBezTo>
                    <a:pt x="725" y="1683"/>
                    <a:pt x="721" y="1674"/>
                    <a:pt x="717" y="1664"/>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1" y="1727"/>
                    <a:pt x="981" y="1727"/>
                  </a:cubicBezTo>
                  <a:cubicBezTo>
                    <a:pt x="981" y="1727"/>
                    <a:pt x="980" y="1728"/>
                    <a:pt x="980"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8" y="1728"/>
                    <a:pt x="978" y="1728"/>
                    <a:pt x="978" y="1728"/>
                  </a:cubicBezTo>
                  <a:cubicBezTo>
                    <a:pt x="978" y="1728"/>
                    <a:pt x="978" y="1728"/>
                    <a:pt x="978" y="1729"/>
                  </a:cubicBezTo>
                  <a:cubicBezTo>
                    <a:pt x="978" y="1729"/>
                    <a:pt x="978" y="1729"/>
                    <a:pt x="978" y="1729"/>
                  </a:cubicBezTo>
                  <a:cubicBezTo>
                    <a:pt x="978"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30"/>
                    <a:pt x="975" y="1730"/>
                    <a:pt x="975" y="1730"/>
                  </a:cubicBezTo>
                  <a:cubicBezTo>
                    <a:pt x="975" y="1730"/>
                    <a:pt x="975" y="1730"/>
                    <a:pt x="975" y="1730"/>
                  </a:cubicBezTo>
                  <a:cubicBezTo>
                    <a:pt x="975" y="1730"/>
                    <a:pt x="975" y="1730"/>
                    <a:pt x="975" y="1730"/>
                  </a:cubicBezTo>
                  <a:cubicBezTo>
                    <a:pt x="975" y="1730"/>
                    <a:pt x="975" y="1730"/>
                    <a:pt x="975" y="1730"/>
                  </a:cubicBezTo>
                  <a:cubicBezTo>
                    <a:pt x="975" y="1730"/>
                    <a:pt x="975" y="1730"/>
                    <a:pt x="975" y="1730"/>
                  </a:cubicBezTo>
                  <a:cubicBezTo>
                    <a:pt x="975" y="1730"/>
                    <a:pt x="975" y="1730"/>
                    <a:pt x="974" y="1730"/>
                  </a:cubicBezTo>
                  <a:cubicBezTo>
                    <a:pt x="974" y="1730"/>
                    <a:pt x="974" y="1730"/>
                    <a:pt x="974" y="1730"/>
                  </a:cubicBezTo>
                  <a:cubicBezTo>
                    <a:pt x="974" y="1730"/>
                    <a:pt x="974" y="1730"/>
                    <a:pt x="973" y="1730"/>
                  </a:cubicBezTo>
                  <a:cubicBezTo>
                    <a:pt x="973" y="1730"/>
                    <a:pt x="973" y="1730"/>
                    <a:pt x="973" y="1730"/>
                  </a:cubicBezTo>
                  <a:cubicBezTo>
                    <a:pt x="975" y="1729"/>
                    <a:pt x="1029" y="1703"/>
                    <a:pt x="1040" y="1699"/>
                  </a:cubicBezTo>
                  <a:cubicBezTo>
                    <a:pt x="1022" y="1711"/>
                    <a:pt x="1002" y="1719"/>
                    <a:pt x="982" y="1727"/>
                  </a:cubicBezTo>
                  <a:close/>
                  <a:moveTo>
                    <a:pt x="1053" y="1690"/>
                  </a:moveTo>
                  <a:cubicBezTo>
                    <a:pt x="1053" y="1690"/>
                    <a:pt x="1053" y="1690"/>
                    <a:pt x="1053" y="1690"/>
                  </a:cubicBezTo>
                  <a:cubicBezTo>
                    <a:pt x="1053" y="1690"/>
                    <a:pt x="1053" y="1690"/>
                    <a:pt x="1053" y="1690"/>
                  </a:cubicBezTo>
                  <a:cubicBezTo>
                    <a:pt x="1053" y="1690"/>
                    <a:pt x="1053" y="1690"/>
                    <a:pt x="1053" y="1690"/>
                  </a:cubicBezTo>
                  <a:cubicBezTo>
                    <a:pt x="1053" y="1690"/>
                    <a:pt x="1053" y="1690"/>
                    <a:pt x="1053" y="1690"/>
                  </a:cubicBezTo>
                  <a:close/>
                  <a:moveTo>
                    <a:pt x="1053" y="1689"/>
                  </a:moveTo>
                  <a:cubicBezTo>
                    <a:pt x="1053" y="1689"/>
                    <a:pt x="1053" y="1689"/>
                    <a:pt x="1053" y="1689"/>
                  </a:cubicBezTo>
                  <a:cubicBezTo>
                    <a:pt x="1053" y="1689"/>
                    <a:pt x="1053" y="1689"/>
                    <a:pt x="1053" y="1689"/>
                  </a:cubicBezTo>
                  <a:cubicBezTo>
                    <a:pt x="1053" y="1689"/>
                    <a:pt x="1053" y="1689"/>
                    <a:pt x="1053"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4" y="1689"/>
                    <a:pt x="1054" y="1689"/>
                    <a:pt x="1054" y="1689"/>
                  </a:cubicBezTo>
                  <a:cubicBezTo>
                    <a:pt x="1053" y="1689"/>
                    <a:pt x="1053" y="1689"/>
                    <a:pt x="1053" y="1689"/>
                  </a:cubicBezTo>
                  <a:close/>
                  <a:moveTo>
                    <a:pt x="1059" y="1686"/>
                  </a:moveTo>
                  <a:cubicBezTo>
                    <a:pt x="1059" y="1686"/>
                    <a:pt x="1059" y="1686"/>
                    <a:pt x="1059" y="1686"/>
                  </a:cubicBezTo>
                  <a:cubicBezTo>
                    <a:pt x="1059" y="1686"/>
                    <a:pt x="1059" y="1686"/>
                    <a:pt x="1059" y="1687"/>
                  </a:cubicBezTo>
                  <a:cubicBezTo>
                    <a:pt x="1059" y="1687"/>
                    <a:pt x="1059" y="1687"/>
                    <a:pt x="1059" y="1687"/>
                  </a:cubicBezTo>
                  <a:cubicBezTo>
                    <a:pt x="1059" y="1687"/>
                    <a:pt x="1059" y="1687"/>
                    <a:pt x="1059" y="1687"/>
                  </a:cubicBezTo>
                  <a:cubicBezTo>
                    <a:pt x="1059"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7" y="1687"/>
                    <a:pt x="1057" y="1688"/>
                    <a:pt x="1056" y="1688"/>
                  </a:cubicBezTo>
                  <a:cubicBezTo>
                    <a:pt x="1056" y="1688"/>
                    <a:pt x="1056" y="1688"/>
                    <a:pt x="1056" y="1688"/>
                  </a:cubicBezTo>
                  <a:cubicBezTo>
                    <a:pt x="1056" y="1688"/>
                    <a:pt x="1056" y="1688"/>
                    <a:pt x="1056" y="1688"/>
                  </a:cubicBezTo>
                  <a:cubicBezTo>
                    <a:pt x="1056" y="1688"/>
                    <a:pt x="1056" y="1688"/>
                    <a:pt x="1056" y="1688"/>
                  </a:cubicBezTo>
                  <a:cubicBezTo>
                    <a:pt x="1055" y="1688"/>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5" y="1689"/>
                    <a:pt x="1055" y="1688"/>
                    <a:pt x="1055" y="1688"/>
                  </a:cubicBezTo>
                  <a:cubicBezTo>
                    <a:pt x="1056" y="1688"/>
                    <a:pt x="1056" y="1688"/>
                    <a:pt x="1056" y="1688"/>
                  </a:cubicBezTo>
                  <a:cubicBezTo>
                    <a:pt x="1056" y="1688"/>
                    <a:pt x="1056" y="1688"/>
                    <a:pt x="1056" y="1688"/>
                  </a:cubicBezTo>
                  <a:cubicBezTo>
                    <a:pt x="1057" y="1688"/>
                    <a:pt x="1057" y="1687"/>
                    <a:pt x="1057" y="1687"/>
                  </a:cubicBezTo>
                  <a:cubicBezTo>
                    <a:pt x="1057" y="1687"/>
                    <a:pt x="1058" y="1687"/>
                    <a:pt x="1058" y="1687"/>
                  </a:cubicBezTo>
                  <a:cubicBezTo>
                    <a:pt x="1058" y="1687"/>
                    <a:pt x="1059" y="1686"/>
                    <a:pt x="1059" y="1686"/>
                  </a:cubicBezTo>
                  <a:cubicBezTo>
                    <a:pt x="1060" y="1686"/>
                    <a:pt x="1060" y="1686"/>
                    <a:pt x="1060" y="1686"/>
                  </a:cubicBezTo>
                  <a:cubicBezTo>
                    <a:pt x="1060" y="1686"/>
                    <a:pt x="1060" y="1686"/>
                    <a:pt x="1060" y="1686"/>
                  </a:cubicBezTo>
                  <a:cubicBezTo>
                    <a:pt x="1060" y="1686"/>
                    <a:pt x="1060" y="1686"/>
                    <a:pt x="1060" y="1686"/>
                  </a:cubicBezTo>
                  <a:cubicBezTo>
                    <a:pt x="1061" y="1685"/>
                    <a:pt x="1062" y="1685"/>
                    <a:pt x="1062" y="1684"/>
                  </a:cubicBezTo>
                  <a:cubicBezTo>
                    <a:pt x="1062" y="1685"/>
                    <a:pt x="1061" y="1685"/>
                    <a:pt x="1060" y="1686"/>
                  </a:cubicBezTo>
                  <a:cubicBezTo>
                    <a:pt x="1060" y="1686"/>
                    <a:pt x="1060" y="1686"/>
                    <a:pt x="1060" y="1686"/>
                  </a:cubicBezTo>
                  <a:cubicBezTo>
                    <a:pt x="1060" y="1686"/>
                    <a:pt x="1060" y="1686"/>
                    <a:pt x="1060" y="1686"/>
                  </a:cubicBezTo>
                  <a:cubicBezTo>
                    <a:pt x="1060" y="1686"/>
                    <a:pt x="1060" y="1686"/>
                    <a:pt x="1060" y="1686"/>
                  </a:cubicBezTo>
                  <a:cubicBezTo>
                    <a:pt x="1060" y="1686"/>
                    <a:pt x="1060" y="1686"/>
                    <a:pt x="1060" y="1686"/>
                  </a:cubicBezTo>
                  <a:cubicBezTo>
                    <a:pt x="1060" y="1686"/>
                    <a:pt x="1059" y="1686"/>
                    <a:pt x="1059" y="1686"/>
                  </a:cubicBezTo>
                  <a:close/>
                  <a:moveTo>
                    <a:pt x="1110" y="1661"/>
                  </a:moveTo>
                  <a:cubicBezTo>
                    <a:pt x="1106" y="1663"/>
                    <a:pt x="1095" y="1669"/>
                    <a:pt x="1085" y="1674"/>
                  </a:cubicBezTo>
                  <a:cubicBezTo>
                    <a:pt x="1083" y="1675"/>
                    <a:pt x="1081" y="1677"/>
                    <a:pt x="1079" y="1678"/>
                  </a:cubicBezTo>
                  <a:cubicBezTo>
                    <a:pt x="1080" y="1677"/>
                    <a:pt x="1082" y="1676"/>
                    <a:pt x="1083" y="1675"/>
                  </a:cubicBezTo>
                  <a:cubicBezTo>
                    <a:pt x="1078" y="1677"/>
                    <a:pt x="1073" y="1680"/>
                    <a:pt x="1069" y="1682"/>
                  </a:cubicBezTo>
                  <a:cubicBezTo>
                    <a:pt x="1068" y="1683"/>
                    <a:pt x="1067" y="1683"/>
                    <a:pt x="1066" y="1683"/>
                  </a:cubicBezTo>
                  <a:cubicBezTo>
                    <a:pt x="1066" y="1683"/>
                    <a:pt x="1066" y="1683"/>
                    <a:pt x="1066" y="1683"/>
                  </a:cubicBezTo>
                  <a:cubicBezTo>
                    <a:pt x="1062" y="1685"/>
                    <a:pt x="1060" y="1686"/>
                    <a:pt x="1060" y="1686"/>
                  </a:cubicBezTo>
                  <a:cubicBezTo>
                    <a:pt x="1060" y="1686"/>
                    <a:pt x="1062" y="1685"/>
                    <a:pt x="1065" y="1683"/>
                  </a:cubicBezTo>
                  <a:cubicBezTo>
                    <a:pt x="1065" y="1683"/>
                    <a:pt x="1065" y="1683"/>
                    <a:pt x="1065" y="1683"/>
                  </a:cubicBezTo>
                  <a:cubicBezTo>
                    <a:pt x="1065" y="1683"/>
                    <a:pt x="1065" y="1683"/>
                    <a:pt x="1065" y="1683"/>
                  </a:cubicBezTo>
                  <a:cubicBezTo>
                    <a:pt x="1064" y="1683"/>
                    <a:pt x="1064" y="1684"/>
                    <a:pt x="1063" y="1684"/>
                  </a:cubicBezTo>
                  <a:cubicBezTo>
                    <a:pt x="1064" y="1684"/>
                    <a:pt x="1064" y="1683"/>
                    <a:pt x="1065" y="1683"/>
                  </a:cubicBezTo>
                  <a:cubicBezTo>
                    <a:pt x="1063" y="1682"/>
                    <a:pt x="1060" y="1681"/>
                    <a:pt x="1042" y="1690"/>
                  </a:cubicBezTo>
                  <a:cubicBezTo>
                    <a:pt x="1060" y="1680"/>
                    <a:pt x="1080" y="1673"/>
                    <a:pt x="1098" y="1663"/>
                  </a:cubicBezTo>
                  <a:cubicBezTo>
                    <a:pt x="1093" y="1667"/>
                    <a:pt x="1088" y="1671"/>
                    <a:pt x="1083" y="1675"/>
                  </a:cubicBezTo>
                  <a:cubicBezTo>
                    <a:pt x="1084" y="1675"/>
                    <a:pt x="1084" y="1674"/>
                    <a:pt x="1085" y="1674"/>
                  </a:cubicBezTo>
                  <a:cubicBezTo>
                    <a:pt x="1093" y="1668"/>
                    <a:pt x="1101" y="1662"/>
                    <a:pt x="1110" y="1660"/>
                  </a:cubicBezTo>
                  <a:cubicBezTo>
                    <a:pt x="1111" y="1660"/>
                    <a:pt x="1112" y="1660"/>
                    <a:pt x="1113" y="1660"/>
                  </a:cubicBezTo>
                  <a:cubicBezTo>
                    <a:pt x="1113" y="1660"/>
                    <a:pt x="1112" y="1660"/>
                    <a:pt x="1110" y="1661"/>
                  </a:cubicBezTo>
                  <a:close/>
                  <a:moveTo>
                    <a:pt x="1478" y="1400"/>
                  </a:move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7" y="1400"/>
                  </a:cubicBezTo>
                  <a:cubicBezTo>
                    <a:pt x="1477" y="1400"/>
                    <a:pt x="1477" y="1400"/>
                    <a:pt x="1477" y="1400"/>
                  </a:cubicBezTo>
                  <a:cubicBezTo>
                    <a:pt x="1476" y="1401"/>
                    <a:pt x="1475" y="1402"/>
                    <a:pt x="1475" y="1402"/>
                  </a:cubicBezTo>
                  <a:cubicBezTo>
                    <a:pt x="1475" y="1402"/>
                    <a:pt x="1475" y="1402"/>
                    <a:pt x="1475" y="1402"/>
                  </a:cubicBezTo>
                  <a:cubicBezTo>
                    <a:pt x="1475" y="1402"/>
                    <a:pt x="1475" y="1402"/>
                    <a:pt x="1475" y="1402"/>
                  </a:cubicBezTo>
                  <a:cubicBezTo>
                    <a:pt x="1475" y="1402"/>
                    <a:pt x="1475" y="1402"/>
                    <a:pt x="1475" y="1402"/>
                  </a:cubicBezTo>
                  <a:cubicBezTo>
                    <a:pt x="1475" y="1402"/>
                    <a:pt x="1475" y="1402"/>
                    <a:pt x="1475" y="1402"/>
                  </a:cubicBezTo>
                  <a:cubicBezTo>
                    <a:pt x="1476" y="1401"/>
                    <a:pt x="1476" y="1401"/>
                    <a:pt x="1476" y="1401"/>
                  </a:cubicBezTo>
                  <a:cubicBezTo>
                    <a:pt x="1464" y="1410"/>
                    <a:pt x="1451" y="1420"/>
                    <a:pt x="1439" y="1429"/>
                  </a:cubicBezTo>
                  <a:cubicBezTo>
                    <a:pt x="1454" y="1410"/>
                    <a:pt x="1476" y="1399"/>
                    <a:pt x="1494" y="1384"/>
                  </a:cubicBezTo>
                  <a:cubicBezTo>
                    <a:pt x="1487" y="1390"/>
                    <a:pt x="1479" y="1398"/>
                    <a:pt x="1478" y="1400"/>
                  </a:cubicBezTo>
                  <a:close/>
                  <a:moveTo>
                    <a:pt x="1494" y="1383"/>
                  </a:moveTo>
                  <a:cubicBezTo>
                    <a:pt x="1498" y="1380"/>
                    <a:pt x="1502" y="1376"/>
                    <a:pt x="1503" y="1375"/>
                  </a:cubicBezTo>
                  <a:cubicBezTo>
                    <a:pt x="1501" y="1378"/>
                    <a:pt x="1498" y="1381"/>
                    <a:pt x="1494" y="1383"/>
                  </a:cubicBezTo>
                  <a:close/>
                  <a:moveTo>
                    <a:pt x="1609" y="1300"/>
                  </a:moveTo>
                  <a:cubicBezTo>
                    <a:pt x="1609" y="1299"/>
                    <a:pt x="1610" y="1299"/>
                    <a:pt x="1610" y="1299"/>
                  </a:cubicBezTo>
                  <a:cubicBezTo>
                    <a:pt x="1610" y="1299"/>
                    <a:pt x="1610" y="1299"/>
                    <a:pt x="1610" y="1299"/>
                  </a:cubicBezTo>
                  <a:cubicBezTo>
                    <a:pt x="1610" y="1299"/>
                    <a:pt x="1610" y="1299"/>
                    <a:pt x="1610" y="1299"/>
                  </a:cubicBezTo>
                  <a:cubicBezTo>
                    <a:pt x="1610" y="1299"/>
                    <a:pt x="1610" y="1299"/>
                    <a:pt x="1609" y="1300"/>
                  </a:cubicBezTo>
                  <a:close/>
                  <a:moveTo>
                    <a:pt x="1612" y="1296"/>
                  </a:moveTo>
                  <a:cubicBezTo>
                    <a:pt x="1612" y="1296"/>
                    <a:pt x="1613" y="1296"/>
                    <a:pt x="1613" y="1296"/>
                  </a:cubicBezTo>
                  <a:cubicBezTo>
                    <a:pt x="1613" y="1295"/>
                    <a:pt x="1613" y="1295"/>
                    <a:pt x="1614" y="1295"/>
                  </a:cubicBezTo>
                  <a:cubicBezTo>
                    <a:pt x="1613" y="1295"/>
                    <a:pt x="1613" y="1296"/>
                    <a:pt x="1612" y="1296"/>
                  </a:cubicBezTo>
                  <a:close/>
                  <a:moveTo>
                    <a:pt x="1614" y="1295"/>
                  </a:moveTo>
                  <a:cubicBezTo>
                    <a:pt x="1614" y="1295"/>
                    <a:pt x="1614" y="1295"/>
                    <a:pt x="1614" y="1295"/>
                  </a:cubicBezTo>
                  <a:cubicBezTo>
                    <a:pt x="1614" y="1294"/>
                    <a:pt x="1615" y="1294"/>
                    <a:pt x="1615" y="1293"/>
                  </a:cubicBezTo>
                  <a:cubicBezTo>
                    <a:pt x="1615" y="1294"/>
                    <a:pt x="1614" y="1294"/>
                    <a:pt x="1614" y="1295"/>
                  </a:cubicBezTo>
                  <a:close/>
                  <a:moveTo>
                    <a:pt x="1616" y="1292"/>
                  </a:moveTo>
                  <a:cubicBezTo>
                    <a:pt x="1616" y="1292"/>
                    <a:pt x="1616" y="1293"/>
                    <a:pt x="1615" y="1293"/>
                  </a:cubicBezTo>
                  <a:cubicBezTo>
                    <a:pt x="1616" y="1292"/>
                    <a:pt x="1616" y="1292"/>
                    <a:pt x="1617" y="1291"/>
                  </a:cubicBezTo>
                  <a:cubicBezTo>
                    <a:pt x="1617" y="1291"/>
                    <a:pt x="1617" y="1291"/>
                    <a:pt x="1617" y="1291"/>
                  </a:cubicBezTo>
                  <a:cubicBezTo>
                    <a:pt x="1617" y="1291"/>
                    <a:pt x="1617" y="1292"/>
                    <a:pt x="1616" y="1292"/>
                  </a:cubicBezTo>
                  <a:close/>
                  <a:moveTo>
                    <a:pt x="1617" y="1291"/>
                  </a:moveTo>
                  <a:cubicBezTo>
                    <a:pt x="1617" y="1291"/>
                    <a:pt x="1617" y="1291"/>
                    <a:pt x="1617" y="1291"/>
                  </a:cubicBezTo>
                  <a:cubicBezTo>
                    <a:pt x="1617" y="1291"/>
                    <a:pt x="1617" y="1291"/>
                    <a:pt x="1618" y="1291"/>
                  </a:cubicBezTo>
                  <a:cubicBezTo>
                    <a:pt x="1617" y="1291"/>
                    <a:pt x="1617" y="1291"/>
                    <a:pt x="1617" y="1291"/>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20" y="1289"/>
                    <a:pt x="1620" y="1289"/>
                    <a:pt x="1620" y="1289"/>
                  </a:cubicBezTo>
                  <a:cubicBezTo>
                    <a:pt x="1619" y="1289"/>
                    <a:pt x="1619" y="1289"/>
                    <a:pt x="1619" y="1289"/>
                  </a:cubicBezTo>
                  <a:close/>
                  <a:moveTo>
                    <a:pt x="1620" y="1288"/>
                  </a:moveTo>
                  <a:cubicBezTo>
                    <a:pt x="1620" y="1288"/>
                    <a:pt x="1620" y="1288"/>
                    <a:pt x="1620" y="1288"/>
                  </a:cubicBezTo>
                  <a:cubicBezTo>
                    <a:pt x="1620" y="1288"/>
                    <a:pt x="1620" y="1288"/>
                    <a:pt x="1620" y="1288"/>
                  </a:cubicBezTo>
                  <a:cubicBezTo>
                    <a:pt x="1620" y="1288"/>
                    <a:pt x="1620" y="1288"/>
                    <a:pt x="1620" y="1288"/>
                  </a:cubicBezTo>
                  <a:cubicBezTo>
                    <a:pt x="1620" y="1288"/>
                    <a:pt x="1621" y="1287"/>
                    <a:pt x="1621" y="1287"/>
                  </a:cubicBezTo>
                  <a:cubicBezTo>
                    <a:pt x="1621" y="1287"/>
                    <a:pt x="1621" y="1287"/>
                    <a:pt x="1621" y="1287"/>
                  </a:cubicBezTo>
                  <a:cubicBezTo>
                    <a:pt x="1621" y="1287"/>
                    <a:pt x="1621" y="1287"/>
                    <a:pt x="1620" y="1288"/>
                  </a:cubicBezTo>
                  <a:close/>
                  <a:moveTo>
                    <a:pt x="1625" y="1283"/>
                  </a:moveTo>
                  <a:cubicBezTo>
                    <a:pt x="1625" y="1283"/>
                    <a:pt x="1625" y="1283"/>
                    <a:pt x="1624" y="1283"/>
                  </a:cubicBezTo>
                  <a:cubicBezTo>
                    <a:pt x="1625" y="1283"/>
                    <a:pt x="1625" y="1283"/>
                    <a:pt x="1625" y="1283"/>
                  </a:cubicBezTo>
                  <a:cubicBezTo>
                    <a:pt x="1625" y="1283"/>
                    <a:pt x="1625" y="1283"/>
                    <a:pt x="1625" y="1283"/>
                  </a:cubicBezTo>
                  <a:cubicBezTo>
                    <a:pt x="1625" y="1283"/>
                    <a:pt x="1625" y="1283"/>
                    <a:pt x="1625" y="1283"/>
                  </a:cubicBezTo>
                  <a:cubicBezTo>
                    <a:pt x="1625" y="1283"/>
                    <a:pt x="1625" y="1283"/>
                    <a:pt x="1625" y="1283"/>
                  </a:cubicBezTo>
                  <a:cubicBezTo>
                    <a:pt x="1625" y="1283"/>
                    <a:pt x="1625" y="1283"/>
                    <a:pt x="1625" y="1283"/>
                  </a:cubicBezTo>
                  <a:close/>
                  <a:moveTo>
                    <a:pt x="1626" y="1282"/>
                  </a:moveTo>
                  <a:cubicBezTo>
                    <a:pt x="1626" y="1282"/>
                    <a:pt x="1626" y="1282"/>
                    <a:pt x="1626" y="1282"/>
                  </a:cubicBezTo>
                  <a:cubicBezTo>
                    <a:pt x="1626" y="1282"/>
                    <a:pt x="1626" y="1282"/>
                    <a:pt x="1626" y="1282"/>
                  </a:cubicBezTo>
                  <a:cubicBezTo>
                    <a:pt x="1626" y="1282"/>
                    <a:pt x="1626" y="1282"/>
                    <a:pt x="1626" y="1282"/>
                  </a:cubicBezTo>
                  <a:close/>
                  <a:moveTo>
                    <a:pt x="2015" y="648"/>
                  </a:moveTo>
                  <a:cubicBezTo>
                    <a:pt x="2015" y="648"/>
                    <a:pt x="2013" y="653"/>
                    <a:pt x="2014" y="651"/>
                  </a:cubicBezTo>
                  <a:cubicBezTo>
                    <a:pt x="2011" y="657"/>
                    <a:pt x="2009" y="664"/>
                    <a:pt x="2006" y="670"/>
                  </a:cubicBezTo>
                  <a:cubicBezTo>
                    <a:pt x="2009" y="661"/>
                    <a:pt x="2013" y="652"/>
                    <a:pt x="2016" y="643"/>
                  </a:cubicBezTo>
                  <a:cubicBezTo>
                    <a:pt x="2012" y="650"/>
                    <a:pt x="2008" y="656"/>
                    <a:pt x="2002" y="663"/>
                  </a:cubicBezTo>
                  <a:cubicBezTo>
                    <a:pt x="2009" y="647"/>
                    <a:pt x="2017" y="632"/>
                    <a:pt x="2022" y="616"/>
                  </a:cubicBezTo>
                  <a:cubicBezTo>
                    <a:pt x="2020" y="621"/>
                    <a:pt x="2021" y="619"/>
                    <a:pt x="2026" y="605"/>
                  </a:cubicBezTo>
                  <a:cubicBezTo>
                    <a:pt x="2025" y="609"/>
                    <a:pt x="2024" y="613"/>
                    <a:pt x="2022" y="616"/>
                  </a:cubicBezTo>
                  <a:cubicBezTo>
                    <a:pt x="2026" y="607"/>
                    <a:pt x="2041" y="571"/>
                    <a:pt x="2042" y="569"/>
                  </a:cubicBezTo>
                  <a:cubicBezTo>
                    <a:pt x="2037" y="595"/>
                    <a:pt x="2025" y="627"/>
                    <a:pt x="2015" y="648"/>
                  </a:cubicBezTo>
                  <a:cubicBezTo>
                    <a:pt x="2015" y="648"/>
                    <a:pt x="2015" y="648"/>
                    <a:pt x="2015" y="648"/>
                  </a:cubicBezTo>
                  <a:close/>
                  <a:moveTo>
                    <a:pt x="2083" y="507"/>
                  </a:moveTo>
                  <a:cubicBezTo>
                    <a:pt x="2086" y="496"/>
                    <a:pt x="2090" y="485"/>
                    <a:pt x="2094" y="475"/>
                  </a:cubicBezTo>
                  <a:cubicBezTo>
                    <a:pt x="2092" y="486"/>
                    <a:pt x="2088" y="496"/>
                    <a:pt x="2083" y="507"/>
                  </a:cubicBezTo>
                  <a:close/>
                  <a:moveTo>
                    <a:pt x="2111" y="362"/>
                  </a:moveTo>
                  <a:cubicBezTo>
                    <a:pt x="2111" y="362"/>
                    <a:pt x="2111" y="363"/>
                    <a:pt x="2111" y="363"/>
                  </a:cubicBezTo>
                  <a:cubicBezTo>
                    <a:pt x="2111" y="362"/>
                    <a:pt x="2111" y="362"/>
                    <a:pt x="2111" y="362"/>
                  </a:cubicBezTo>
                  <a:cubicBezTo>
                    <a:pt x="2111" y="363"/>
                    <a:pt x="2110" y="363"/>
                    <a:pt x="2110" y="364"/>
                  </a:cubicBezTo>
                  <a:cubicBezTo>
                    <a:pt x="2110" y="364"/>
                    <a:pt x="2110" y="364"/>
                    <a:pt x="2110" y="364"/>
                  </a:cubicBezTo>
                  <a:cubicBezTo>
                    <a:pt x="2110" y="365"/>
                    <a:pt x="2110" y="366"/>
                    <a:pt x="2109" y="366"/>
                  </a:cubicBezTo>
                  <a:cubicBezTo>
                    <a:pt x="2107" y="374"/>
                    <a:pt x="2104" y="382"/>
                    <a:pt x="2101" y="390"/>
                  </a:cubicBezTo>
                  <a:cubicBezTo>
                    <a:pt x="2103" y="380"/>
                    <a:pt x="2107" y="371"/>
                    <a:pt x="2109" y="365"/>
                  </a:cubicBezTo>
                  <a:cubicBezTo>
                    <a:pt x="2109" y="365"/>
                    <a:pt x="2109" y="365"/>
                    <a:pt x="2109" y="365"/>
                  </a:cubicBezTo>
                  <a:cubicBezTo>
                    <a:pt x="2109" y="365"/>
                    <a:pt x="2109" y="365"/>
                    <a:pt x="2109" y="365"/>
                  </a:cubicBezTo>
                  <a:cubicBezTo>
                    <a:pt x="2109" y="365"/>
                    <a:pt x="2109" y="365"/>
                    <a:pt x="2109" y="365"/>
                  </a:cubicBezTo>
                  <a:cubicBezTo>
                    <a:pt x="2110" y="354"/>
                    <a:pt x="2111" y="354"/>
                    <a:pt x="2111" y="356"/>
                  </a:cubicBezTo>
                  <a:cubicBezTo>
                    <a:pt x="2111" y="355"/>
                    <a:pt x="2112" y="354"/>
                    <a:pt x="2112" y="354"/>
                  </a:cubicBezTo>
                  <a:cubicBezTo>
                    <a:pt x="2112" y="357"/>
                    <a:pt x="2111" y="360"/>
                    <a:pt x="2111" y="361"/>
                  </a:cubicBezTo>
                  <a:cubicBezTo>
                    <a:pt x="2113" y="359"/>
                    <a:pt x="2113" y="358"/>
                    <a:pt x="2113" y="358"/>
                  </a:cubicBezTo>
                  <a:cubicBezTo>
                    <a:pt x="2113" y="358"/>
                    <a:pt x="2113" y="359"/>
                    <a:pt x="2111" y="362"/>
                  </a:cubicBezTo>
                  <a:close/>
                  <a:moveTo>
                    <a:pt x="2133" y="359"/>
                  </a:moveTo>
                  <a:cubicBezTo>
                    <a:pt x="2137" y="332"/>
                    <a:pt x="2141" y="305"/>
                    <a:pt x="2144" y="278"/>
                  </a:cubicBezTo>
                  <a:cubicBezTo>
                    <a:pt x="2142" y="296"/>
                    <a:pt x="2135" y="314"/>
                    <a:pt x="2132" y="332"/>
                  </a:cubicBezTo>
                  <a:cubicBezTo>
                    <a:pt x="2131" y="341"/>
                    <a:pt x="2131" y="350"/>
                    <a:pt x="2133" y="359"/>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0" y="362"/>
                  </a:move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ubicBezTo>
                    <a:pt x="2111" y="359"/>
                    <a:pt x="2111" y="360"/>
                    <a:pt x="2110" y="362"/>
                  </a:cubicBezTo>
                  <a:close/>
                  <a:moveTo>
                    <a:pt x="2081" y="520"/>
                  </a:moveTo>
                  <a:cubicBezTo>
                    <a:pt x="2078" y="528"/>
                    <a:pt x="2074" y="537"/>
                    <a:pt x="2071" y="545"/>
                  </a:cubicBezTo>
                  <a:cubicBezTo>
                    <a:pt x="2070" y="547"/>
                    <a:pt x="2070" y="549"/>
                    <a:pt x="2070" y="551"/>
                  </a:cubicBezTo>
                  <a:cubicBezTo>
                    <a:pt x="2079" y="550"/>
                    <a:pt x="2079" y="527"/>
                    <a:pt x="2081" y="520"/>
                  </a:cubicBezTo>
                  <a:close/>
                  <a:moveTo>
                    <a:pt x="1972" y="797"/>
                  </a:moveTo>
                  <a:cubicBezTo>
                    <a:pt x="1970" y="800"/>
                    <a:pt x="1969" y="803"/>
                    <a:pt x="1967" y="806"/>
                  </a:cubicBezTo>
                  <a:cubicBezTo>
                    <a:pt x="1968" y="806"/>
                    <a:pt x="1969" y="804"/>
                    <a:pt x="1972" y="797"/>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9" y="1382"/>
                  </a:moveTo>
                  <a:cubicBezTo>
                    <a:pt x="1527" y="1384"/>
                    <a:pt x="1524" y="1387"/>
                    <a:pt x="1522" y="1388"/>
                  </a:cubicBezTo>
                  <a:cubicBezTo>
                    <a:pt x="1523" y="1391"/>
                    <a:pt x="1526" y="1389"/>
                    <a:pt x="1529" y="1382"/>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399"/>
                  </a:moveTo>
                  <a:cubicBezTo>
                    <a:pt x="1478" y="1399"/>
                    <a:pt x="1478" y="1399"/>
                    <a:pt x="1478" y="1400"/>
                  </a:cubicBez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lose/>
                  <a:moveTo>
                    <a:pt x="1397" y="1567"/>
                  </a:moveTo>
                  <a:cubicBezTo>
                    <a:pt x="1398" y="1566"/>
                    <a:pt x="1400" y="1565"/>
                    <a:pt x="1401" y="1564"/>
                  </a:cubicBezTo>
                  <a:cubicBezTo>
                    <a:pt x="1399" y="1565"/>
                    <a:pt x="1398" y="1566"/>
                    <a:pt x="1397" y="1567"/>
                  </a:cubicBezTo>
                  <a:close/>
                  <a:moveTo>
                    <a:pt x="1350" y="1521"/>
                  </a:move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ubicBezTo>
                    <a:pt x="1361" y="1514"/>
                    <a:pt x="1370" y="1508"/>
                    <a:pt x="1378" y="1501"/>
                  </a:cubicBezTo>
                  <a:cubicBezTo>
                    <a:pt x="1369" y="1508"/>
                    <a:pt x="1360" y="1515"/>
                    <a:pt x="1350" y="1521"/>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074" y="1678"/>
                  </a:move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ubicBezTo>
                    <a:pt x="1074" y="1678"/>
                    <a:pt x="1074" y="1678"/>
                    <a:pt x="1074" y="167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29" y="1853"/>
                  </a:move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ubicBezTo>
                    <a:pt x="929"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5" y="2220"/>
                  </a:move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lose/>
                  <a:moveTo>
                    <a:pt x="816" y="2179"/>
                  </a:moveTo>
                  <a:cubicBezTo>
                    <a:pt x="815" y="2175"/>
                    <a:pt x="815" y="2171"/>
                    <a:pt x="814" y="2167"/>
                  </a:cubicBezTo>
                  <a:cubicBezTo>
                    <a:pt x="814" y="2171"/>
                    <a:pt x="815" y="2175"/>
                    <a:pt x="816" y="2179"/>
                  </a:cubicBezTo>
                  <a:close/>
                  <a:moveTo>
                    <a:pt x="806" y="1921"/>
                  </a:moveTo>
                  <a:cubicBezTo>
                    <a:pt x="806" y="1921"/>
                    <a:pt x="807" y="1921"/>
                    <a:pt x="807" y="1921"/>
                  </a:cubicBezTo>
                  <a:cubicBezTo>
                    <a:pt x="818" y="1911"/>
                    <a:pt x="835" y="1904"/>
                    <a:pt x="856" y="1896"/>
                  </a:cubicBezTo>
                  <a:cubicBezTo>
                    <a:pt x="833" y="1901"/>
                    <a:pt x="812" y="1909"/>
                    <a:pt x="802" y="1926"/>
                  </a:cubicBezTo>
                  <a:cubicBezTo>
                    <a:pt x="801" y="1926"/>
                    <a:pt x="801" y="1927"/>
                    <a:pt x="801" y="1928"/>
                  </a:cubicBezTo>
                  <a:cubicBezTo>
                    <a:pt x="802" y="1926"/>
                    <a:pt x="804" y="1924"/>
                    <a:pt x="806" y="1922"/>
                  </a:cubicBezTo>
                  <a:cubicBezTo>
                    <a:pt x="806" y="1922"/>
                    <a:pt x="806" y="1921"/>
                    <a:pt x="806" y="1921"/>
                  </a:cubicBezTo>
                  <a:close/>
                  <a:moveTo>
                    <a:pt x="755" y="1824"/>
                  </a:moveTo>
                  <a:cubicBezTo>
                    <a:pt x="755" y="1832"/>
                    <a:pt x="762" y="1831"/>
                    <a:pt x="769" y="1829"/>
                  </a:cubicBezTo>
                  <a:cubicBezTo>
                    <a:pt x="762" y="1829"/>
                    <a:pt x="757" y="1827"/>
                    <a:pt x="755" y="1824"/>
                  </a:cubicBezTo>
                  <a:close/>
                  <a:moveTo>
                    <a:pt x="746" y="2190"/>
                  </a:moveTo>
                  <a:cubicBezTo>
                    <a:pt x="740" y="2188"/>
                    <a:pt x="734" y="2186"/>
                    <a:pt x="728" y="2185"/>
                  </a:cubicBezTo>
                  <a:cubicBezTo>
                    <a:pt x="734" y="2187"/>
                    <a:pt x="740" y="2188"/>
                    <a:pt x="746" y="2190"/>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1"/>
                  </a:moveTo>
                  <a:cubicBezTo>
                    <a:pt x="705" y="1561"/>
                    <a:pt x="705" y="1560"/>
                    <a:pt x="705" y="1560"/>
                  </a:cubicBezTo>
                  <a:cubicBezTo>
                    <a:pt x="705" y="1560"/>
                    <a:pt x="705" y="1561"/>
                    <a:pt x="705" y="1561"/>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6"/>
                  </a:moveTo>
                  <a:cubicBezTo>
                    <a:pt x="703" y="1556"/>
                    <a:pt x="703" y="1556"/>
                    <a:pt x="703" y="1555"/>
                  </a:cubicBezTo>
                  <a:cubicBezTo>
                    <a:pt x="703" y="1556"/>
                    <a:pt x="703" y="1556"/>
                    <a:pt x="703" y="1556"/>
                  </a:cubicBezTo>
                  <a:cubicBezTo>
                    <a:pt x="703" y="1556"/>
                    <a:pt x="703" y="1556"/>
                    <a:pt x="703" y="1556"/>
                  </a:cubicBezTo>
                  <a:close/>
                  <a:moveTo>
                    <a:pt x="514" y="1656"/>
                  </a:moveTo>
                  <a:cubicBezTo>
                    <a:pt x="509" y="1659"/>
                    <a:pt x="504" y="1662"/>
                    <a:pt x="498" y="1664"/>
                  </a:cubicBezTo>
                  <a:cubicBezTo>
                    <a:pt x="484" y="1676"/>
                    <a:pt x="470" y="1686"/>
                    <a:pt x="459" y="1694"/>
                  </a:cubicBezTo>
                  <a:cubicBezTo>
                    <a:pt x="473" y="1692"/>
                    <a:pt x="515" y="1664"/>
                    <a:pt x="514" y="165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0" y="1779"/>
                    <a:pt x="320" y="1779"/>
                  </a:cubicBezTo>
                  <a:cubicBezTo>
                    <a:pt x="320" y="1779"/>
                    <a:pt x="320" y="1779"/>
                    <a:pt x="321" y="1779"/>
                  </a:cubicBezTo>
                  <a:close/>
                  <a:moveTo>
                    <a:pt x="1704" y="1288"/>
                  </a:moveTo>
                  <a:cubicBezTo>
                    <a:pt x="1704" y="1288"/>
                    <a:pt x="1704" y="1288"/>
                    <a:pt x="1704" y="1288"/>
                  </a:cubicBezTo>
                  <a:cubicBezTo>
                    <a:pt x="1704" y="1288"/>
                    <a:pt x="1704" y="1288"/>
                    <a:pt x="1704" y="1288"/>
                  </a:cubicBez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49"/>
                  </a:moveTo>
                  <a:cubicBezTo>
                    <a:pt x="824" y="2149"/>
                    <a:pt x="824" y="2149"/>
                    <a:pt x="824" y="2149"/>
                  </a:cubicBezTo>
                  <a:cubicBezTo>
                    <a:pt x="824" y="2149"/>
                    <a:pt x="824" y="2149"/>
                    <a:pt x="824" y="2149"/>
                  </a:cubicBezTo>
                  <a:close/>
                  <a:moveTo>
                    <a:pt x="392" y="1716"/>
                  </a:moveTo>
                  <a:cubicBezTo>
                    <a:pt x="392" y="1716"/>
                    <a:pt x="392" y="1716"/>
                    <a:pt x="392" y="1717"/>
                  </a:cubicBezTo>
                  <a:cubicBezTo>
                    <a:pt x="392" y="1716"/>
                    <a:pt x="392" y="1716"/>
                    <a:pt x="392" y="1716"/>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ubicBezTo>
                    <a:pt x="325" y="1776"/>
                    <a:pt x="325" y="1776"/>
                    <a:pt x="325" y="177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2065" y="506"/>
                  </a:moveTo>
                  <a:cubicBezTo>
                    <a:pt x="2069" y="499"/>
                    <a:pt x="2071" y="491"/>
                    <a:pt x="2072" y="483"/>
                  </a:cubicBezTo>
                  <a:cubicBezTo>
                    <a:pt x="2070" y="491"/>
                    <a:pt x="2067" y="498"/>
                    <a:pt x="2065" y="506"/>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071" y="545"/>
                  </a:moveTo>
                  <a:cubicBezTo>
                    <a:pt x="2070" y="547"/>
                    <a:pt x="2070" y="549"/>
                    <a:pt x="2070" y="551"/>
                  </a:cubicBezTo>
                  <a:cubicBezTo>
                    <a:pt x="2079" y="550"/>
                    <a:pt x="2079" y="527"/>
                    <a:pt x="2081" y="520"/>
                  </a:cubicBezTo>
                  <a:cubicBezTo>
                    <a:pt x="2078" y="528"/>
                    <a:pt x="2074" y="537"/>
                    <a:pt x="2071" y="545"/>
                  </a:cubicBezTo>
                  <a:close/>
                  <a:moveTo>
                    <a:pt x="1967" y="806"/>
                  </a:moveTo>
                  <a:cubicBezTo>
                    <a:pt x="1968" y="806"/>
                    <a:pt x="1969" y="804"/>
                    <a:pt x="1972" y="797"/>
                  </a:cubicBezTo>
                  <a:cubicBezTo>
                    <a:pt x="1970" y="800"/>
                    <a:pt x="1969" y="803"/>
                    <a:pt x="1967" y="806"/>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2" y="1388"/>
                  </a:moveTo>
                  <a:cubicBezTo>
                    <a:pt x="1523" y="1391"/>
                    <a:pt x="1526" y="1389"/>
                    <a:pt x="1529" y="1382"/>
                  </a:cubicBezTo>
                  <a:cubicBezTo>
                    <a:pt x="1527" y="1384"/>
                    <a:pt x="1524" y="1387"/>
                    <a:pt x="1522" y="1388"/>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397" y="1567"/>
                  </a:moveTo>
                  <a:cubicBezTo>
                    <a:pt x="1398" y="1566"/>
                    <a:pt x="1400" y="1565"/>
                    <a:pt x="1401" y="1564"/>
                  </a:cubicBezTo>
                  <a:cubicBezTo>
                    <a:pt x="1399" y="1565"/>
                    <a:pt x="1398" y="1566"/>
                    <a:pt x="1397" y="1567"/>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982" y="1727"/>
                  </a:move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14" y="2167"/>
                  </a:moveTo>
                  <a:cubicBezTo>
                    <a:pt x="814" y="2171"/>
                    <a:pt x="815" y="2175"/>
                    <a:pt x="816" y="2179"/>
                  </a:cubicBezTo>
                  <a:cubicBezTo>
                    <a:pt x="815" y="2175"/>
                    <a:pt x="815" y="2171"/>
                    <a:pt x="814" y="2167"/>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755" y="1824"/>
                  </a:moveTo>
                  <a:cubicBezTo>
                    <a:pt x="755" y="1832"/>
                    <a:pt x="762" y="1831"/>
                    <a:pt x="769" y="1829"/>
                  </a:cubicBezTo>
                  <a:cubicBezTo>
                    <a:pt x="762" y="1829"/>
                    <a:pt x="757" y="1827"/>
                    <a:pt x="755" y="1824"/>
                  </a:cubicBezTo>
                  <a:close/>
                  <a:moveTo>
                    <a:pt x="728" y="2185"/>
                  </a:moveTo>
                  <a:cubicBezTo>
                    <a:pt x="734" y="2187"/>
                    <a:pt x="740" y="2188"/>
                    <a:pt x="746" y="2190"/>
                  </a:cubicBezTo>
                  <a:cubicBezTo>
                    <a:pt x="740" y="2188"/>
                    <a:pt x="734" y="2186"/>
                    <a:pt x="728" y="2185"/>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6"/>
                    <a:pt x="703" y="1556"/>
                    <a:pt x="703" y="1556"/>
                  </a:cubicBezTo>
                  <a:cubicBezTo>
                    <a:pt x="703" y="1556"/>
                    <a:pt x="703" y="1556"/>
                    <a:pt x="703" y="1556"/>
                  </a:cubicBezTo>
                  <a:cubicBezTo>
                    <a:pt x="703" y="1556"/>
                    <a:pt x="703" y="1556"/>
                    <a:pt x="703" y="1555"/>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2" y="1716"/>
                  </a:moveTo>
                  <a:cubicBezTo>
                    <a:pt x="392" y="1716"/>
                    <a:pt x="392" y="1716"/>
                    <a:pt x="392" y="1717"/>
                  </a:cubicBezTo>
                  <a:cubicBezTo>
                    <a:pt x="392" y="1716"/>
                    <a:pt x="392" y="1716"/>
                    <a:pt x="392" y="171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0" y="1779"/>
                  </a:moveTo>
                  <a:cubicBezTo>
                    <a:pt x="320" y="1779"/>
                    <a:pt x="320" y="1779"/>
                    <a:pt x="321" y="1779"/>
                  </a:cubicBezTo>
                  <a:cubicBezTo>
                    <a:pt x="321" y="1779"/>
                    <a:pt x="321" y="1779"/>
                    <a:pt x="321" y="1779"/>
                  </a:cubicBezTo>
                  <a:cubicBezTo>
                    <a:pt x="321" y="1779"/>
                    <a:pt x="320" y="1779"/>
                    <a:pt x="320" y="1779"/>
                  </a:cubicBezTo>
                  <a:close/>
                  <a:moveTo>
                    <a:pt x="1704" y="1288"/>
                  </a:moveTo>
                  <a:cubicBezTo>
                    <a:pt x="1704" y="1288"/>
                    <a:pt x="1704" y="1288"/>
                    <a:pt x="1704" y="1288"/>
                  </a:cubicBezTo>
                  <a:cubicBezTo>
                    <a:pt x="1704" y="1288"/>
                    <a:pt x="1704" y="1288"/>
                    <a:pt x="1704" y="1288"/>
                  </a:cubicBez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49"/>
                  </a:moveTo>
                  <a:cubicBezTo>
                    <a:pt x="824" y="2149"/>
                    <a:pt x="824" y="2149"/>
                    <a:pt x="824" y="2149"/>
                  </a:cubicBezTo>
                  <a:cubicBezTo>
                    <a:pt x="824" y="2149"/>
                    <a:pt x="824" y="2149"/>
                    <a:pt x="824" y="2149"/>
                  </a:cubicBezTo>
                  <a:close/>
                  <a:moveTo>
                    <a:pt x="392" y="1716"/>
                  </a:moveTo>
                  <a:cubicBezTo>
                    <a:pt x="392" y="1716"/>
                    <a:pt x="392" y="1716"/>
                    <a:pt x="392" y="1717"/>
                  </a:cubicBezTo>
                  <a:cubicBezTo>
                    <a:pt x="392" y="1716"/>
                    <a:pt x="392" y="1716"/>
                    <a:pt x="392" y="1716"/>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ubicBezTo>
                    <a:pt x="325" y="1776"/>
                    <a:pt x="325" y="1776"/>
                    <a:pt x="325" y="177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975" y="1729"/>
                  </a:moveTo>
                  <a:cubicBezTo>
                    <a:pt x="975" y="1729"/>
                    <a:pt x="975" y="1729"/>
                    <a:pt x="975" y="1729"/>
                  </a:cubicBezTo>
                  <a:cubicBezTo>
                    <a:pt x="975" y="1729"/>
                    <a:pt x="975" y="1729"/>
                    <a:pt x="975" y="1729"/>
                  </a:cubicBezTo>
                  <a:cubicBezTo>
                    <a:pt x="975" y="1729"/>
                    <a:pt x="975" y="1729"/>
                    <a:pt x="975"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071" y="545"/>
                  </a:moveTo>
                  <a:cubicBezTo>
                    <a:pt x="2070" y="547"/>
                    <a:pt x="2070" y="549"/>
                    <a:pt x="2070" y="551"/>
                  </a:cubicBezTo>
                  <a:cubicBezTo>
                    <a:pt x="2079" y="550"/>
                    <a:pt x="2079" y="527"/>
                    <a:pt x="2081" y="520"/>
                  </a:cubicBezTo>
                  <a:cubicBezTo>
                    <a:pt x="2078" y="528"/>
                    <a:pt x="2074" y="537"/>
                    <a:pt x="2071" y="545"/>
                  </a:cubicBezTo>
                  <a:close/>
                  <a:moveTo>
                    <a:pt x="1967" y="806"/>
                  </a:moveTo>
                  <a:cubicBezTo>
                    <a:pt x="1968" y="806"/>
                    <a:pt x="1969" y="804"/>
                    <a:pt x="1972" y="797"/>
                  </a:cubicBezTo>
                  <a:cubicBezTo>
                    <a:pt x="1970" y="800"/>
                    <a:pt x="1969" y="803"/>
                    <a:pt x="1967" y="806"/>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2" y="1388"/>
                  </a:moveTo>
                  <a:cubicBezTo>
                    <a:pt x="1523" y="1391"/>
                    <a:pt x="1526" y="1389"/>
                    <a:pt x="1529" y="1382"/>
                  </a:cubicBezTo>
                  <a:cubicBezTo>
                    <a:pt x="1527" y="1384"/>
                    <a:pt x="1524" y="1387"/>
                    <a:pt x="1522" y="1388"/>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397" y="1567"/>
                  </a:moveTo>
                  <a:cubicBezTo>
                    <a:pt x="1398" y="1566"/>
                    <a:pt x="1400" y="1565"/>
                    <a:pt x="1401" y="1564"/>
                  </a:cubicBezTo>
                  <a:cubicBezTo>
                    <a:pt x="1399" y="1565"/>
                    <a:pt x="1398" y="1566"/>
                    <a:pt x="1397" y="1567"/>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14" y="2167"/>
                  </a:moveTo>
                  <a:cubicBezTo>
                    <a:pt x="814" y="2171"/>
                    <a:pt x="815" y="2175"/>
                    <a:pt x="816" y="2179"/>
                  </a:cubicBezTo>
                  <a:cubicBezTo>
                    <a:pt x="815" y="2175"/>
                    <a:pt x="815" y="2171"/>
                    <a:pt x="814" y="2167"/>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755" y="1824"/>
                  </a:moveTo>
                  <a:cubicBezTo>
                    <a:pt x="755" y="1832"/>
                    <a:pt x="762" y="1831"/>
                    <a:pt x="769" y="1829"/>
                  </a:cubicBezTo>
                  <a:cubicBezTo>
                    <a:pt x="762" y="1829"/>
                    <a:pt x="757" y="1827"/>
                    <a:pt x="755" y="1824"/>
                  </a:cubicBezTo>
                  <a:close/>
                  <a:moveTo>
                    <a:pt x="728" y="2185"/>
                  </a:moveTo>
                  <a:cubicBezTo>
                    <a:pt x="734" y="2187"/>
                    <a:pt x="740" y="2188"/>
                    <a:pt x="746" y="2190"/>
                  </a:cubicBezTo>
                  <a:cubicBezTo>
                    <a:pt x="740" y="2188"/>
                    <a:pt x="734" y="2186"/>
                    <a:pt x="728" y="2185"/>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2" y="1716"/>
                  </a:moveTo>
                  <a:cubicBezTo>
                    <a:pt x="392" y="1716"/>
                    <a:pt x="392" y="1716"/>
                    <a:pt x="392" y="1717"/>
                  </a:cubicBezTo>
                  <a:cubicBezTo>
                    <a:pt x="392" y="1716"/>
                    <a:pt x="392" y="1716"/>
                    <a:pt x="392" y="171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1676" y="1306"/>
                  </a:moveTo>
                  <a:cubicBezTo>
                    <a:pt x="1676" y="1305"/>
                    <a:pt x="1675" y="1306"/>
                    <a:pt x="1674" y="1307"/>
                  </a:cubicBezTo>
                  <a:cubicBezTo>
                    <a:pt x="1668" y="1314"/>
                    <a:pt x="1661" y="1322"/>
                    <a:pt x="1655" y="1330"/>
                  </a:cubicBezTo>
                  <a:cubicBezTo>
                    <a:pt x="1666" y="1318"/>
                    <a:pt x="1676" y="1306"/>
                    <a:pt x="1687" y="1294"/>
                  </a:cubicBezTo>
                  <a:cubicBezTo>
                    <a:pt x="1673" y="1308"/>
                    <a:pt x="1677" y="1304"/>
                    <a:pt x="1676" y="1306"/>
                  </a:cubicBezTo>
                  <a:close/>
                  <a:moveTo>
                    <a:pt x="392" y="1716"/>
                  </a:moveTo>
                  <a:cubicBezTo>
                    <a:pt x="392" y="1716"/>
                    <a:pt x="392" y="1716"/>
                    <a:pt x="392" y="1717"/>
                  </a:cubicBezTo>
                  <a:cubicBezTo>
                    <a:pt x="392" y="1716"/>
                    <a:pt x="392" y="1716"/>
                    <a:pt x="392" y="171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975" y="1729"/>
                  </a:moveTo>
                  <a:cubicBezTo>
                    <a:pt x="975" y="1729"/>
                    <a:pt x="975" y="1729"/>
                    <a:pt x="975" y="1729"/>
                  </a:cubicBezTo>
                  <a:cubicBezTo>
                    <a:pt x="975" y="1729"/>
                    <a:pt x="975" y="1729"/>
                    <a:pt x="975" y="1729"/>
                  </a:cubicBezTo>
                  <a:cubicBezTo>
                    <a:pt x="975" y="1729"/>
                    <a:pt x="975" y="1729"/>
                    <a:pt x="975"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9" y="2089"/>
                  </a:moveTo>
                  <a:cubicBezTo>
                    <a:pt x="398" y="2088"/>
                    <a:pt x="398" y="2088"/>
                    <a:pt x="398" y="2088"/>
                  </a:cubicBezTo>
                  <a:cubicBezTo>
                    <a:pt x="398" y="2088"/>
                    <a:pt x="398" y="2088"/>
                    <a:pt x="398" y="2088"/>
                  </a:cubicBezTo>
                  <a:cubicBezTo>
                    <a:pt x="398" y="2088"/>
                    <a:pt x="398" y="2088"/>
                    <a:pt x="398" y="2088"/>
                  </a:cubicBezTo>
                  <a:cubicBezTo>
                    <a:pt x="395" y="2087"/>
                    <a:pt x="392" y="2087"/>
                    <a:pt x="389" y="2086"/>
                  </a:cubicBezTo>
                  <a:cubicBezTo>
                    <a:pt x="401" y="2090"/>
                    <a:pt x="413" y="2094"/>
                    <a:pt x="425" y="2099"/>
                  </a:cubicBezTo>
                  <a:cubicBezTo>
                    <a:pt x="418" y="2096"/>
                    <a:pt x="401" y="2089"/>
                    <a:pt x="399" y="2089"/>
                  </a:cubicBezTo>
                  <a:close/>
                  <a:moveTo>
                    <a:pt x="676" y="2176"/>
                  </a:moveTo>
                  <a:cubicBezTo>
                    <a:pt x="676" y="2175"/>
                    <a:pt x="676" y="2175"/>
                    <a:pt x="676" y="2174"/>
                  </a:cubicBezTo>
                  <a:cubicBezTo>
                    <a:pt x="675" y="2174"/>
                    <a:pt x="674" y="2174"/>
                    <a:pt x="673" y="2173"/>
                  </a:cubicBezTo>
                  <a:cubicBezTo>
                    <a:pt x="656" y="2161"/>
                    <a:pt x="635" y="2157"/>
                    <a:pt x="615" y="2154"/>
                  </a:cubicBezTo>
                  <a:cubicBezTo>
                    <a:pt x="614" y="2154"/>
                    <a:pt x="602" y="2150"/>
                    <a:pt x="590" y="2147"/>
                  </a:cubicBezTo>
                  <a:cubicBezTo>
                    <a:pt x="579" y="2144"/>
                    <a:pt x="568" y="2142"/>
                    <a:pt x="570" y="2143"/>
                  </a:cubicBezTo>
                  <a:cubicBezTo>
                    <a:pt x="570" y="2143"/>
                    <a:pt x="570" y="2143"/>
                    <a:pt x="570" y="2143"/>
                  </a:cubicBezTo>
                  <a:cubicBezTo>
                    <a:pt x="570" y="2143"/>
                    <a:pt x="570" y="2143"/>
                    <a:pt x="570" y="2143"/>
                  </a:cubicBezTo>
                  <a:cubicBezTo>
                    <a:pt x="570" y="2144"/>
                    <a:pt x="570" y="2144"/>
                    <a:pt x="570" y="2144"/>
                  </a:cubicBezTo>
                  <a:cubicBezTo>
                    <a:pt x="570" y="2144"/>
                    <a:pt x="570" y="2144"/>
                    <a:pt x="570" y="2144"/>
                  </a:cubicBezTo>
                  <a:cubicBezTo>
                    <a:pt x="570" y="2144"/>
                    <a:pt x="570" y="2144"/>
                    <a:pt x="571" y="2144"/>
                  </a:cubicBezTo>
                  <a:cubicBezTo>
                    <a:pt x="571" y="2144"/>
                    <a:pt x="571" y="2144"/>
                    <a:pt x="571" y="2144"/>
                  </a:cubicBezTo>
                  <a:cubicBezTo>
                    <a:pt x="571" y="2144"/>
                    <a:pt x="571" y="2144"/>
                    <a:pt x="571" y="2144"/>
                  </a:cubicBezTo>
                  <a:cubicBezTo>
                    <a:pt x="571" y="2144"/>
                    <a:pt x="571" y="2144"/>
                    <a:pt x="571" y="2144"/>
                  </a:cubicBezTo>
                  <a:cubicBezTo>
                    <a:pt x="571" y="2144"/>
                    <a:pt x="571" y="2144"/>
                    <a:pt x="571" y="2144"/>
                  </a:cubicBezTo>
                  <a:cubicBezTo>
                    <a:pt x="573" y="2145"/>
                    <a:pt x="576" y="2146"/>
                    <a:pt x="580" y="2148"/>
                  </a:cubicBezTo>
                  <a:cubicBezTo>
                    <a:pt x="580" y="2148"/>
                    <a:pt x="580" y="2148"/>
                    <a:pt x="580" y="2148"/>
                  </a:cubicBezTo>
                  <a:cubicBezTo>
                    <a:pt x="583" y="2149"/>
                    <a:pt x="585" y="2150"/>
                    <a:pt x="586" y="2151"/>
                  </a:cubicBezTo>
                  <a:cubicBezTo>
                    <a:pt x="585" y="2150"/>
                    <a:pt x="585" y="2150"/>
                    <a:pt x="584" y="2150"/>
                  </a:cubicBezTo>
                  <a:cubicBezTo>
                    <a:pt x="586" y="2151"/>
                    <a:pt x="587" y="2151"/>
                    <a:pt x="587" y="2151"/>
                  </a:cubicBezTo>
                  <a:cubicBezTo>
                    <a:pt x="587" y="2151"/>
                    <a:pt x="587" y="2151"/>
                    <a:pt x="587" y="2151"/>
                  </a:cubicBezTo>
                  <a:cubicBezTo>
                    <a:pt x="587" y="2150"/>
                    <a:pt x="582" y="2148"/>
                    <a:pt x="576" y="2146"/>
                  </a:cubicBezTo>
                  <a:cubicBezTo>
                    <a:pt x="576" y="2146"/>
                    <a:pt x="576" y="2146"/>
                    <a:pt x="575" y="2146"/>
                  </a:cubicBezTo>
                  <a:cubicBezTo>
                    <a:pt x="582" y="2148"/>
                    <a:pt x="589" y="2150"/>
                    <a:pt x="597" y="2152"/>
                  </a:cubicBezTo>
                  <a:cubicBezTo>
                    <a:pt x="598" y="2152"/>
                    <a:pt x="599" y="2152"/>
                    <a:pt x="600" y="2153"/>
                  </a:cubicBezTo>
                  <a:cubicBezTo>
                    <a:pt x="625" y="2158"/>
                    <a:pt x="654" y="2163"/>
                    <a:pt x="671" y="2173"/>
                  </a:cubicBezTo>
                  <a:cubicBezTo>
                    <a:pt x="673" y="2174"/>
                    <a:pt x="675" y="2175"/>
                    <a:pt x="676" y="2176"/>
                  </a:cubicBezTo>
                  <a:cubicBezTo>
                    <a:pt x="676" y="2176"/>
                    <a:pt x="676" y="2176"/>
                    <a:pt x="677" y="2176"/>
                  </a:cubicBezTo>
                  <a:cubicBezTo>
                    <a:pt x="676" y="2176"/>
                    <a:pt x="676" y="2176"/>
                    <a:pt x="676" y="2176"/>
                  </a:cubicBezTo>
                  <a:close/>
                  <a:moveTo>
                    <a:pt x="698" y="1576"/>
                  </a:moveTo>
                  <a:cubicBezTo>
                    <a:pt x="695" y="1571"/>
                    <a:pt x="692" y="1566"/>
                    <a:pt x="688" y="1561"/>
                  </a:cubicBezTo>
                  <a:cubicBezTo>
                    <a:pt x="694" y="1572"/>
                    <a:pt x="699" y="1583"/>
                    <a:pt x="703" y="1595"/>
                  </a:cubicBezTo>
                  <a:cubicBezTo>
                    <a:pt x="701" y="1589"/>
                    <a:pt x="700" y="1583"/>
                    <a:pt x="698" y="1576"/>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815" y="2141"/>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lose/>
                  <a:moveTo>
                    <a:pt x="813" y="2124"/>
                  </a:moveTo>
                  <a:cubicBezTo>
                    <a:pt x="813" y="2124"/>
                    <a:pt x="813" y="2125"/>
                    <a:pt x="813" y="2125"/>
                  </a:cubicBezTo>
                  <a:cubicBezTo>
                    <a:pt x="813" y="2125"/>
                    <a:pt x="813" y="2125"/>
                    <a:pt x="813" y="2125"/>
                  </a:cubicBezTo>
                  <a:cubicBezTo>
                    <a:pt x="813" y="2125"/>
                    <a:pt x="813" y="2124"/>
                    <a:pt x="813" y="2124"/>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6"/>
                    <a:pt x="814" y="2134"/>
                    <a:pt x="814" y="2132"/>
                  </a:cubicBezTo>
                  <a:cubicBezTo>
                    <a:pt x="814" y="2132"/>
                    <a:pt x="814" y="2132"/>
                    <a:pt x="814" y="2132"/>
                  </a:cubicBezTo>
                  <a:cubicBezTo>
                    <a:pt x="814" y="2131"/>
                    <a:pt x="814" y="2131"/>
                    <a:pt x="814" y="2131"/>
                  </a:cubicBezTo>
                  <a:cubicBezTo>
                    <a:pt x="814" y="2131"/>
                    <a:pt x="814" y="2131"/>
                    <a:pt x="814" y="2131"/>
                  </a:cubicBezTo>
                  <a:cubicBezTo>
                    <a:pt x="814" y="2130"/>
                    <a:pt x="814" y="2130"/>
                    <a:pt x="814" y="2129"/>
                  </a:cubicBezTo>
                  <a:cubicBezTo>
                    <a:pt x="814" y="2129"/>
                    <a:pt x="814" y="2129"/>
                    <a:pt x="814" y="2129"/>
                  </a:cubicBezTo>
                  <a:cubicBezTo>
                    <a:pt x="814" y="2129"/>
                    <a:pt x="814" y="2128"/>
                    <a:pt x="814" y="2128"/>
                  </a:cubicBezTo>
                  <a:cubicBezTo>
                    <a:pt x="814" y="2128"/>
                    <a:pt x="814" y="2128"/>
                    <a:pt x="814" y="2128"/>
                  </a:cubicBezTo>
                  <a:cubicBezTo>
                    <a:pt x="814" y="2127"/>
                    <a:pt x="814" y="2127"/>
                    <a:pt x="814" y="2127"/>
                  </a:cubicBezTo>
                  <a:cubicBezTo>
                    <a:pt x="814" y="2127"/>
                    <a:pt x="813" y="2127"/>
                    <a:pt x="813" y="2126"/>
                  </a:cubicBezTo>
                  <a:cubicBezTo>
                    <a:pt x="813" y="2126"/>
                    <a:pt x="813" y="2126"/>
                    <a:pt x="813" y="2126"/>
                  </a:cubicBezTo>
                  <a:cubicBezTo>
                    <a:pt x="813" y="2126"/>
                    <a:pt x="813" y="2125"/>
                    <a:pt x="813" y="2125"/>
                  </a:cubicBezTo>
                  <a:cubicBezTo>
                    <a:pt x="813" y="2126"/>
                    <a:pt x="813" y="2126"/>
                    <a:pt x="813" y="2127"/>
                  </a:cubicBezTo>
                  <a:cubicBezTo>
                    <a:pt x="814" y="2127"/>
                    <a:pt x="814" y="2128"/>
                    <a:pt x="814" y="2128"/>
                  </a:cubicBezTo>
                  <a:cubicBezTo>
                    <a:pt x="814" y="2128"/>
                    <a:pt x="814" y="2129"/>
                    <a:pt x="814" y="2129"/>
                  </a:cubicBezTo>
                  <a:cubicBezTo>
                    <a:pt x="814" y="2129"/>
                    <a:pt x="814" y="2130"/>
                    <a:pt x="814" y="2130"/>
                  </a:cubicBezTo>
                  <a:cubicBezTo>
                    <a:pt x="814" y="2130"/>
                    <a:pt x="814" y="2130"/>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2"/>
                  </a:cubicBezTo>
                  <a:cubicBezTo>
                    <a:pt x="814" y="2132"/>
                    <a:pt x="814" y="2132"/>
                    <a:pt x="814" y="2132"/>
                  </a:cubicBezTo>
                  <a:cubicBezTo>
                    <a:pt x="811" y="2108"/>
                    <a:pt x="806" y="2082"/>
                    <a:pt x="805" y="2058"/>
                  </a:cubicBezTo>
                  <a:cubicBezTo>
                    <a:pt x="805" y="2069"/>
                    <a:pt x="806" y="2081"/>
                    <a:pt x="808" y="2093"/>
                  </a:cubicBezTo>
                  <a:cubicBezTo>
                    <a:pt x="809" y="2097"/>
                    <a:pt x="817" y="2159"/>
                    <a:pt x="815" y="2138"/>
                  </a:cubicBezTo>
                  <a:close/>
                  <a:moveTo>
                    <a:pt x="805" y="2094"/>
                  </a:moveTo>
                  <a:cubicBezTo>
                    <a:pt x="815" y="2157"/>
                    <a:pt x="815" y="2157"/>
                    <a:pt x="815" y="2157"/>
                  </a:cubicBezTo>
                  <a:cubicBezTo>
                    <a:pt x="816" y="2153"/>
                    <a:pt x="809" y="2115"/>
                    <a:pt x="805" y="2094"/>
                  </a:cubicBezTo>
                  <a:close/>
                  <a:moveTo>
                    <a:pt x="815" y="2141"/>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6"/>
                    <a:pt x="814" y="2134"/>
                    <a:pt x="814" y="2132"/>
                  </a:cubicBezTo>
                  <a:cubicBezTo>
                    <a:pt x="814" y="2132"/>
                    <a:pt x="814" y="2132"/>
                    <a:pt x="814" y="2132"/>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2"/>
                  </a:cubicBezTo>
                  <a:cubicBezTo>
                    <a:pt x="814" y="2132"/>
                    <a:pt x="814" y="2132"/>
                    <a:pt x="814" y="2132"/>
                  </a:cubicBezTo>
                  <a:cubicBezTo>
                    <a:pt x="811" y="2108"/>
                    <a:pt x="806" y="2082"/>
                    <a:pt x="805" y="2058"/>
                  </a:cubicBezTo>
                  <a:cubicBezTo>
                    <a:pt x="805" y="2069"/>
                    <a:pt x="806" y="2081"/>
                    <a:pt x="808" y="2093"/>
                  </a:cubicBezTo>
                  <a:cubicBezTo>
                    <a:pt x="809" y="2097"/>
                    <a:pt x="817" y="2159"/>
                    <a:pt x="815" y="2138"/>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14" y="2167"/>
                  </a:moveTo>
                  <a:cubicBezTo>
                    <a:pt x="814" y="2171"/>
                    <a:pt x="815" y="2175"/>
                    <a:pt x="816" y="2179"/>
                  </a:cubicBezTo>
                  <a:cubicBezTo>
                    <a:pt x="815" y="2175"/>
                    <a:pt x="815" y="2171"/>
                    <a:pt x="814" y="2167"/>
                  </a:cubicBezTo>
                  <a:close/>
                  <a:moveTo>
                    <a:pt x="817" y="2183"/>
                  </a:moveTo>
                  <a:cubicBezTo>
                    <a:pt x="817" y="2183"/>
                    <a:pt x="817" y="2183"/>
                    <a:pt x="817" y="2183"/>
                  </a:cubicBezTo>
                  <a:cubicBezTo>
                    <a:pt x="816" y="2181"/>
                    <a:pt x="816" y="2180"/>
                    <a:pt x="816" y="2179"/>
                  </a:cubicBezTo>
                  <a:cubicBezTo>
                    <a:pt x="816" y="2182"/>
                    <a:pt x="817" y="2186"/>
                    <a:pt x="818" y="2190"/>
                  </a:cubicBezTo>
                  <a:cubicBezTo>
                    <a:pt x="817" y="2187"/>
                    <a:pt x="817" y="2185"/>
                    <a:pt x="817" y="2183"/>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05" y="2094"/>
                  </a:moveTo>
                  <a:cubicBezTo>
                    <a:pt x="815" y="2157"/>
                    <a:pt x="815" y="2157"/>
                    <a:pt x="815" y="2157"/>
                  </a:cubicBezTo>
                  <a:cubicBezTo>
                    <a:pt x="816" y="2153"/>
                    <a:pt x="809" y="2115"/>
                    <a:pt x="805" y="2094"/>
                  </a:cubicBezTo>
                  <a:close/>
                  <a:moveTo>
                    <a:pt x="814" y="2131"/>
                  </a:moveTo>
                  <a:cubicBezTo>
                    <a:pt x="814" y="2131"/>
                    <a:pt x="814" y="2131"/>
                    <a:pt x="814" y="2131"/>
                  </a:cubicBezTo>
                  <a:cubicBezTo>
                    <a:pt x="814" y="2131"/>
                    <a:pt x="814" y="2131"/>
                    <a:pt x="814" y="2131"/>
                  </a:cubicBezTo>
                  <a:cubicBezTo>
                    <a:pt x="814" y="2131"/>
                    <a:pt x="814" y="2131"/>
                    <a:pt x="814" y="2131"/>
                  </a:cubicBezTo>
                  <a:close/>
                  <a:moveTo>
                    <a:pt x="814" y="2134"/>
                  </a:moveTo>
                  <a:cubicBezTo>
                    <a:pt x="814" y="2134"/>
                    <a:pt x="814" y="2134"/>
                    <a:pt x="814" y="2134"/>
                  </a:cubicBezTo>
                  <a:cubicBezTo>
                    <a:pt x="814" y="2133"/>
                    <a:pt x="814" y="2133"/>
                    <a:pt x="814" y="2133"/>
                  </a:cubicBezTo>
                  <a:cubicBezTo>
                    <a:pt x="814" y="2133"/>
                    <a:pt x="814" y="2133"/>
                    <a:pt x="814" y="2133"/>
                  </a:cubicBezTo>
                  <a:cubicBezTo>
                    <a:pt x="814" y="2133"/>
                    <a:pt x="814" y="2133"/>
                    <a:pt x="814" y="2133"/>
                  </a:cubicBezTo>
                  <a:cubicBezTo>
                    <a:pt x="814" y="2133"/>
                    <a:pt x="814" y="2133"/>
                    <a:pt x="814" y="2132"/>
                  </a:cubicBezTo>
                  <a:cubicBezTo>
                    <a:pt x="814" y="2132"/>
                    <a:pt x="814" y="2132"/>
                    <a:pt x="814" y="2132"/>
                  </a:cubicBezTo>
                  <a:cubicBezTo>
                    <a:pt x="814" y="2132"/>
                    <a:pt x="814" y="2132"/>
                    <a:pt x="814" y="2132"/>
                  </a:cubicBezTo>
                  <a:cubicBezTo>
                    <a:pt x="814" y="2132"/>
                    <a:pt x="814" y="2133"/>
                    <a:pt x="814" y="2133"/>
                  </a:cubicBezTo>
                  <a:cubicBezTo>
                    <a:pt x="814" y="2133"/>
                    <a:pt x="814" y="2133"/>
                    <a:pt x="814" y="2133"/>
                  </a:cubicBezTo>
                  <a:cubicBezTo>
                    <a:pt x="814" y="2133"/>
                    <a:pt x="814" y="2134"/>
                    <a:pt x="814" y="2134"/>
                  </a:cubicBezTo>
                  <a:cubicBezTo>
                    <a:pt x="814" y="2134"/>
                    <a:pt x="814" y="2134"/>
                    <a:pt x="814" y="2134"/>
                  </a:cubicBezTo>
                  <a:cubicBezTo>
                    <a:pt x="814" y="2134"/>
                    <a:pt x="814" y="2134"/>
                    <a:pt x="814" y="2134"/>
                  </a:cubicBezTo>
                  <a:cubicBezTo>
                    <a:pt x="814" y="2134"/>
                    <a:pt x="814" y="2134"/>
                    <a:pt x="814" y="2134"/>
                  </a:cubicBezTo>
                  <a:close/>
                  <a:moveTo>
                    <a:pt x="814" y="2135"/>
                  </a:moveTo>
                  <a:cubicBezTo>
                    <a:pt x="814" y="2135"/>
                    <a:pt x="814" y="2135"/>
                    <a:pt x="814" y="2135"/>
                  </a:cubicBezTo>
                  <a:cubicBezTo>
                    <a:pt x="814" y="2136"/>
                    <a:pt x="815" y="2136"/>
                    <a:pt x="815" y="2136"/>
                  </a:cubicBezTo>
                  <a:cubicBezTo>
                    <a:pt x="815" y="2136"/>
                    <a:pt x="815" y="2136"/>
                    <a:pt x="815" y="2136"/>
                  </a:cubicBezTo>
                  <a:cubicBezTo>
                    <a:pt x="814" y="2136"/>
                    <a:pt x="814" y="2136"/>
                    <a:pt x="814" y="2135"/>
                  </a:cubicBezTo>
                  <a:close/>
                  <a:moveTo>
                    <a:pt x="815" y="2136"/>
                  </a:moveTo>
                  <a:cubicBezTo>
                    <a:pt x="815" y="2136"/>
                    <a:pt x="815" y="2136"/>
                    <a:pt x="815" y="2136"/>
                  </a:cubicBezTo>
                  <a:cubicBezTo>
                    <a:pt x="815" y="2136"/>
                    <a:pt x="815" y="2136"/>
                    <a:pt x="815" y="2136"/>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8"/>
                    <a:pt x="815" y="2138"/>
                    <a:pt x="815" y="2138"/>
                  </a:cubicBezTo>
                  <a:cubicBezTo>
                    <a:pt x="815" y="2138"/>
                    <a:pt x="815" y="2138"/>
                    <a:pt x="815" y="2138"/>
                  </a:cubicBezTo>
                  <a:close/>
                  <a:moveTo>
                    <a:pt x="815" y="2140"/>
                  </a:moveTo>
                  <a:cubicBezTo>
                    <a:pt x="815" y="2140"/>
                    <a:pt x="815" y="2140"/>
                    <a:pt x="815" y="2140"/>
                  </a:cubicBezTo>
                  <a:cubicBezTo>
                    <a:pt x="815" y="2140"/>
                    <a:pt x="815" y="2140"/>
                    <a:pt x="815" y="2140"/>
                  </a:cubicBezTo>
                  <a:close/>
                  <a:moveTo>
                    <a:pt x="815" y="2140"/>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lose/>
                  <a:moveTo>
                    <a:pt x="862" y="1877"/>
                  </a:moveTo>
                  <a:cubicBezTo>
                    <a:pt x="860" y="1878"/>
                    <a:pt x="857" y="1879"/>
                    <a:pt x="855" y="1880"/>
                  </a:cubicBezTo>
                  <a:cubicBezTo>
                    <a:pt x="858" y="1880"/>
                    <a:pt x="860" y="1879"/>
                    <a:pt x="862" y="1879"/>
                  </a:cubicBezTo>
                  <a:cubicBezTo>
                    <a:pt x="862" y="1879"/>
                    <a:pt x="862" y="1879"/>
                    <a:pt x="862" y="1879"/>
                  </a:cubicBezTo>
                  <a:cubicBezTo>
                    <a:pt x="862" y="1879"/>
                    <a:pt x="862" y="1879"/>
                    <a:pt x="862" y="1879"/>
                  </a:cubicBezTo>
                  <a:cubicBezTo>
                    <a:pt x="866" y="1877"/>
                    <a:pt x="869" y="1876"/>
                    <a:pt x="873" y="1875"/>
                  </a:cubicBezTo>
                  <a:cubicBezTo>
                    <a:pt x="876" y="1873"/>
                    <a:pt x="878" y="1871"/>
                    <a:pt x="880" y="1869"/>
                  </a:cubicBezTo>
                  <a:cubicBezTo>
                    <a:pt x="874" y="1871"/>
                    <a:pt x="868" y="1873"/>
                    <a:pt x="862" y="1877"/>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704" y="1288"/>
                  </a:moveTo>
                  <a:cubicBezTo>
                    <a:pt x="1704" y="1288"/>
                    <a:pt x="1704" y="1288"/>
                    <a:pt x="1704" y="1288"/>
                  </a:cubicBezTo>
                  <a:cubicBezTo>
                    <a:pt x="1704" y="1288"/>
                    <a:pt x="1704" y="1288"/>
                    <a:pt x="1704" y="1288"/>
                  </a:cubicBezTo>
                  <a:close/>
                  <a:moveTo>
                    <a:pt x="1505" y="1483"/>
                  </a:moveTo>
                  <a:cubicBezTo>
                    <a:pt x="1475" y="1491"/>
                    <a:pt x="1441" y="1529"/>
                    <a:pt x="1411" y="1563"/>
                  </a:cubicBezTo>
                  <a:cubicBezTo>
                    <a:pt x="1408" y="1566"/>
                    <a:pt x="1405" y="1570"/>
                    <a:pt x="1401" y="1574"/>
                  </a:cubicBezTo>
                  <a:cubicBezTo>
                    <a:pt x="1395" y="1578"/>
                    <a:pt x="1388" y="1583"/>
                    <a:pt x="1383" y="1588"/>
                  </a:cubicBezTo>
                  <a:cubicBezTo>
                    <a:pt x="1386" y="1586"/>
                    <a:pt x="1389" y="1583"/>
                    <a:pt x="1392" y="1581"/>
                  </a:cubicBezTo>
                  <a:cubicBezTo>
                    <a:pt x="1391" y="1582"/>
                    <a:pt x="1388" y="1585"/>
                    <a:pt x="1384" y="1589"/>
                  </a:cubicBezTo>
                  <a:cubicBezTo>
                    <a:pt x="1384" y="1590"/>
                    <a:pt x="1384" y="1590"/>
                    <a:pt x="1384" y="1590"/>
                  </a:cubicBezTo>
                  <a:cubicBezTo>
                    <a:pt x="1377" y="1595"/>
                    <a:pt x="1369" y="1600"/>
                    <a:pt x="1362" y="1606"/>
                  </a:cubicBezTo>
                  <a:cubicBezTo>
                    <a:pt x="1367" y="1603"/>
                    <a:pt x="1371" y="1601"/>
                    <a:pt x="1375" y="1599"/>
                  </a:cubicBezTo>
                  <a:cubicBezTo>
                    <a:pt x="1375" y="1599"/>
                    <a:pt x="1375" y="1599"/>
                    <a:pt x="1375" y="1600"/>
                  </a:cubicBezTo>
                  <a:cubicBezTo>
                    <a:pt x="1375" y="1600"/>
                    <a:pt x="1375" y="1600"/>
                    <a:pt x="1375" y="1599"/>
                  </a:cubicBezTo>
                  <a:cubicBezTo>
                    <a:pt x="1375" y="1600"/>
                    <a:pt x="1375" y="1600"/>
                    <a:pt x="1375" y="1599"/>
                  </a:cubicBezTo>
                  <a:cubicBezTo>
                    <a:pt x="1373" y="1602"/>
                    <a:pt x="1371" y="1604"/>
                    <a:pt x="1368" y="1606"/>
                  </a:cubicBezTo>
                  <a:cubicBezTo>
                    <a:pt x="1375" y="1601"/>
                    <a:pt x="1383" y="1593"/>
                    <a:pt x="1392" y="1584"/>
                  </a:cubicBezTo>
                  <a:cubicBezTo>
                    <a:pt x="1390" y="1585"/>
                    <a:pt x="1388" y="1587"/>
                    <a:pt x="1386" y="1588"/>
                  </a:cubicBezTo>
                  <a:cubicBezTo>
                    <a:pt x="1387" y="1587"/>
                    <a:pt x="1388" y="1586"/>
                    <a:pt x="1389" y="1585"/>
                  </a:cubicBezTo>
                  <a:cubicBezTo>
                    <a:pt x="1392" y="1582"/>
                    <a:pt x="1393" y="1581"/>
                    <a:pt x="1392" y="1581"/>
                  </a:cubicBezTo>
                  <a:cubicBezTo>
                    <a:pt x="1395" y="1579"/>
                    <a:pt x="1398" y="1577"/>
                    <a:pt x="1400" y="1575"/>
                  </a:cubicBezTo>
                  <a:cubicBezTo>
                    <a:pt x="1397" y="1578"/>
                    <a:pt x="1395" y="1581"/>
                    <a:pt x="1392" y="1584"/>
                  </a:cubicBezTo>
                  <a:cubicBezTo>
                    <a:pt x="1400" y="1577"/>
                    <a:pt x="1409" y="1571"/>
                    <a:pt x="1417" y="1564"/>
                  </a:cubicBezTo>
                  <a:cubicBezTo>
                    <a:pt x="1432" y="1554"/>
                    <a:pt x="1448" y="1544"/>
                    <a:pt x="1460" y="1530"/>
                  </a:cubicBezTo>
                  <a:cubicBezTo>
                    <a:pt x="1463" y="1527"/>
                    <a:pt x="1465" y="1524"/>
                    <a:pt x="1467" y="1521"/>
                  </a:cubicBezTo>
                  <a:cubicBezTo>
                    <a:pt x="1477" y="1507"/>
                    <a:pt x="1488" y="1489"/>
                    <a:pt x="1505" y="1483"/>
                  </a:cubicBezTo>
                  <a:cubicBezTo>
                    <a:pt x="1506" y="1483"/>
                    <a:pt x="1506" y="1483"/>
                    <a:pt x="1507" y="1483"/>
                  </a:cubicBezTo>
                  <a:cubicBezTo>
                    <a:pt x="1506" y="1483"/>
                    <a:pt x="1506" y="1483"/>
                    <a:pt x="1505" y="148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2" y="1892"/>
                    <a:pt x="852" y="1892"/>
                    <a:pt x="852" y="1892"/>
                  </a:cubicBezTo>
                  <a:cubicBezTo>
                    <a:pt x="852" y="1892"/>
                    <a:pt x="852" y="1892"/>
                    <a:pt x="851" y="1892"/>
                  </a:cubicBezTo>
                  <a:close/>
                  <a:moveTo>
                    <a:pt x="850" y="1893"/>
                  </a:moveTo>
                  <a:cubicBezTo>
                    <a:pt x="850" y="1893"/>
                    <a:pt x="851" y="1893"/>
                    <a:pt x="851" y="1893"/>
                  </a:cubicBezTo>
                  <a:cubicBezTo>
                    <a:pt x="851" y="1893"/>
                    <a:pt x="851" y="1893"/>
                    <a:pt x="851" y="1893"/>
                  </a:cubicBezTo>
                  <a:cubicBezTo>
                    <a:pt x="851" y="1893"/>
                    <a:pt x="851" y="1893"/>
                    <a:pt x="851" y="1893"/>
                  </a:cubicBezTo>
                  <a:cubicBezTo>
                    <a:pt x="851" y="1893"/>
                    <a:pt x="850" y="1893"/>
                    <a:pt x="850" y="1893"/>
                  </a:cubicBezTo>
                  <a:close/>
                  <a:moveTo>
                    <a:pt x="849" y="1893"/>
                  </a:moveTo>
                  <a:cubicBezTo>
                    <a:pt x="850" y="1893"/>
                    <a:pt x="850" y="1893"/>
                    <a:pt x="850" y="1893"/>
                  </a:cubicBezTo>
                  <a:cubicBezTo>
                    <a:pt x="850" y="1893"/>
                    <a:pt x="850" y="1893"/>
                    <a:pt x="850" y="1893"/>
                  </a:cubicBezTo>
                  <a:cubicBezTo>
                    <a:pt x="850" y="1893"/>
                    <a:pt x="850" y="1893"/>
                    <a:pt x="849" y="1893"/>
                  </a:cubicBezTo>
                  <a:close/>
                  <a:moveTo>
                    <a:pt x="856" y="1891"/>
                  </a:moveTo>
                  <a:cubicBezTo>
                    <a:pt x="856" y="1891"/>
                    <a:pt x="856" y="1891"/>
                    <a:pt x="856" y="1891"/>
                  </a:cubicBezTo>
                  <a:cubicBezTo>
                    <a:pt x="841" y="1896"/>
                    <a:pt x="823" y="1893"/>
                    <a:pt x="810" y="1903"/>
                  </a:cubicBezTo>
                  <a:cubicBezTo>
                    <a:pt x="824" y="1898"/>
                    <a:pt x="839" y="1896"/>
                    <a:pt x="854" y="1892"/>
                  </a:cubicBezTo>
                  <a:cubicBezTo>
                    <a:pt x="854" y="1892"/>
                    <a:pt x="853" y="1892"/>
                    <a:pt x="853" y="1892"/>
                  </a:cubicBezTo>
                  <a:cubicBezTo>
                    <a:pt x="853" y="1892"/>
                    <a:pt x="853" y="1892"/>
                    <a:pt x="853" y="1892"/>
                  </a:cubicBezTo>
                  <a:cubicBezTo>
                    <a:pt x="853" y="1892"/>
                    <a:pt x="853" y="1892"/>
                    <a:pt x="854" y="1892"/>
                  </a:cubicBezTo>
                  <a:cubicBezTo>
                    <a:pt x="854" y="1892"/>
                    <a:pt x="854" y="1892"/>
                    <a:pt x="854" y="1892"/>
                  </a:cubicBezTo>
                  <a:cubicBezTo>
                    <a:pt x="854" y="1892"/>
                    <a:pt x="854" y="1892"/>
                    <a:pt x="854" y="1892"/>
                  </a:cubicBezTo>
                  <a:cubicBezTo>
                    <a:pt x="854" y="1892"/>
                    <a:pt x="854" y="1891"/>
                    <a:pt x="854" y="1891"/>
                  </a:cubicBezTo>
                  <a:cubicBezTo>
                    <a:pt x="854"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6" y="1891"/>
                    <a:pt x="856" y="1891"/>
                  </a:cubicBezTo>
                  <a:cubicBezTo>
                    <a:pt x="856" y="1891"/>
                    <a:pt x="856" y="1891"/>
                    <a:pt x="856" y="1891"/>
                  </a:cubicBezTo>
                  <a:cubicBezTo>
                    <a:pt x="856" y="1891"/>
                    <a:pt x="856" y="1891"/>
                    <a:pt x="856" y="1891"/>
                  </a:cubicBezTo>
                  <a:cubicBezTo>
                    <a:pt x="856" y="1891"/>
                    <a:pt x="856" y="1891"/>
                    <a:pt x="856" y="1891"/>
                  </a:cubicBezTo>
                  <a:cubicBezTo>
                    <a:pt x="856" y="1891"/>
                    <a:pt x="856" y="1891"/>
                    <a:pt x="856" y="1891"/>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02" y="1926"/>
                  </a:moveTo>
                  <a:cubicBezTo>
                    <a:pt x="801" y="1926"/>
                    <a:pt x="801" y="1927"/>
                    <a:pt x="801" y="1928"/>
                  </a:cubicBezTo>
                  <a:cubicBezTo>
                    <a:pt x="802" y="1926"/>
                    <a:pt x="804" y="1924"/>
                    <a:pt x="806" y="1922"/>
                  </a:cubicBezTo>
                  <a:cubicBezTo>
                    <a:pt x="806" y="1922"/>
                    <a:pt x="807" y="1921"/>
                    <a:pt x="807" y="1921"/>
                  </a:cubicBezTo>
                  <a:cubicBezTo>
                    <a:pt x="818" y="1911"/>
                    <a:pt x="835" y="1904"/>
                    <a:pt x="856" y="1896"/>
                  </a:cubicBezTo>
                  <a:cubicBezTo>
                    <a:pt x="833" y="1901"/>
                    <a:pt x="812" y="1909"/>
                    <a:pt x="802" y="1926"/>
                  </a:cubicBezTo>
                  <a:close/>
                  <a:moveTo>
                    <a:pt x="797" y="2003"/>
                  </a:moveTo>
                  <a:cubicBezTo>
                    <a:pt x="798" y="2002"/>
                    <a:pt x="798" y="2002"/>
                    <a:pt x="798" y="2002"/>
                  </a:cubicBezTo>
                  <a:cubicBezTo>
                    <a:pt x="797" y="2002"/>
                    <a:pt x="797" y="2003"/>
                    <a:pt x="797" y="2003"/>
                  </a:cubicBezTo>
                  <a:close/>
                  <a:moveTo>
                    <a:pt x="799" y="2001"/>
                  </a:moveTo>
                  <a:cubicBezTo>
                    <a:pt x="799" y="2002"/>
                    <a:pt x="799" y="2002"/>
                    <a:pt x="799" y="2002"/>
                  </a:cubicBezTo>
                  <a:cubicBezTo>
                    <a:pt x="799" y="2002"/>
                    <a:pt x="799" y="2002"/>
                    <a:pt x="799" y="2002"/>
                  </a:cubicBezTo>
                  <a:cubicBezTo>
                    <a:pt x="800" y="2002"/>
                    <a:pt x="800" y="2001"/>
                    <a:pt x="799" y="2001"/>
                  </a:cubicBezTo>
                  <a:close/>
                  <a:moveTo>
                    <a:pt x="805" y="1984"/>
                  </a:moveTo>
                  <a:cubicBezTo>
                    <a:pt x="806" y="1988"/>
                    <a:pt x="807" y="1992"/>
                    <a:pt x="808" y="1995"/>
                  </a:cubicBezTo>
                  <a:cubicBezTo>
                    <a:pt x="808" y="1993"/>
                    <a:pt x="807" y="1989"/>
                    <a:pt x="805" y="1984"/>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247" y="2053"/>
                  </a:moveTo>
                  <a:cubicBezTo>
                    <a:pt x="251" y="2055"/>
                    <a:pt x="256" y="2056"/>
                    <a:pt x="260" y="2058"/>
                  </a:cubicBezTo>
                  <a:cubicBezTo>
                    <a:pt x="261" y="2058"/>
                    <a:pt x="262" y="2058"/>
                    <a:pt x="263" y="2058"/>
                  </a:cubicBezTo>
                  <a:cubicBezTo>
                    <a:pt x="258" y="2057"/>
                    <a:pt x="252" y="2055"/>
                    <a:pt x="247" y="2053"/>
                  </a:cubicBezTo>
                  <a:close/>
                  <a:moveTo>
                    <a:pt x="332" y="2081"/>
                  </a:moveTo>
                  <a:cubicBezTo>
                    <a:pt x="308" y="2074"/>
                    <a:pt x="284" y="2066"/>
                    <a:pt x="260" y="2058"/>
                  </a:cubicBezTo>
                  <a:cubicBezTo>
                    <a:pt x="256" y="2057"/>
                    <a:pt x="252" y="2057"/>
                    <a:pt x="249" y="2057"/>
                  </a:cubicBezTo>
                  <a:cubicBezTo>
                    <a:pt x="246" y="2056"/>
                    <a:pt x="244" y="2056"/>
                    <a:pt x="242" y="2055"/>
                  </a:cubicBezTo>
                  <a:cubicBezTo>
                    <a:pt x="244" y="2056"/>
                    <a:pt x="245" y="2056"/>
                    <a:pt x="247" y="2057"/>
                  </a:cubicBezTo>
                  <a:cubicBezTo>
                    <a:pt x="244" y="2056"/>
                    <a:pt x="241" y="2056"/>
                    <a:pt x="238" y="2056"/>
                  </a:cubicBezTo>
                  <a:cubicBezTo>
                    <a:pt x="266" y="2068"/>
                    <a:pt x="297" y="2082"/>
                    <a:pt x="298" y="2075"/>
                  </a:cubicBezTo>
                  <a:cubicBezTo>
                    <a:pt x="299" y="2074"/>
                    <a:pt x="298" y="2074"/>
                    <a:pt x="298" y="2073"/>
                  </a:cubicBezTo>
                  <a:cubicBezTo>
                    <a:pt x="309" y="2076"/>
                    <a:pt x="321" y="2079"/>
                    <a:pt x="332" y="2081"/>
                  </a:cubicBezTo>
                  <a:close/>
                  <a:moveTo>
                    <a:pt x="263" y="2058"/>
                  </a:moveTo>
                  <a:cubicBezTo>
                    <a:pt x="272" y="2061"/>
                    <a:pt x="281" y="2064"/>
                    <a:pt x="290" y="2066"/>
                  </a:cubicBezTo>
                  <a:cubicBezTo>
                    <a:pt x="281" y="2062"/>
                    <a:pt x="272" y="2060"/>
                    <a:pt x="263" y="2058"/>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7"/>
                  </a:moveTo>
                  <a:cubicBezTo>
                    <a:pt x="276"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4" y="1808"/>
                    <a:pt x="274" y="1808"/>
                    <a:pt x="274" y="1808"/>
                  </a:cubicBezTo>
                  <a:cubicBezTo>
                    <a:pt x="274" y="1808"/>
                    <a:pt x="274" y="1808"/>
                    <a:pt x="273" y="1808"/>
                  </a:cubicBezTo>
                  <a:cubicBezTo>
                    <a:pt x="273" y="1808"/>
                    <a:pt x="273" y="1808"/>
                    <a:pt x="273" y="1808"/>
                  </a:cubicBezTo>
                  <a:cubicBezTo>
                    <a:pt x="273" y="1809"/>
                    <a:pt x="273" y="1809"/>
                    <a:pt x="273" y="1809"/>
                  </a:cubicBezTo>
                  <a:cubicBezTo>
                    <a:pt x="273" y="1809"/>
                    <a:pt x="273" y="1809"/>
                    <a:pt x="272" y="1809"/>
                  </a:cubicBezTo>
                  <a:cubicBezTo>
                    <a:pt x="272" y="1809"/>
                    <a:pt x="272" y="1809"/>
                    <a:pt x="272" y="1809"/>
                  </a:cubicBezTo>
                  <a:cubicBezTo>
                    <a:pt x="272" y="1810"/>
                    <a:pt x="271" y="1810"/>
                    <a:pt x="271" y="1810"/>
                  </a:cubicBezTo>
                  <a:cubicBezTo>
                    <a:pt x="271" y="1810"/>
                    <a:pt x="271" y="1810"/>
                    <a:pt x="270" y="1811"/>
                  </a:cubicBezTo>
                  <a:cubicBezTo>
                    <a:pt x="270" y="1811"/>
                    <a:pt x="270" y="1811"/>
                    <a:pt x="270" y="1811"/>
                  </a:cubicBezTo>
                  <a:cubicBezTo>
                    <a:pt x="270" y="1811"/>
                    <a:pt x="269" y="1811"/>
                    <a:pt x="269" y="1811"/>
                  </a:cubicBezTo>
                  <a:cubicBezTo>
                    <a:pt x="271" y="1811"/>
                    <a:pt x="282" y="1803"/>
                    <a:pt x="276" y="1807"/>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320" y="1779"/>
                  </a:moveTo>
                  <a:cubicBezTo>
                    <a:pt x="320" y="1779"/>
                    <a:pt x="320" y="1779"/>
                    <a:pt x="321" y="1779"/>
                  </a:cubicBezTo>
                  <a:cubicBezTo>
                    <a:pt x="321" y="1779"/>
                    <a:pt x="321" y="1779"/>
                    <a:pt x="321" y="1779"/>
                  </a:cubicBezTo>
                  <a:cubicBezTo>
                    <a:pt x="321" y="1779"/>
                    <a:pt x="320" y="1779"/>
                    <a:pt x="320" y="1779"/>
                  </a:cubicBezTo>
                  <a:close/>
                  <a:moveTo>
                    <a:pt x="1335" y="1507"/>
                  </a:moveTo>
                  <a:cubicBezTo>
                    <a:pt x="1333" y="1509"/>
                    <a:pt x="1331" y="1511"/>
                    <a:pt x="1329" y="1512"/>
                  </a:cubicBezTo>
                  <a:cubicBezTo>
                    <a:pt x="1328" y="1512"/>
                    <a:pt x="1327" y="1512"/>
                    <a:pt x="1325" y="1513"/>
                  </a:cubicBezTo>
                  <a:cubicBezTo>
                    <a:pt x="1327" y="1510"/>
                    <a:pt x="1328" y="1507"/>
                    <a:pt x="1319" y="1516"/>
                  </a:cubicBezTo>
                  <a:cubicBezTo>
                    <a:pt x="1320" y="1516"/>
                    <a:pt x="1320" y="1516"/>
                    <a:pt x="1321" y="1516"/>
                  </a:cubicBezTo>
                  <a:cubicBezTo>
                    <a:pt x="1322" y="1515"/>
                    <a:pt x="1323" y="1515"/>
                    <a:pt x="1324" y="1515"/>
                  </a:cubicBezTo>
                  <a:cubicBezTo>
                    <a:pt x="1324" y="1516"/>
                    <a:pt x="1325" y="1516"/>
                    <a:pt x="1327" y="1514"/>
                  </a:cubicBezTo>
                  <a:cubicBezTo>
                    <a:pt x="1331" y="1513"/>
                    <a:pt x="1331" y="1513"/>
                    <a:pt x="1331" y="1513"/>
                  </a:cubicBezTo>
                  <a:cubicBezTo>
                    <a:pt x="1331" y="1512"/>
                    <a:pt x="1331" y="1512"/>
                    <a:pt x="1331" y="1512"/>
                  </a:cubicBezTo>
                  <a:cubicBezTo>
                    <a:pt x="1345" y="1505"/>
                    <a:pt x="1357" y="1490"/>
                    <a:pt x="1370" y="1478"/>
                  </a:cubicBezTo>
                  <a:cubicBezTo>
                    <a:pt x="1358" y="1487"/>
                    <a:pt x="1346" y="1496"/>
                    <a:pt x="1335" y="1507"/>
                  </a:cubicBezTo>
                  <a:close/>
                  <a:moveTo>
                    <a:pt x="1370" y="1478"/>
                  </a:moveTo>
                  <a:cubicBezTo>
                    <a:pt x="1376" y="1473"/>
                    <a:pt x="1383" y="1468"/>
                    <a:pt x="1390" y="1463"/>
                  </a:cubicBezTo>
                  <a:cubicBezTo>
                    <a:pt x="1383" y="1466"/>
                    <a:pt x="1376" y="1472"/>
                    <a:pt x="1370" y="1478"/>
                  </a:cubicBezTo>
                  <a:close/>
                  <a:moveTo>
                    <a:pt x="1722" y="1141"/>
                  </a:moveTo>
                  <a:cubicBezTo>
                    <a:pt x="1734" y="1127"/>
                    <a:pt x="1746" y="1112"/>
                    <a:pt x="1758" y="1097"/>
                  </a:cubicBezTo>
                  <a:cubicBezTo>
                    <a:pt x="1758" y="1097"/>
                    <a:pt x="1758" y="1097"/>
                    <a:pt x="1759" y="1096"/>
                  </a:cubicBezTo>
                  <a:cubicBezTo>
                    <a:pt x="1759" y="1096"/>
                    <a:pt x="1759" y="1096"/>
                    <a:pt x="1759" y="1096"/>
                  </a:cubicBezTo>
                  <a:cubicBezTo>
                    <a:pt x="1759" y="1096"/>
                    <a:pt x="1759" y="1096"/>
                    <a:pt x="1759" y="1096"/>
                  </a:cubicBezTo>
                  <a:cubicBezTo>
                    <a:pt x="1759" y="1096"/>
                    <a:pt x="1759" y="1096"/>
                    <a:pt x="1759" y="1096"/>
                  </a:cubicBezTo>
                  <a:cubicBezTo>
                    <a:pt x="1759" y="1096"/>
                    <a:pt x="1759" y="1095"/>
                    <a:pt x="1760" y="1095"/>
                  </a:cubicBezTo>
                  <a:cubicBezTo>
                    <a:pt x="1760" y="1095"/>
                    <a:pt x="1760" y="1095"/>
                    <a:pt x="1760" y="1095"/>
                  </a:cubicBezTo>
                  <a:cubicBezTo>
                    <a:pt x="1760" y="1094"/>
                    <a:pt x="1760" y="1094"/>
                    <a:pt x="1760" y="1094"/>
                  </a:cubicBezTo>
                  <a:cubicBezTo>
                    <a:pt x="1761" y="1093"/>
                    <a:pt x="1761" y="1092"/>
                    <a:pt x="1762" y="1091"/>
                  </a:cubicBezTo>
                  <a:cubicBezTo>
                    <a:pt x="1763" y="1089"/>
                    <a:pt x="1764" y="1087"/>
                    <a:pt x="1766" y="1085"/>
                  </a:cubicBezTo>
                  <a:cubicBezTo>
                    <a:pt x="1750" y="1103"/>
                    <a:pt x="1731" y="1118"/>
                    <a:pt x="1722" y="1141"/>
                  </a:cubicBezTo>
                  <a:close/>
                  <a:moveTo>
                    <a:pt x="1968" y="741"/>
                  </a:moveTo>
                  <a:cubicBezTo>
                    <a:pt x="1973" y="738"/>
                    <a:pt x="1989" y="721"/>
                    <a:pt x="1983" y="727"/>
                  </a:cubicBezTo>
                  <a:cubicBezTo>
                    <a:pt x="1983" y="727"/>
                    <a:pt x="1983" y="726"/>
                    <a:pt x="1983" y="726"/>
                  </a:cubicBezTo>
                  <a:cubicBezTo>
                    <a:pt x="1983" y="726"/>
                    <a:pt x="1983" y="726"/>
                    <a:pt x="1983" y="726"/>
                  </a:cubicBezTo>
                  <a:cubicBezTo>
                    <a:pt x="1983" y="726"/>
                    <a:pt x="1984" y="726"/>
                    <a:pt x="1984" y="726"/>
                  </a:cubicBezTo>
                  <a:cubicBezTo>
                    <a:pt x="1984" y="725"/>
                    <a:pt x="1984" y="725"/>
                    <a:pt x="1984" y="725"/>
                  </a:cubicBezTo>
                  <a:cubicBezTo>
                    <a:pt x="1984" y="725"/>
                    <a:pt x="1984" y="725"/>
                    <a:pt x="1984" y="725"/>
                  </a:cubicBezTo>
                  <a:cubicBezTo>
                    <a:pt x="1984" y="725"/>
                    <a:pt x="1984" y="725"/>
                    <a:pt x="1984" y="725"/>
                  </a:cubicBezTo>
                  <a:cubicBezTo>
                    <a:pt x="1984" y="724"/>
                    <a:pt x="1984" y="724"/>
                    <a:pt x="1984" y="724"/>
                  </a:cubicBezTo>
                  <a:cubicBezTo>
                    <a:pt x="1984" y="724"/>
                    <a:pt x="1984" y="724"/>
                    <a:pt x="1984" y="724"/>
                  </a:cubicBezTo>
                  <a:cubicBezTo>
                    <a:pt x="1987" y="719"/>
                    <a:pt x="1989" y="714"/>
                    <a:pt x="1992" y="709"/>
                  </a:cubicBezTo>
                  <a:cubicBezTo>
                    <a:pt x="1988" y="714"/>
                    <a:pt x="1971" y="738"/>
                    <a:pt x="1968" y="741"/>
                  </a:cubicBezTo>
                  <a:close/>
                  <a:moveTo>
                    <a:pt x="1992" y="708"/>
                  </a:moveTo>
                  <a:cubicBezTo>
                    <a:pt x="1992" y="708"/>
                    <a:pt x="1992" y="709"/>
                    <a:pt x="1992" y="709"/>
                  </a:cubicBezTo>
                  <a:cubicBezTo>
                    <a:pt x="1992" y="708"/>
                    <a:pt x="1992" y="708"/>
                    <a:pt x="1992" y="708"/>
                  </a:cubicBezTo>
                  <a:cubicBezTo>
                    <a:pt x="1992" y="708"/>
                    <a:pt x="1992" y="708"/>
                    <a:pt x="1992" y="708"/>
                  </a:cubicBezTo>
                  <a:close/>
                  <a:moveTo>
                    <a:pt x="1945" y="787"/>
                  </a:moveTo>
                  <a:cubicBezTo>
                    <a:pt x="1952" y="775"/>
                    <a:pt x="1959" y="763"/>
                    <a:pt x="1966" y="751"/>
                  </a:cubicBezTo>
                  <a:cubicBezTo>
                    <a:pt x="1970" y="738"/>
                    <a:pt x="1950" y="778"/>
                    <a:pt x="1945" y="787"/>
                  </a:cubicBezTo>
                  <a:close/>
                  <a:moveTo>
                    <a:pt x="2091" y="390"/>
                  </a:moveTo>
                  <a:cubicBezTo>
                    <a:pt x="2091" y="391"/>
                    <a:pt x="2091" y="391"/>
                    <a:pt x="2091" y="391"/>
                  </a:cubicBezTo>
                  <a:cubicBezTo>
                    <a:pt x="2091" y="392"/>
                    <a:pt x="2091" y="392"/>
                    <a:pt x="2091" y="392"/>
                  </a:cubicBezTo>
                  <a:cubicBezTo>
                    <a:pt x="2089" y="400"/>
                    <a:pt x="2087" y="408"/>
                    <a:pt x="2085" y="417"/>
                  </a:cubicBezTo>
                  <a:cubicBezTo>
                    <a:pt x="2091" y="407"/>
                    <a:pt x="2091" y="391"/>
                    <a:pt x="2091" y="390"/>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65" y="506"/>
                  </a:moveTo>
                  <a:cubicBezTo>
                    <a:pt x="2069" y="499"/>
                    <a:pt x="2071" y="491"/>
                    <a:pt x="2072" y="483"/>
                  </a:cubicBezTo>
                  <a:cubicBezTo>
                    <a:pt x="2070" y="491"/>
                    <a:pt x="2067" y="498"/>
                    <a:pt x="2065" y="50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86" y="434"/>
                  </a:moveTo>
                  <a:cubicBezTo>
                    <a:pt x="2087" y="430"/>
                    <a:pt x="2089" y="425"/>
                    <a:pt x="2090" y="421"/>
                  </a:cubicBezTo>
                  <a:cubicBezTo>
                    <a:pt x="2087" y="425"/>
                    <a:pt x="2084" y="430"/>
                    <a:pt x="2081" y="435"/>
                  </a:cubicBezTo>
                  <a:cubicBezTo>
                    <a:pt x="2080" y="437"/>
                    <a:pt x="2079" y="439"/>
                    <a:pt x="2078" y="441"/>
                  </a:cubicBezTo>
                  <a:cubicBezTo>
                    <a:pt x="2078" y="441"/>
                    <a:pt x="2078" y="441"/>
                    <a:pt x="2078" y="441"/>
                  </a:cubicBezTo>
                  <a:cubicBezTo>
                    <a:pt x="2077" y="442"/>
                    <a:pt x="2077" y="442"/>
                    <a:pt x="2078" y="442"/>
                  </a:cubicBezTo>
                  <a:cubicBezTo>
                    <a:pt x="2078" y="442"/>
                    <a:pt x="2078" y="442"/>
                    <a:pt x="2078" y="442"/>
                  </a:cubicBezTo>
                  <a:cubicBezTo>
                    <a:pt x="2078" y="442"/>
                    <a:pt x="2078" y="442"/>
                    <a:pt x="2077" y="442"/>
                  </a:cubicBezTo>
                  <a:cubicBezTo>
                    <a:pt x="2078" y="442"/>
                    <a:pt x="2078" y="442"/>
                    <a:pt x="2078" y="442"/>
                  </a:cubicBezTo>
                  <a:cubicBezTo>
                    <a:pt x="2079" y="441"/>
                    <a:pt x="2080" y="441"/>
                    <a:pt x="2080" y="440"/>
                  </a:cubicBezTo>
                  <a:cubicBezTo>
                    <a:pt x="2075" y="450"/>
                    <a:pt x="2074" y="461"/>
                    <a:pt x="2073" y="472"/>
                  </a:cubicBezTo>
                  <a:cubicBezTo>
                    <a:pt x="2077" y="460"/>
                    <a:pt x="2081" y="448"/>
                    <a:pt x="2085" y="436"/>
                  </a:cubicBezTo>
                  <a:cubicBezTo>
                    <a:pt x="2085" y="436"/>
                    <a:pt x="2085" y="436"/>
                    <a:pt x="2085" y="436"/>
                  </a:cubicBezTo>
                  <a:cubicBezTo>
                    <a:pt x="2095" y="428"/>
                    <a:pt x="2091" y="431"/>
                    <a:pt x="2086" y="434"/>
                  </a:cubicBezTo>
                  <a:close/>
                  <a:moveTo>
                    <a:pt x="2072" y="479"/>
                  </a:moveTo>
                  <a:cubicBezTo>
                    <a:pt x="2072" y="480"/>
                    <a:pt x="2072" y="481"/>
                    <a:pt x="2072" y="483"/>
                  </a:cubicBezTo>
                  <a:cubicBezTo>
                    <a:pt x="2073" y="477"/>
                    <a:pt x="2075" y="471"/>
                    <a:pt x="2076" y="466"/>
                  </a:cubicBez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897" y="1757"/>
                  </a:moveTo>
                  <a:cubicBezTo>
                    <a:pt x="888" y="1760"/>
                    <a:pt x="877" y="1764"/>
                    <a:pt x="869" y="1768"/>
                  </a:cubicBezTo>
                  <a:cubicBezTo>
                    <a:pt x="863" y="1770"/>
                    <a:pt x="858" y="1772"/>
                    <a:pt x="857" y="1772"/>
                  </a:cubicBezTo>
                  <a:cubicBezTo>
                    <a:pt x="857" y="1772"/>
                    <a:pt x="857" y="1773"/>
                    <a:pt x="857" y="1773"/>
                  </a:cubicBezTo>
                  <a:cubicBezTo>
                    <a:pt x="856" y="1773"/>
                    <a:pt x="856" y="1773"/>
                    <a:pt x="856" y="1773"/>
                  </a:cubicBezTo>
                  <a:cubicBezTo>
                    <a:pt x="856" y="1773"/>
                    <a:pt x="856" y="1773"/>
                    <a:pt x="856" y="1773"/>
                  </a:cubicBezTo>
                  <a:cubicBezTo>
                    <a:pt x="856" y="1773"/>
                    <a:pt x="856" y="1773"/>
                    <a:pt x="856" y="1773"/>
                  </a:cubicBezTo>
                  <a:cubicBezTo>
                    <a:pt x="856" y="1773"/>
                    <a:pt x="856" y="1773"/>
                    <a:pt x="856"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4" y="1773"/>
                    <a:pt x="854" y="1773"/>
                    <a:pt x="854" y="1773"/>
                  </a:cubicBezTo>
                  <a:cubicBezTo>
                    <a:pt x="854" y="1773"/>
                    <a:pt x="854" y="1773"/>
                    <a:pt x="854" y="1773"/>
                  </a:cubicBezTo>
                  <a:cubicBezTo>
                    <a:pt x="854" y="1773"/>
                    <a:pt x="854" y="1774"/>
                    <a:pt x="854" y="1774"/>
                  </a:cubicBezTo>
                  <a:cubicBezTo>
                    <a:pt x="854" y="1774"/>
                    <a:pt x="854" y="1774"/>
                    <a:pt x="854" y="1774"/>
                  </a:cubicBezTo>
                  <a:cubicBezTo>
                    <a:pt x="854" y="1774"/>
                    <a:pt x="854" y="1774"/>
                    <a:pt x="854"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2" y="1774"/>
                  </a:cubicBezTo>
                  <a:cubicBezTo>
                    <a:pt x="852" y="1774"/>
                    <a:pt x="852" y="1774"/>
                    <a:pt x="852" y="1774"/>
                  </a:cubicBezTo>
                  <a:cubicBezTo>
                    <a:pt x="853" y="1774"/>
                    <a:pt x="855" y="1774"/>
                    <a:pt x="856" y="1773"/>
                  </a:cubicBezTo>
                  <a:cubicBezTo>
                    <a:pt x="856" y="1773"/>
                    <a:pt x="856" y="1773"/>
                    <a:pt x="857" y="1773"/>
                  </a:cubicBezTo>
                  <a:cubicBezTo>
                    <a:pt x="857" y="1773"/>
                    <a:pt x="857" y="1773"/>
                    <a:pt x="857" y="1773"/>
                  </a:cubicBezTo>
                  <a:cubicBezTo>
                    <a:pt x="858" y="1773"/>
                    <a:pt x="858" y="1773"/>
                    <a:pt x="858" y="1773"/>
                  </a:cubicBezTo>
                  <a:cubicBezTo>
                    <a:pt x="858" y="1773"/>
                    <a:pt x="859" y="1773"/>
                    <a:pt x="859" y="1772"/>
                  </a:cubicBezTo>
                  <a:cubicBezTo>
                    <a:pt x="859" y="1772"/>
                    <a:pt x="860" y="1772"/>
                    <a:pt x="860" y="1772"/>
                  </a:cubicBezTo>
                  <a:cubicBezTo>
                    <a:pt x="860" y="1772"/>
                    <a:pt x="860" y="1772"/>
                    <a:pt x="860" y="1772"/>
                  </a:cubicBezTo>
                  <a:cubicBezTo>
                    <a:pt x="861" y="1772"/>
                    <a:pt x="861" y="1772"/>
                    <a:pt x="861" y="1772"/>
                  </a:cubicBezTo>
                  <a:cubicBezTo>
                    <a:pt x="861" y="1772"/>
                    <a:pt x="861" y="1772"/>
                    <a:pt x="862" y="1772"/>
                  </a:cubicBezTo>
                  <a:cubicBezTo>
                    <a:pt x="862" y="1771"/>
                    <a:pt x="863" y="1771"/>
                    <a:pt x="864" y="1771"/>
                  </a:cubicBezTo>
                  <a:cubicBezTo>
                    <a:pt x="864" y="1771"/>
                    <a:pt x="864" y="1771"/>
                    <a:pt x="864" y="1771"/>
                  </a:cubicBezTo>
                  <a:cubicBezTo>
                    <a:pt x="866" y="1770"/>
                    <a:pt x="867" y="1770"/>
                    <a:pt x="868" y="1770"/>
                  </a:cubicBezTo>
                  <a:cubicBezTo>
                    <a:pt x="868" y="1770"/>
                    <a:pt x="868" y="1770"/>
                    <a:pt x="868" y="1770"/>
                  </a:cubicBezTo>
                  <a:cubicBezTo>
                    <a:pt x="868" y="1769"/>
                    <a:pt x="868" y="1769"/>
                    <a:pt x="868" y="1769"/>
                  </a:cubicBezTo>
                  <a:cubicBezTo>
                    <a:pt x="869" y="1769"/>
                    <a:pt x="869" y="1769"/>
                    <a:pt x="869" y="1769"/>
                  </a:cubicBezTo>
                  <a:cubicBezTo>
                    <a:pt x="879" y="1766"/>
                    <a:pt x="888" y="1762"/>
                    <a:pt x="897" y="1758"/>
                  </a:cubicBezTo>
                  <a:cubicBezTo>
                    <a:pt x="905" y="1755"/>
                    <a:pt x="912" y="1752"/>
                    <a:pt x="919" y="1748"/>
                  </a:cubicBezTo>
                  <a:cubicBezTo>
                    <a:pt x="916" y="1750"/>
                    <a:pt x="907" y="1753"/>
                    <a:pt x="897" y="1757"/>
                  </a:cubicBezTo>
                  <a:close/>
                  <a:moveTo>
                    <a:pt x="1257" y="1568"/>
                  </a:moveTo>
                  <a:cubicBezTo>
                    <a:pt x="1258" y="1567"/>
                    <a:pt x="1258" y="1567"/>
                    <a:pt x="1259" y="1566"/>
                  </a:cubicBezTo>
                  <a:cubicBezTo>
                    <a:pt x="1258" y="1567"/>
                    <a:pt x="1257" y="1567"/>
                    <a:pt x="1257" y="1568"/>
                  </a:cubicBezTo>
                  <a:close/>
                  <a:moveTo>
                    <a:pt x="1277" y="1560"/>
                  </a:moveTo>
                  <a:cubicBezTo>
                    <a:pt x="1273" y="1562"/>
                    <a:pt x="1269" y="1564"/>
                    <a:pt x="1265" y="1567"/>
                  </a:cubicBezTo>
                  <a:cubicBezTo>
                    <a:pt x="1279" y="1561"/>
                    <a:pt x="1280" y="1559"/>
                    <a:pt x="1277" y="1560"/>
                  </a:cubicBezTo>
                  <a:close/>
                  <a:moveTo>
                    <a:pt x="1285" y="1556"/>
                  </a:moveTo>
                  <a:cubicBezTo>
                    <a:pt x="1302" y="1551"/>
                    <a:pt x="1312" y="1533"/>
                    <a:pt x="1328" y="1524"/>
                  </a:cubicBezTo>
                  <a:cubicBezTo>
                    <a:pt x="1299" y="1524"/>
                    <a:pt x="1281" y="1551"/>
                    <a:pt x="1259" y="1566"/>
                  </a:cubicBezTo>
                  <a:cubicBezTo>
                    <a:pt x="1264" y="1564"/>
                    <a:pt x="1272" y="1561"/>
                    <a:pt x="1276" y="1560"/>
                  </a:cubicBezTo>
                  <a:cubicBezTo>
                    <a:pt x="1276" y="1560"/>
                    <a:pt x="1276" y="1560"/>
                    <a:pt x="1276" y="1560"/>
                  </a:cubicBezTo>
                  <a:cubicBezTo>
                    <a:pt x="1276" y="1560"/>
                    <a:pt x="1276" y="1560"/>
                    <a:pt x="1276" y="1560"/>
                  </a:cubicBezTo>
                  <a:cubicBezTo>
                    <a:pt x="1276" y="1560"/>
                    <a:pt x="1276" y="1560"/>
                    <a:pt x="1276" y="1560"/>
                  </a:cubicBezTo>
                  <a:cubicBezTo>
                    <a:pt x="1276" y="1560"/>
                    <a:pt x="1276" y="1560"/>
                    <a:pt x="1277" y="1560"/>
                  </a:cubicBezTo>
                  <a:cubicBezTo>
                    <a:pt x="1278" y="1559"/>
                    <a:pt x="1279" y="1558"/>
                    <a:pt x="1280" y="1557"/>
                  </a:cubicBezTo>
                  <a:cubicBezTo>
                    <a:pt x="1281" y="1557"/>
                    <a:pt x="1281" y="1557"/>
                    <a:pt x="1281" y="1557"/>
                  </a:cubicBezTo>
                  <a:cubicBezTo>
                    <a:pt x="1281" y="1557"/>
                    <a:pt x="1281" y="1557"/>
                    <a:pt x="1282" y="1557"/>
                  </a:cubicBezTo>
                  <a:cubicBezTo>
                    <a:pt x="1282" y="1557"/>
                    <a:pt x="1283" y="1557"/>
                    <a:pt x="1283" y="1557"/>
                  </a:cubicBezTo>
                  <a:cubicBezTo>
                    <a:pt x="1283" y="1557"/>
                    <a:pt x="1283" y="1557"/>
                    <a:pt x="1283" y="1557"/>
                  </a:cubicBezTo>
                  <a:cubicBezTo>
                    <a:pt x="1283" y="1557"/>
                    <a:pt x="1283" y="1557"/>
                    <a:pt x="1283" y="1557"/>
                  </a:cubicBezTo>
                  <a:cubicBezTo>
                    <a:pt x="1283" y="1557"/>
                    <a:pt x="1284" y="1557"/>
                    <a:pt x="1284" y="1557"/>
                  </a:cubicBezTo>
                  <a:cubicBezTo>
                    <a:pt x="1284" y="1557"/>
                    <a:pt x="1285" y="1557"/>
                    <a:pt x="1285" y="1557"/>
                  </a:cubicBezTo>
                  <a:cubicBezTo>
                    <a:pt x="1285" y="1557"/>
                    <a:pt x="1285" y="1557"/>
                    <a:pt x="1285" y="1557"/>
                  </a:cubicBezTo>
                  <a:cubicBezTo>
                    <a:pt x="1285" y="1557"/>
                    <a:pt x="1285" y="1557"/>
                    <a:pt x="1285" y="1557"/>
                  </a:cubicBezTo>
                  <a:cubicBezTo>
                    <a:pt x="1293" y="1556"/>
                    <a:pt x="1289" y="1556"/>
                    <a:pt x="1285" y="1556"/>
                  </a:cubicBezTo>
                  <a:close/>
                  <a:moveTo>
                    <a:pt x="1899" y="915"/>
                  </a:moveTo>
                  <a:cubicBezTo>
                    <a:pt x="1899" y="915"/>
                    <a:pt x="1899" y="915"/>
                    <a:pt x="1899" y="915"/>
                  </a:cubicBezTo>
                  <a:cubicBezTo>
                    <a:pt x="1899" y="915"/>
                    <a:pt x="1899" y="915"/>
                    <a:pt x="1899" y="916"/>
                  </a:cubicBezTo>
                  <a:cubicBezTo>
                    <a:pt x="1900" y="915"/>
                    <a:pt x="1900" y="914"/>
                    <a:pt x="1900" y="914"/>
                  </a:cubicBezTo>
                  <a:cubicBezTo>
                    <a:pt x="1900" y="914"/>
                    <a:pt x="1900" y="914"/>
                    <a:pt x="1899" y="915"/>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9" y="1687"/>
                  </a:moveTo>
                  <a:cubicBezTo>
                    <a:pt x="1059" y="1687"/>
                    <a:pt x="1059" y="1687"/>
                    <a:pt x="1059" y="1687"/>
                  </a:cubicBezTo>
                  <a:cubicBezTo>
                    <a:pt x="1059" y="1687"/>
                    <a:pt x="1059" y="1687"/>
                    <a:pt x="1059" y="1687"/>
                  </a:cubicBezTo>
                  <a:cubicBezTo>
                    <a:pt x="1059" y="1687"/>
                    <a:pt x="1059" y="1687"/>
                    <a:pt x="1059" y="1687"/>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899" y="915"/>
                  </a:moveTo>
                  <a:cubicBezTo>
                    <a:pt x="1899" y="915"/>
                    <a:pt x="1899" y="915"/>
                    <a:pt x="1899" y="915"/>
                  </a:cubicBezTo>
                  <a:cubicBezTo>
                    <a:pt x="1899" y="915"/>
                    <a:pt x="1899" y="915"/>
                    <a:pt x="1899" y="916"/>
                  </a:cubicBezTo>
                  <a:cubicBezTo>
                    <a:pt x="1900" y="915"/>
                    <a:pt x="1900" y="914"/>
                    <a:pt x="1900" y="914"/>
                  </a:cubicBezTo>
                  <a:cubicBezTo>
                    <a:pt x="1900" y="914"/>
                    <a:pt x="1900" y="914"/>
                    <a:pt x="1899" y="915"/>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734">
              <a:extLst>
                <a:ext uri="{FF2B5EF4-FFF2-40B4-BE49-F238E27FC236}">
                  <a16:creationId xmlns:a16="http://schemas.microsoft.com/office/drawing/2014/main" id="{0CF0C3E6-BD60-4EEF-A5C5-1A8FB764A3AB}"/>
                </a:ext>
              </a:extLst>
            </p:cNvPr>
            <p:cNvSpPr>
              <a:spLocks/>
            </p:cNvSpPr>
            <p:nvPr userDrawn="1"/>
          </p:nvSpPr>
          <p:spPr bwMode="auto">
            <a:xfrm>
              <a:off x="4075" y="1199"/>
              <a:ext cx="19" cy="35"/>
            </a:xfrm>
            <a:custGeom>
              <a:avLst/>
              <a:gdLst>
                <a:gd name="T0" fmla="*/ 0 w 13"/>
                <a:gd name="T1" fmla="*/ 24 h 24"/>
                <a:gd name="T2" fmla="*/ 13 w 13"/>
                <a:gd name="T3" fmla="*/ 0 h 24"/>
                <a:gd name="T4" fmla="*/ 0 w 13"/>
                <a:gd name="T5" fmla="*/ 24 h 24"/>
              </a:gdLst>
              <a:ahLst/>
              <a:cxnLst>
                <a:cxn ang="0">
                  <a:pos x="T0" y="T1"/>
                </a:cxn>
                <a:cxn ang="0">
                  <a:pos x="T2" y="T3"/>
                </a:cxn>
                <a:cxn ang="0">
                  <a:pos x="T4" y="T5"/>
                </a:cxn>
              </a:cxnLst>
              <a:rect l="0" t="0" r="r" b="b"/>
              <a:pathLst>
                <a:path w="13" h="24">
                  <a:moveTo>
                    <a:pt x="0" y="24"/>
                  </a:moveTo>
                  <a:cubicBezTo>
                    <a:pt x="6" y="13"/>
                    <a:pt x="10" y="6"/>
                    <a:pt x="13" y="0"/>
                  </a:cubicBezTo>
                  <a:cubicBezTo>
                    <a:pt x="9" y="8"/>
                    <a:pt x="5" y="16"/>
                    <a:pt x="0"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735">
              <a:extLst>
                <a:ext uri="{FF2B5EF4-FFF2-40B4-BE49-F238E27FC236}">
                  <a16:creationId xmlns:a16="http://schemas.microsoft.com/office/drawing/2014/main" id="{6F600E41-4B6F-4B45-A31F-1A852D88E11F}"/>
                </a:ext>
              </a:extLst>
            </p:cNvPr>
            <p:cNvSpPr>
              <a:spLocks/>
            </p:cNvSpPr>
            <p:nvPr userDrawn="1"/>
          </p:nvSpPr>
          <p:spPr bwMode="auto">
            <a:xfrm>
              <a:off x="1625" y="2647"/>
              <a:ext cx="13" cy="11"/>
            </a:xfrm>
            <a:custGeom>
              <a:avLst/>
              <a:gdLst>
                <a:gd name="T0" fmla="*/ 9 w 9"/>
                <a:gd name="T1" fmla="*/ 0 h 7"/>
                <a:gd name="T2" fmla="*/ 0 w 9"/>
                <a:gd name="T3" fmla="*/ 7 h 7"/>
                <a:gd name="T4" fmla="*/ 9 w 9"/>
                <a:gd name="T5" fmla="*/ 0 h 7"/>
              </a:gdLst>
              <a:ahLst/>
              <a:cxnLst>
                <a:cxn ang="0">
                  <a:pos x="T0" y="T1"/>
                </a:cxn>
                <a:cxn ang="0">
                  <a:pos x="T2" y="T3"/>
                </a:cxn>
                <a:cxn ang="0">
                  <a:pos x="T4" y="T5"/>
                </a:cxn>
              </a:cxnLst>
              <a:rect l="0" t="0" r="r" b="b"/>
              <a:pathLst>
                <a:path w="9" h="7">
                  <a:moveTo>
                    <a:pt x="9" y="0"/>
                  </a:moveTo>
                  <a:cubicBezTo>
                    <a:pt x="9" y="1"/>
                    <a:pt x="5" y="4"/>
                    <a:pt x="0" y="7"/>
                  </a:cubicBezTo>
                  <a:cubicBezTo>
                    <a:pt x="1" y="7"/>
                    <a:pt x="3" y="5"/>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736">
              <a:extLst>
                <a:ext uri="{FF2B5EF4-FFF2-40B4-BE49-F238E27FC236}">
                  <a16:creationId xmlns:a16="http://schemas.microsoft.com/office/drawing/2014/main" id="{277C4548-99AA-4DE2-9A7C-D958D2B4221A}"/>
                </a:ext>
              </a:extLst>
            </p:cNvPr>
            <p:cNvSpPr>
              <a:spLocks/>
            </p:cNvSpPr>
            <p:nvPr userDrawn="1"/>
          </p:nvSpPr>
          <p:spPr bwMode="auto">
            <a:xfrm>
              <a:off x="4401" y="510"/>
              <a:ext cx="16" cy="84"/>
            </a:xfrm>
            <a:custGeom>
              <a:avLst/>
              <a:gdLst>
                <a:gd name="T0" fmla="*/ 5 w 11"/>
                <a:gd name="T1" fmla="*/ 21 h 58"/>
                <a:gd name="T2" fmla="*/ 0 w 11"/>
                <a:gd name="T3" fmla="*/ 58 h 58"/>
                <a:gd name="T4" fmla="*/ 5 w 11"/>
                <a:gd name="T5" fmla="*/ 21 h 58"/>
              </a:gdLst>
              <a:ahLst/>
              <a:cxnLst>
                <a:cxn ang="0">
                  <a:pos x="T0" y="T1"/>
                </a:cxn>
                <a:cxn ang="0">
                  <a:pos x="T2" y="T3"/>
                </a:cxn>
                <a:cxn ang="0">
                  <a:pos x="T4" y="T5"/>
                </a:cxn>
              </a:cxnLst>
              <a:rect l="0" t="0" r="r" b="b"/>
              <a:pathLst>
                <a:path w="11" h="58">
                  <a:moveTo>
                    <a:pt x="5" y="21"/>
                  </a:moveTo>
                  <a:cubicBezTo>
                    <a:pt x="11" y="0"/>
                    <a:pt x="3" y="41"/>
                    <a:pt x="0" y="58"/>
                  </a:cubicBezTo>
                  <a:cubicBezTo>
                    <a:pt x="2" y="41"/>
                    <a:pt x="1" y="34"/>
                    <a:pt x="5"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Freeform 737">
              <a:extLst>
                <a:ext uri="{FF2B5EF4-FFF2-40B4-BE49-F238E27FC236}">
                  <a16:creationId xmlns:a16="http://schemas.microsoft.com/office/drawing/2014/main" id="{EB0E7C24-D1E4-44B5-9239-A5D476F393DB}"/>
                </a:ext>
              </a:extLst>
            </p:cNvPr>
            <p:cNvSpPr>
              <a:spLocks/>
            </p:cNvSpPr>
            <p:nvPr userDrawn="1"/>
          </p:nvSpPr>
          <p:spPr bwMode="auto">
            <a:xfrm>
              <a:off x="4365" y="672"/>
              <a:ext cx="16" cy="59"/>
            </a:xfrm>
            <a:custGeom>
              <a:avLst/>
              <a:gdLst>
                <a:gd name="T0" fmla="*/ 0 w 11"/>
                <a:gd name="T1" fmla="*/ 41 h 41"/>
                <a:gd name="T2" fmla="*/ 11 w 11"/>
                <a:gd name="T3" fmla="*/ 0 h 41"/>
                <a:gd name="T4" fmla="*/ 0 w 11"/>
                <a:gd name="T5" fmla="*/ 41 h 41"/>
              </a:gdLst>
              <a:ahLst/>
              <a:cxnLst>
                <a:cxn ang="0">
                  <a:pos x="T0" y="T1"/>
                </a:cxn>
                <a:cxn ang="0">
                  <a:pos x="T2" y="T3"/>
                </a:cxn>
                <a:cxn ang="0">
                  <a:pos x="T4" y="T5"/>
                </a:cxn>
              </a:cxnLst>
              <a:rect l="0" t="0" r="r" b="b"/>
              <a:pathLst>
                <a:path w="11" h="41">
                  <a:moveTo>
                    <a:pt x="0" y="41"/>
                  </a:moveTo>
                  <a:cubicBezTo>
                    <a:pt x="4" y="31"/>
                    <a:pt x="7" y="17"/>
                    <a:pt x="11" y="0"/>
                  </a:cubicBezTo>
                  <a:cubicBezTo>
                    <a:pt x="9" y="11"/>
                    <a:pt x="6" y="23"/>
                    <a:pt x="0"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Freeform 738">
              <a:extLst>
                <a:ext uri="{FF2B5EF4-FFF2-40B4-BE49-F238E27FC236}">
                  <a16:creationId xmlns:a16="http://schemas.microsoft.com/office/drawing/2014/main" id="{E8841C92-466C-4054-BFC3-B0FE3560D8D6}"/>
                </a:ext>
              </a:extLst>
            </p:cNvPr>
            <p:cNvSpPr>
              <a:spLocks/>
            </p:cNvSpPr>
            <p:nvPr userDrawn="1"/>
          </p:nvSpPr>
          <p:spPr bwMode="auto">
            <a:xfrm>
              <a:off x="4381" y="575"/>
              <a:ext cx="17" cy="97"/>
            </a:xfrm>
            <a:custGeom>
              <a:avLst/>
              <a:gdLst>
                <a:gd name="T0" fmla="*/ 12 w 12"/>
                <a:gd name="T1" fmla="*/ 0 h 67"/>
                <a:gd name="T2" fmla="*/ 0 w 12"/>
                <a:gd name="T3" fmla="*/ 67 h 67"/>
                <a:gd name="T4" fmla="*/ 12 w 12"/>
                <a:gd name="T5" fmla="*/ 0 h 67"/>
              </a:gdLst>
              <a:ahLst/>
              <a:cxnLst>
                <a:cxn ang="0">
                  <a:pos x="T0" y="T1"/>
                </a:cxn>
                <a:cxn ang="0">
                  <a:pos x="T2" y="T3"/>
                </a:cxn>
                <a:cxn ang="0">
                  <a:pos x="T4" y="T5"/>
                </a:cxn>
              </a:cxnLst>
              <a:rect l="0" t="0" r="r" b="b"/>
              <a:pathLst>
                <a:path w="12" h="67">
                  <a:moveTo>
                    <a:pt x="12" y="0"/>
                  </a:moveTo>
                  <a:cubicBezTo>
                    <a:pt x="8" y="26"/>
                    <a:pt x="4" y="49"/>
                    <a:pt x="0" y="67"/>
                  </a:cubicBezTo>
                  <a:cubicBezTo>
                    <a:pt x="3" y="50"/>
                    <a:pt x="5" y="35"/>
                    <a:pt x="1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Freeform 739">
              <a:extLst>
                <a:ext uri="{FF2B5EF4-FFF2-40B4-BE49-F238E27FC236}">
                  <a16:creationId xmlns:a16="http://schemas.microsoft.com/office/drawing/2014/main" id="{07A11A8D-DDEB-4CFA-9AFA-8AD67232D882}"/>
                </a:ext>
              </a:extLst>
            </p:cNvPr>
            <p:cNvSpPr>
              <a:spLocks/>
            </p:cNvSpPr>
            <p:nvPr userDrawn="1"/>
          </p:nvSpPr>
          <p:spPr bwMode="auto">
            <a:xfrm>
              <a:off x="4190" y="1112"/>
              <a:ext cx="62" cy="118"/>
            </a:xfrm>
            <a:custGeom>
              <a:avLst/>
              <a:gdLst>
                <a:gd name="T0" fmla="*/ 3 w 43"/>
                <a:gd name="T1" fmla="*/ 78 h 82"/>
                <a:gd name="T2" fmla="*/ 29 w 43"/>
                <a:gd name="T3" fmla="*/ 22 h 82"/>
                <a:gd name="T4" fmla="*/ 16 w 43"/>
                <a:gd name="T5" fmla="*/ 54 h 82"/>
                <a:gd name="T6" fmla="*/ 43 w 43"/>
                <a:gd name="T7" fmla="*/ 0 h 82"/>
                <a:gd name="T8" fmla="*/ 3 w 43"/>
                <a:gd name="T9" fmla="*/ 78 h 82"/>
                <a:gd name="T10" fmla="*/ 10 w 43"/>
                <a:gd name="T11" fmla="*/ 66 h 82"/>
                <a:gd name="T12" fmla="*/ 7 w 43"/>
                <a:gd name="T13" fmla="*/ 71 h 82"/>
                <a:gd name="T14" fmla="*/ 6 w 43"/>
                <a:gd name="T15" fmla="*/ 73 h 82"/>
                <a:gd name="T16" fmla="*/ 3 w 43"/>
                <a:gd name="T17" fmla="*/ 78 h 82"/>
                <a:gd name="T18" fmla="*/ 3 w 43"/>
                <a:gd name="T19" fmla="*/ 78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82">
                  <a:moveTo>
                    <a:pt x="3" y="78"/>
                  </a:moveTo>
                  <a:cubicBezTo>
                    <a:pt x="6" y="73"/>
                    <a:pt x="26" y="21"/>
                    <a:pt x="29" y="22"/>
                  </a:cubicBezTo>
                  <a:cubicBezTo>
                    <a:pt x="24" y="32"/>
                    <a:pt x="20" y="43"/>
                    <a:pt x="16" y="54"/>
                  </a:cubicBezTo>
                  <a:cubicBezTo>
                    <a:pt x="21" y="34"/>
                    <a:pt x="33" y="17"/>
                    <a:pt x="43" y="0"/>
                  </a:cubicBezTo>
                  <a:cubicBezTo>
                    <a:pt x="32" y="27"/>
                    <a:pt x="16" y="52"/>
                    <a:pt x="3" y="78"/>
                  </a:cubicBezTo>
                  <a:cubicBezTo>
                    <a:pt x="6" y="74"/>
                    <a:pt x="8" y="70"/>
                    <a:pt x="10" y="66"/>
                  </a:cubicBezTo>
                  <a:cubicBezTo>
                    <a:pt x="1" y="80"/>
                    <a:pt x="0" y="82"/>
                    <a:pt x="7" y="71"/>
                  </a:cubicBezTo>
                  <a:cubicBezTo>
                    <a:pt x="2" y="80"/>
                    <a:pt x="1" y="80"/>
                    <a:pt x="6" y="73"/>
                  </a:cubicBezTo>
                  <a:cubicBezTo>
                    <a:pt x="8" y="68"/>
                    <a:pt x="7" y="70"/>
                    <a:pt x="3" y="78"/>
                  </a:cubicBezTo>
                  <a:cubicBezTo>
                    <a:pt x="6" y="73"/>
                    <a:pt x="11" y="64"/>
                    <a:pt x="3"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Freeform 740">
              <a:extLst>
                <a:ext uri="{FF2B5EF4-FFF2-40B4-BE49-F238E27FC236}">
                  <a16:creationId xmlns:a16="http://schemas.microsoft.com/office/drawing/2014/main" id="{6DC9B80C-A273-45EB-9FA5-812F16C7E922}"/>
                </a:ext>
              </a:extLst>
            </p:cNvPr>
            <p:cNvSpPr>
              <a:spLocks/>
            </p:cNvSpPr>
            <p:nvPr userDrawn="1"/>
          </p:nvSpPr>
          <p:spPr bwMode="auto">
            <a:xfrm>
              <a:off x="4117" y="1343"/>
              <a:ext cx="15" cy="32"/>
            </a:xfrm>
            <a:custGeom>
              <a:avLst/>
              <a:gdLst>
                <a:gd name="T0" fmla="*/ 0 w 11"/>
                <a:gd name="T1" fmla="*/ 22 h 22"/>
                <a:gd name="T2" fmla="*/ 11 w 11"/>
                <a:gd name="T3" fmla="*/ 0 h 22"/>
                <a:gd name="T4" fmla="*/ 0 w 11"/>
                <a:gd name="T5" fmla="*/ 22 h 22"/>
              </a:gdLst>
              <a:ahLst/>
              <a:cxnLst>
                <a:cxn ang="0">
                  <a:pos x="T0" y="T1"/>
                </a:cxn>
                <a:cxn ang="0">
                  <a:pos x="T2" y="T3"/>
                </a:cxn>
                <a:cxn ang="0">
                  <a:pos x="T4" y="T5"/>
                </a:cxn>
              </a:cxnLst>
              <a:rect l="0" t="0" r="r" b="b"/>
              <a:pathLst>
                <a:path w="11" h="22">
                  <a:moveTo>
                    <a:pt x="0" y="22"/>
                  </a:moveTo>
                  <a:cubicBezTo>
                    <a:pt x="4" y="14"/>
                    <a:pt x="8" y="6"/>
                    <a:pt x="11" y="0"/>
                  </a:cubicBezTo>
                  <a:cubicBezTo>
                    <a:pt x="7" y="8"/>
                    <a:pt x="4" y="15"/>
                    <a:pt x="0"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Freeform 741">
              <a:extLst>
                <a:ext uri="{FF2B5EF4-FFF2-40B4-BE49-F238E27FC236}">
                  <a16:creationId xmlns:a16="http://schemas.microsoft.com/office/drawing/2014/main" id="{BEB8C622-C530-4843-AC61-EF61831D6301}"/>
                </a:ext>
              </a:extLst>
            </p:cNvPr>
            <p:cNvSpPr>
              <a:spLocks/>
            </p:cNvSpPr>
            <p:nvPr userDrawn="1"/>
          </p:nvSpPr>
          <p:spPr bwMode="auto">
            <a:xfrm>
              <a:off x="4085" y="1415"/>
              <a:ext cx="1" cy="7"/>
            </a:xfrm>
            <a:custGeom>
              <a:avLst/>
              <a:gdLst>
                <a:gd name="T0" fmla="*/ 0 w 1"/>
                <a:gd name="T1" fmla="*/ 4 h 5"/>
                <a:gd name="T2" fmla="*/ 0 w 1"/>
                <a:gd name="T3" fmla="*/ 5 h 5"/>
                <a:gd name="T4" fmla="*/ 0 w 1"/>
                <a:gd name="T5" fmla="*/ 4 h 5"/>
                <a:gd name="T6" fmla="*/ 0 w 1"/>
                <a:gd name="T7" fmla="*/ 4 h 5"/>
                <a:gd name="T8" fmla="*/ 0 w 1"/>
                <a:gd name="T9" fmla="*/ 4 h 5"/>
                <a:gd name="T10" fmla="*/ 0 w 1"/>
                <a:gd name="T11" fmla="*/ 4 h 5"/>
              </a:gdLst>
              <a:ahLst/>
              <a:cxnLst>
                <a:cxn ang="0">
                  <a:pos x="T0" y="T1"/>
                </a:cxn>
                <a:cxn ang="0">
                  <a:pos x="T2" y="T3"/>
                </a:cxn>
                <a:cxn ang="0">
                  <a:pos x="T4" y="T5"/>
                </a:cxn>
                <a:cxn ang="0">
                  <a:pos x="T6" y="T7"/>
                </a:cxn>
                <a:cxn ang="0">
                  <a:pos x="T8" y="T9"/>
                </a:cxn>
                <a:cxn ang="0">
                  <a:pos x="T10" y="T11"/>
                </a:cxn>
              </a:cxnLst>
              <a:rect l="0" t="0" r="r" b="b"/>
              <a:pathLst>
                <a:path w="1" h="5">
                  <a:moveTo>
                    <a:pt x="0" y="4"/>
                  </a:moveTo>
                  <a:cubicBezTo>
                    <a:pt x="0" y="4"/>
                    <a:pt x="0" y="5"/>
                    <a:pt x="0" y="5"/>
                  </a:cubicBezTo>
                  <a:cubicBezTo>
                    <a:pt x="0" y="5"/>
                    <a:pt x="0" y="5"/>
                    <a:pt x="0" y="4"/>
                  </a:cubicBezTo>
                  <a:cubicBezTo>
                    <a:pt x="0" y="4"/>
                    <a:pt x="0" y="4"/>
                    <a:pt x="0" y="4"/>
                  </a:cubicBezTo>
                  <a:cubicBezTo>
                    <a:pt x="0" y="2"/>
                    <a:pt x="1" y="0"/>
                    <a:pt x="0" y="4"/>
                  </a:cubicBezTo>
                  <a:cubicBezTo>
                    <a:pt x="0" y="4"/>
                    <a:pt x="0" y="4"/>
                    <a:pt x="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 name="Freeform 742">
              <a:extLst>
                <a:ext uri="{FF2B5EF4-FFF2-40B4-BE49-F238E27FC236}">
                  <a16:creationId xmlns:a16="http://schemas.microsoft.com/office/drawing/2014/main" id="{DA9BF47E-C472-45F1-92D3-DAD7C7FD9C10}"/>
                </a:ext>
              </a:extLst>
            </p:cNvPr>
            <p:cNvSpPr>
              <a:spLocks/>
            </p:cNvSpPr>
            <p:nvPr userDrawn="1"/>
          </p:nvSpPr>
          <p:spPr bwMode="auto">
            <a:xfrm>
              <a:off x="4049" y="1375"/>
              <a:ext cx="66" cy="109"/>
            </a:xfrm>
            <a:custGeom>
              <a:avLst/>
              <a:gdLst>
                <a:gd name="T0" fmla="*/ 32 w 46"/>
                <a:gd name="T1" fmla="*/ 24 h 76"/>
                <a:gd name="T2" fmla="*/ 25 w 46"/>
                <a:gd name="T3" fmla="*/ 34 h 76"/>
                <a:gd name="T4" fmla="*/ 25 w 46"/>
                <a:gd name="T5" fmla="*/ 34 h 76"/>
                <a:gd name="T6" fmla="*/ 25 w 46"/>
                <a:gd name="T7" fmla="*/ 35 h 76"/>
                <a:gd name="T8" fmla="*/ 25 w 46"/>
                <a:gd name="T9" fmla="*/ 34 h 76"/>
                <a:gd name="T10" fmla="*/ 25 w 46"/>
                <a:gd name="T11" fmla="*/ 35 h 76"/>
                <a:gd name="T12" fmla="*/ 31 w 46"/>
                <a:gd name="T13" fmla="*/ 30 h 76"/>
                <a:gd name="T14" fmla="*/ 32 w 46"/>
                <a:gd name="T15" fmla="*/ 30 h 76"/>
                <a:gd name="T16" fmla="*/ 32 w 46"/>
                <a:gd name="T17" fmla="*/ 30 h 76"/>
                <a:gd name="T18" fmla="*/ 31 w 46"/>
                <a:gd name="T19" fmla="*/ 32 h 76"/>
                <a:gd name="T20" fmla="*/ 26 w 46"/>
                <a:gd name="T21" fmla="*/ 39 h 76"/>
                <a:gd name="T22" fmla="*/ 21 w 46"/>
                <a:gd name="T23" fmla="*/ 48 h 76"/>
                <a:gd name="T24" fmla="*/ 8 w 46"/>
                <a:gd name="T25" fmla="*/ 66 h 76"/>
                <a:gd name="T26" fmla="*/ 2 w 46"/>
                <a:gd name="T27" fmla="*/ 74 h 76"/>
                <a:gd name="T28" fmla="*/ 2 w 46"/>
                <a:gd name="T29" fmla="*/ 74 h 76"/>
                <a:gd name="T30" fmla="*/ 0 w 46"/>
                <a:gd name="T31" fmla="*/ 76 h 76"/>
                <a:gd name="T32" fmla="*/ 7 w 46"/>
                <a:gd name="T33" fmla="*/ 64 h 76"/>
                <a:gd name="T34" fmla="*/ 20 w 46"/>
                <a:gd name="T35" fmla="*/ 42 h 76"/>
                <a:gd name="T36" fmla="*/ 24 w 46"/>
                <a:gd name="T37" fmla="*/ 36 h 76"/>
                <a:gd name="T38" fmla="*/ 24 w 46"/>
                <a:gd name="T39" fmla="*/ 35 h 76"/>
                <a:gd name="T40" fmla="*/ 25 w 46"/>
                <a:gd name="T41" fmla="*/ 33 h 76"/>
                <a:gd name="T42" fmla="*/ 25 w 46"/>
                <a:gd name="T43" fmla="*/ 34 h 76"/>
                <a:gd name="T44" fmla="*/ 38 w 46"/>
                <a:gd name="T45" fmla="*/ 13 h 76"/>
                <a:gd name="T46" fmla="*/ 46 w 46"/>
                <a:gd name="T47" fmla="*/ 0 h 76"/>
                <a:gd name="T48" fmla="*/ 32 w 46"/>
                <a:gd name="T49" fmla="*/ 2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6" h="76">
                  <a:moveTo>
                    <a:pt x="32" y="24"/>
                  </a:moveTo>
                  <a:cubicBezTo>
                    <a:pt x="30" y="27"/>
                    <a:pt x="27" y="31"/>
                    <a:pt x="25" y="34"/>
                  </a:cubicBezTo>
                  <a:cubicBezTo>
                    <a:pt x="25" y="34"/>
                    <a:pt x="25" y="34"/>
                    <a:pt x="25" y="34"/>
                  </a:cubicBezTo>
                  <a:cubicBezTo>
                    <a:pt x="25" y="34"/>
                    <a:pt x="25" y="35"/>
                    <a:pt x="25" y="35"/>
                  </a:cubicBezTo>
                  <a:cubicBezTo>
                    <a:pt x="25" y="35"/>
                    <a:pt x="25" y="34"/>
                    <a:pt x="25" y="34"/>
                  </a:cubicBezTo>
                  <a:cubicBezTo>
                    <a:pt x="25" y="34"/>
                    <a:pt x="25" y="35"/>
                    <a:pt x="25" y="35"/>
                  </a:cubicBezTo>
                  <a:cubicBezTo>
                    <a:pt x="26" y="35"/>
                    <a:pt x="28" y="34"/>
                    <a:pt x="31" y="30"/>
                  </a:cubicBezTo>
                  <a:cubicBezTo>
                    <a:pt x="32" y="30"/>
                    <a:pt x="32" y="30"/>
                    <a:pt x="32" y="30"/>
                  </a:cubicBezTo>
                  <a:cubicBezTo>
                    <a:pt x="32" y="30"/>
                    <a:pt x="32" y="30"/>
                    <a:pt x="32" y="30"/>
                  </a:cubicBezTo>
                  <a:cubicBezTo>
                    <a:pt x="32" y="30"/>
                    <a:pt x="31" y="31"/>
                    <a:pt x="31" y="32"/>
                  </a:cubicBezTo>
                  <a:cubicBezTo>
                    <a:pt x="28" y="37"/>
                    <a:pt x="26" y="39"/>
                    <a:pt x="26" y="39"/>
                  </a:cubicBezTo>
                  <a:cubicBezTo>
                    <a:pt x="24" y="42"/>
                    <a:pt x="23" y="45"/>
                    <a:pt x="21" y="48"/>
                  </a:cubicBezTo>
                  <a:cubicBezTo>
                    <a:pt x="17" y="54"/>
                    <a:pt x="12" y="60"/>
                    <a:pt x="8" y="66"/>
                  </a:cubicBezTo>
                  <a:cubicBezTo>
                    <a:pt x="6" y="68"/>
                    <a:pt x="4" y="71"/>
                    <a:pt x="2" y="74"/>
                  </a:cubicBezTo>
                  <a:cubicBezTo>
                    <a:pt x="2" y="74"/>
                    <a:pt x="2" y="74"/>
                    <a:pt x="2" y="74"/>
                  </a:cubicBezTo>
                  <a:cubicBezTo>
                    <a:pt x="1" y="75"/>
                    <a:pt x="1" y="75"/>
                    <a:pt x="0" y="76"/>
                  </a:cubicBezTo>
                  <a:cubicBezTo>
                    <a:pt x="3" y="72"/>
                    <a:pt x="5" y="68"/>
                    <a:pt x="7" y="64"/>
                  </a:cubicBezTo>
                  <a:cubicBezTo>
                    <a:pt x="11" y="57"/>
                    <a:pt x="16" y="49"/>
                    <a:pt x="20" y="42"/>
                  </a:cubicBezTo>
                  <a:cubicBezTo>
                    <a:pt x="21" y="40"/>
                    <a:pt x="23" y="38"/>
                    <a:pt x="24" y="36"/>
                  </a:cubicBezTo>
                  <a:cubicBezTo>
                    <a:pt x="24" y="35"/>
                    <a:pt x="24" y="35"/>
                    <a:pt x="24" y="35"/>
                  </a:cubicBezTo>
                  <a:cubicBezTo>
                    <a:pt x="25" y="34"/>
                    <a:pt x="25" y="34"/>
                    <a:pt x="25" y="33"/>
                  </a:cubicBezTo>
                  <a:cubicBezTo>
                    <a:pt x="25" y="33"/>
                    <a:pt x="25" y="34"/>
                    <a:pt x="25" y="34"/>
                  </a:cubicBezTo>
                  <a:cubicBezTo>
                    <a:pt x="28" y="27"/>
                    <a:pt x="33" y="19"/>
                    <a:pt x="38" y="13"/>
                  </a:cubicBezTo>
                  <a:cubicBezTo>
                    <a:pt x="41" y="8"/>
                    <a:pt x="44" y="4"/>
                    <a:pt x="46" y="0"/>
                  </a:cubicBezTo>
                  <a:cubicBezTo>
                    <a:pt x="42" y="8"/>
                    <a:pt x="37" y="16"/>
                    <a:pt x="32"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 name="Freeform 743">
              <a:extLst>
                <a:ext uri="{FF2B5EF4-FFF2-40B4-BE49-F238E27FC236}">
                  <a16:creationId xmlns:a16="http://schemas.microsoft.com/office/drawing/2014/main" id="{18ABB1AB-AD7E-45C5-B89B-CAF08D9FB406}"/>
                </a:ext>
              </a:extLst>
            </p:cNvPr>
            <p:cNvSpPr>
              <a:spLocks/>
            </p:cNvSpPr>
            <p:nvPr userDrawn="1"/>
          </p:nvSpPr>
          <p:spPr bwMode="auto">
            <a:xfrm>
              <a:off x="3143" y="2403"/>
              <a:ext cx="69" cy="47"/>
            </a:xfrm>
            <a:custGeom>
              <a:avLst/>
              <a:gdLst>
                <a:gd name="T0" fmla="*/ 27 w 48"/>
                <a:gd name="T1" fmla="*/ 14 h 33"/>
                <a:gd name="T2" fmla="*/ 48 w 48"/>
                <a:gd name="T3" fmla="*/ 0 h 33"/>
                <a:gd name="T4" fmla="*/ 0 w 48"/>
                <a:gd name="T5" fmla="*/ 33 h 33"/>
                <a:gd name="T6" fmla="*/ 27 w 48"/>
                <a:gd name="T7" fmla="*/ 13 h 33"/>
                <a:gd name="T8" fmla="*/ 27 w 48"/>
                <a:gd name="T9" fmla="*/ 14 h 33"/>
                <a:gd name="T10" fmla="*/ 27 w 48"/>
                <a:gd name="T11" fmla="*/ 14 h 33"/>
              </a:gdLst>
              <a:ahLst/>
              <a:cxnLst>
                <a:cxn ang="0">
                  <a:pos x="T0" y="T1"/>
                </a:cxn>
                <a:cxn ang="0">
                  <a:pos x="T2" y="T3"/>
                </a:cxn>
                <a:cxn ang="0">
                  <a:pos x="T4" y="T5"/>
                </a:cxn>
                <a:cxn ang="0">
                  <a:pos x="T6" y="T7"/>
                </a:cxn>
                <a:cxn ang="0">
                  <a:pos x="T8" y="T9"/>
                </a:cxn>
                <a:cxn ang="0">
                  <a:pos x="T10" y="T11"/>
                </a:cxn>
              </a:cxnLst>
              <a:rect l="0" t="0" r="r" b="b"/>
              <a:pathLst>
                <a:path w="48" h="33">
                  <a:moveTo>
                    <a:pt x="27" y="14"/>
                  </a:moveTo>
                  <a:cubicBezTo>
                    <a:pt x="34" y="9"/>
                    <a:pt x="41" y="5"/>
                    <a:pt x="48" y="0"/>
                  </a:cubicBezTo>
                  <a:cubicBezTo>
                    <a:pt x="33" y="11"/>
                    <a:pt x="21" y="33"/>
                    <a:pt x="0" y="33"/>
                  </a:cubicBezTo>
                  <a:cubicBezTo>
                    <a:pt x="11" y="33"/>
                    <a:pt x="20" y="19"/>
                    <a:pt x="27" y="13"/>
                  </a:cubicBezTo>
                  <a:cubicBezTo>
                    <a:pt x="26" y="14"/>
                    <a:pt x="26" y="14"/>
                    <a:pt x="27" y="14"/>
                  </a:cubicBezTo>
                  <a:cubicBezTo>
                    <a:pt x="34" y="9"/>
                    <a:pt x="18" y="20"/>
                    <a:pt x="27"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Freeform 744">
              <a:extLst>
                <a:ext uri="{FF2B5EF4-FFF2-40B4-BE49-F238E27FC236}">
                  <a16:creationId xmlns:a16="http://schemas.microsoft.com/office/drawing/2014/main" id="{323B042D-7110-470A-8765-9D6BE4698333}"/>
                </a:ext>
              </a:extLst>
            </p:cNvPr>
            <p:cNvSpPr>
              <a:spLocks/>
            </p:cNvSpPr>
            <p:nvPr userDrawn="1"/>
          </p:nvSpPr>
          <p:spPr bwMode="auto">
            <a:xfrm>
              <a:off x="2959" y="2512"/>
              <a:ext cx="16" cy="9"/>
            </a:xfrm>
            <a:custGeom>
              <a:avLst/>
              <a:gdLst>
                <a:gd name="T0" fmla="*/ 0 w 11"/>
                <a:gd name="T1" fmla="*/ 6 h 6"/>
                <a:gd name="T2" fmla="*/ 11 w 11"/>
                <a:gd name="T3" fmla="*/ 0 h 6"/>
                <a:gd name="T4" fmla="*/ 0 w 11"/>
                <a:gd name="T5" fmla="*/ 6 h 6"/>
                <a:gd name="T6" fmla="*/ 0 w 11"/>
                <a:gd name="T7" fmla="*/ 6 h 6"/>
              </a:gdLst>
              <a:ahLst/>
              <a:cxnLst>
                <a:cxn ang="0">
                  <a:pos x="T0" y="T1"/>
                </a:cxn>
                <a:cxn ang="0">
                  <a:pos x="T2" y="T3"/>
                </a:cxn>
                <a:cxn ang="0">
                  <a:pos x="T4" y="T5"/>
                </a:cxn>
                <a:cxn ang="0">
                  <a:pos x="T6" y="T7"/>
                </a:cxn>
              </a:cxnLst>
              <a:rect l="0" t="0" r="r" b="b"/>
              <a:pathLst>
                <a:path w="11" h="6">
                  <a:moveTo>
                    <a:pt x="0" y="6"/>
                  </a:moveTo>
                  <a:cubicBezTo>
                    <a:pt x="4" y="4"/>
                    <a:pt x="7" y="2"/>
                    <a:pt x="11" y="0"/>
                  </a:cubicBezTo>
                  <a:cubicBezTo>
                    <a:pt x="7" y="3"/>
                    <a:pt x="1" y="6"/>
                    <a:pt x="0" y="6"/>
                  </a:cubicBezTo>
                  <a:cubicBezTo>
                    <a:pt x="4" y="4"/>
                    <a:pt x="0" y="6"/>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 name="Freeform 745">
              <a:extLst>
                <a:ext uri="{FF2B5EF4-FFF2-40B4-BE49-F238E27FC236}">
                  <a16:creationId xmlns:a16="http://schemas.microsoft.com/office/drawing/2014/main" id="{82763D3A-0908-489B-9D59-A4A352FE9955}"/>
                </a:ext>
              </a:extLst>
            </p:cNvPr>
            <p:cNvSpPr>
              <a:spLocks/>
            </p:cNvSpPr>
            <p:nvPr userDrawn="1"/>
          </p:nvSpPr>
          <p:spPr bwMode="auto">
            <a:xfrm>
              <a:off x="2477" y="2764"/>
              <a:ext cx="33" cy="53"/>
            </a:xfrm>
            <a:custGeom>
              <a:avLst/>
              <a:gdLst>
                <a:gd name="T0" fmla="*/ 7 w 23"/>
                <a:gd name="T1" fmla="*/ 4 h 37"/>
                <a:gd name="T2" fmla="*/ 23 w 23"/>
                <a:gd name="T3" fmla="*/ 0 h 37"/>
                <a:gd name="T4" fmla="*/ 8 w 23"/>
                <a:gd name="T5" fmla="*/ 37 h 37"/>
                <a:gd name="T6" fmla="*/ 7 w 23"/>
                <a:gd name="T7" fmla="*/ 4 h 37"/>
                <a:gd name="T8" fmla="*/ 7 w 23"/>
                <a:gd name="T9" fmla="*/ 4 h 37"/>
              </a:gdLst>
              <a:ahLst/>
              <a:cxnLst>
                <a:cxn ang="0">
                  <a:pos x="T0" y="T1"/>
                </a:cxn>
                <a:cxn ang="0">
                  <a:pos x="T2" y="T3"/>
                </a:cxn>
                <a:cxn ang="0">
                  <a:pos x="T4" y="T5"/>
                </a:cxn>
                <a:cxn ang="0">
                  <a:pos x="T6" y="T7"/>
                </a:cxn>
                <a:cxn ang="0">
                  <a:pos x="T8" y="T9"/>
                </a:cxn>
              </a:cxnLst>
              <a:rect l="0" t="0" r="r" b="b"/>
              <a:pathLst>
                <a:path w="23" h="37">
                  <a:moveTo>
                    <a:pt x="7" y="4"/>
                  </a:moveTo>
                  <a:cubicBezTo>
                    <a:pt x="12" y="3"/>
                    <a:pt x="18" y="1"/>
                    <a:pt x="23" y="0"/>
                  </a:cubicBezTo>
                  <a:cubicBezTo>
                    <a:pt x="0" y="0"/>
                    <a:pt x="5" y="23"/>
                    <a:pt x="8" y="37"/>
                  </a:cubicBezTo>
                  <a:cubicBezTo>
                    <a:pt x="6" y="29"/>
                    <a:pt x="7" y="5"/>
                    <a:pt x="7" y="4"/>
                  </a:cubicBezTo>
                  <a:cubicBezTo>
                    <a:pt x="12" y="3"/>
                    <a:pt x="7" y="4"/>
                    <a:pt x="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 name="Freeform 746">
              <a:extLst>
                <a:ext uri="{FF2B5EF4-FFF2-40B4-BE49-F238E27FC236}">
                  <a16:creationId xmlns:a16="http://schemas.microsoft.com/office/drawing/2014/main" id="{EC6AC4F7-A329-43CB-870F-C48CEB9722BA}"/>
                </a:ext>
              </a:extLst>
            </p:cNvPr>
            <p:cNvSpPr>
              <a:spLocks/>
            </p:cNvSpPr>
            <p:nvPr userDrawn="1"/>
          </p:nvSpPr>
          <p:spPr bwMode="auto">
            <a:xfrm>
              <a:off x="2518" y="3013"/>
              <a:ext cx="13" cy="83"/>
            </a:xfrm>
            <a:custGeom>
              <a:avLst/>
              <a:gdLst>
                <a:gd name="T0" fmla="*/ 0 w 9"/>
                <a:gd name="T1" fmla="*/ 0 h 58"/>
                <a:gd name="T2" fmla="*/ 9 w 9"/>
                <a:gd name="T3" fmla="*/ 58 h 58"/>
                <a:gd name="T4" fmla="*/ 0 w 9"/>
                <a:gd name="T5" fmla="*/ 0 h 58"/>
                <a:gd name="T6" fmla="*/ 0 w 9"/>
                <a:gd name="T7" fmla="*/ 0 h 58"/>
                <a:gd name="T8" fmla="*/ 0 w 9"/>
                <a:gd name="T9" fmla="*/ 0 h 58"/>
              </a:gdLst>
              <a:ahLst/>
              <a:cxnLst>
                <a:cxn ang="0">
                  <a:pos x="T0" y="T1"/>
                </a:cxn>
                <a:cxn ang="0">
                  <a:pos x="T2" y="T3"/>
                </a:cxn>
                <a:cxn ang="0">
                  <a:pos x="T4" y="T5"/>
                </a:cxn>
                <a:cxn ang="0">
                  <a:pos x="T6" y="T7"/>
                </a:cxn>
                <a:cxn ang="0">
                  <a:pos x="T8" y="T9"/>
                </a:cxn>
              </a:cxnLst>
              <a:rect l="0" t="0" r="r" b="b"/>
              <a:pathLst>
                <a:path w="9" h="58">
                  <a:moveTo>
                    <a:pt x="0" y="0"/>
                  </a:moveTo>
                  <a:cubicBezTo>
                    <a:pt x="5" y="20"/>
                    <a:pt x="8" y="39"/>
                    <a:pt x="9" y="58"/>
                  </a:cubicBezTo>
                  <a:cubicBezTo>
                    <a:pt x="6" y="38"/>
                    <a:pt x="2" y="8"/>
                    <a:pt x="0" y="0"/>
                  </a:cubicBezTo>
                  <a:cubicBezTo>
                    <a:pt x="7" y="24"/>
                    <a:pt x="0" y="0"/>
                    <a:pt x="0" y="0"/>
                  </a:cubicBezTo>
                  <a:cubicBezTo>
                    <a:pt x="5" y="19"/>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 name="Freeform 747">
              <a:extLst>
                <a:ext uri="{FF2B5EF4-FFF2-40B4-BE49-F238E27FC236}">
                  <a16:creationId xmlns:a16="http://schemas.microsoft.com/office/drawing/2014/main" id="{43EBA615-5A74-432F-BBE5-357AAB46308F}"/>
                </a:ext>
              </a:extLst>
            </p:cNvPr>
            <p:cNvSpPr>
              <a:spLocks/>
            </p:cNvSpPr>
            <p:nvPr userDrawn="1"/>
          </p:nvSpPr>
          <p:spPr bwMode="auto">
            <a:xfrm>
              <a:off x="2381" y="2387"/>
              <a:ext cx="43" cy="148"/>
            </a:xfrm>
            <a:custGeom>
              <a:avLst/>
              <a:gdLst>
                <a:gd name="T0" fmla="*/ 30 w 30"/>
                <a:gd name="T1" fmla="*/ 94 h 103"/>
                <a:gd name="T2" fmla="*/ 0 w 30"/>
                <a:gd name="T3" fmla="*/ 0 h 103"/>
                <a:gd name="T4" fmla="*/ 30 w 30"/>
                <a:gd name="T5" fmla="*/ 94 h 103"/>
              </a:gdLst>
              <a:ahLst/>
              <a:cxnLst>
                <a:cxn ang="0">
                  <a:pos x="T0" y="T1"/>
                </a:cxn>
                <a:cxn ang="0">
                  <a:pos x="T2" y="T3"/>
                </a:cxn>
                <a:cxn ang="0">
                  <a:pos x="T4" y="T5"/>
                </a:cxn>
              </a:cxnLst>
              <a:rect l="0" t="0" r="r" b="b"/>
              <a:pathLst>
                <a:path w="30" h="103">
                  <a:moveTo>
                    <a:pt x="30" y="94"/>
                  </a:moveTo>
                  <a:cubicBezTo>
                    <a:pt x="29" y="103"/>
                    <a:pt x="8" y="23"/>
                    <a:pt x="0" y="0"/>
                  </a:cubicBezTo>
                  <a:cubicBezTo>
                    <a:pt x="9" y="15"/>
                    <a:pt x="17" y="64"/>
                    <a:pt x="30" y="9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Freeform 748">
              <a:extLst>
                <a:ext uri="{FF2B5EF4-FFF2-40B4-BE49-F238E27FC236}">
                  <a16:creationId xmlns:a16="http://schemas.microsoft.com/office/drawing/2014/main" id="{A0FAABDB-E705-4A14-AF71-3697220BA14C}"/>
                </a:ext>
              </a:extLst>
            </p:cNvPr>
            <p:cNvSpPr>
              <a:spLocks/>
            </p:cNvSpPr>
            <p:nvPr userDrawn="1"/>
          </p:nvSpPr>
          <p:spPr bwMode="auto">
            <a:xfrm>
              <a:off x="3963" y="1278"/>
              <a:ext cx="90" cy="141"/>
            </a:xfrm>
            <a:custGeom>
              <a:avLst/>
              <a:gdLst>
                <a:gd name="T0" fmla="*/ 43 w 63"/>
                <a:gd name="T1" fmla="*/ 32 h 98"/>
                <a:gd name="T2" fmla="*/ 0 w 63"/>
                <a:gd name="T3" fmla="*/ 98 h 98"/>
                <a:gd name="T4" fmla="*/ 32 w 63"/>
                <a:gd name="T5" fmla="*/ 50 h 98"/>
                <a:gd name="T6" fmla="*/ 32 w 63"/>
                <a:gd name="T7" fmla="*/ 50 h 98"/>
                <a:gd name="T8" fmla="*/ 43 w 63"/>
                <a:gd name="T9" fmla="*/ 32 h 98"/>
                <a:gd name="T10" fmla="*/ 33 w 63"/>
                <a:gd name="T11" fmla="*/ 48 h 98"/>
                <a:gd name="T12" fmla="*/ 43 w 63"/>
                <a:gd name="T13" fmla="*/ 32 h 98"/>
                <a:gd name="T14" fmla="*/ 43 w 63"/>
                <a:gd name="T15" fmla="*/ 32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98">
                  <a:moveTo>
                    <a:pt x="43" y="32"/>
                  </a:moveTo>
                  <a:cubicBezTo>
                    <a:pt x="29" y="54"/>
                    <a:pt x="15" y="76"/>
                    <a:pt x="0" y="98"/>
                  </a:cubicBezTo>
                  <a:cubicBezTo>
                    <a:pt x="6" y="89"/>
                    <a:pt x="63" y="0"/>
                    <a:pt x="32" y="50"/>
                  </a:cubicBezTo>
                  <a:cubicBezTo>
                    <a:pt x="47" y="26"/>
                    <a:pt x="47" y="26"/>
                    <a:pt x="32" y="50"/>
                  </a:cubicBezTo>
                  <a:cubicBezTo>
                    <a:pt x="36" y="44"/>
                    <a:pt x="39" y="38"/>
                    <a:pt x="43" y="32"/>
                  </a:cubicBezTo>
                  <a:cubicBezTo>
                    <a:pt x="40" y="38"/>
                    <a:pt x="36" y="43"/>
                    <a:pt x="33" y="48"/>
                  </a:cubicBezTo>
                  <a:cubicBezTo>
                    <a:pt x="36" y="43"/>
                    <a:pt x="40" y="37"/>
                    <a:pt x="43" y="32"/>
                  </a:cubicBezTo>
                  <a:cubicBezTo>
                    <a:pt x="29" y="54"/>
                    <a:pt x="27" y="58"/>
                    <a:pt x="43"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749">
              <a:extLst>
                <a:ext uri="{FF2B5EF4-FFF2-40B4-BE49-F238E27FC236}">
                  <a16:creationId xmlns:a16="http://schemas.microsoft.com/office/drawing/2014/main" id="{2004A25B-17E1-49A9-89A1-E49B0A086C73}"/>
                </a:ext>
              </a:extLst>
            </p:cNvPr>
            <p:cNvSpPr>
              <a:spLocks/>
            </p:cNvSpPr>
            <p:nvPr userDrawn="1"/>
          </p:nvSpPr>
          <p:spPr bwMode="auto">
            <a:xfrm>
              <a:off x="1722" y="2604"/>
              <a:ext cx="5" cy="3"/>
            </a:xfrm>
            <a:custGeom>
              <a:avLst/>
              <a:gdLst>
                <a:gd name="T0" fmla="*/ 0 w 3"/>
                <a:gd name="T1" fmla="*/ 2 h 2"/>
                <a:gd name="T2" fmla="*/ 2 w 3"/>
                <a:gd name="T3" fmla="*/ 0 h 2"/>
                <a:gd name="T4" fmla="*/ 0 w 3"/>
                <a:gd name="T5" fmla="*/ 2 h 2"/>
              </a:gdLst>
              <a:ahLst/>
              <a:cxnLst>
                <a:cxn ang="0">
                  <a:pos x="T0" y="T1"/>
                </a:cxn>
                <a:cxn ang="0">
                  <a:pos x="T2" y="T3"/>
                </a:cxn>
                <a:cxn ang="0">
                  <a:pos x="T4" y="T5"/>
                </a:cxn>
              </a:cxnLst>
              <a:rect l="0" t="0" r="r" b="b"/>
              <a:pathLst>
                <a:path w="3" h="2">
                  <a:moveTo>
                    <a:pt x="0" y="2"/>
                  </a:moveTo>
                  <a:cubicBezTo>
                    <a:pt x="2" y="0"/>
                    <a:pt x="2" y="0"/>
                    <a:pt x="2" y="0"/>
                  </a:cubicBezTo>
                  <a:cubicBezTo>
                    <a:pt x="3" y="2"/>
                    <a:pt x="1"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750">
              <a:extLst>
                <a:ext uri="{FF2B5EF4-FFF2-40B4-BE49-F238E27FC236}">
                  <a16:creationId xmlns:a16="http://schemas.microsoft.com/office/drawing/2014/main" id="{A104C819-872D-4D20-B794-B95432740BD8}"/>
                </a:ext>
              </a:extLst>
            </p:cNvPr>
            <p:cNvSpPr>
              <a:spLocks/>
            </p:cNvSpPr>
            <p:nvPr userDrawn="1"/>
          </p:nvSpPr>
          <p:spPr bwMode="auto">
            <a:xfrm>
              <a:off x="1735" y="2676"/>
              <a:ext cx="6" cy="3"/>
            </a:xfrm>
            <a:custGeom>
              <a:avLst/>
              <a:gdLst>
                <a:gd name="T0" fmla="*/ 0 w 4"/>
                <a:gd name="T1" fmla="*/ 2 h 2"/>
                <a:gd name="T2" fmla="*/ 3 w 4"/>
                <a:gd name="T3" fmla="*/ 0 h 2"/>
                <a:gd name="T4" fmla="*/ 0 w 4"/>
                <a:gd name="T5" fmla="*/ 2 h 2"/>
              </a:gdLst>
              <a:ahLst/>
              <a:cxnLst>
                <a:cxn ang="0">
                  <a:pos x="T0" y="T1"/>
                </a:cxn>
                <a:cxn ang="0">
                  <a:pos x="T2" y="T3"/>
                </a:cxn>
                <a:cxn ang="0">
                  <a:pos x="T4" y="T5"/>
                </a:cxn>
              </a:cxnLst>
              <a:rect l="0" t="0" r="r" b="b"/>
              <a:pathLst>
                <a:path w="4" h="2">
                  <a:moveTo>
                    <a:pt x="0" y="2"/>
                  </a:moveTo>
                  <a:cubicBezTo>
                    <a:pt x="1" y="1"/>
                    <a:pt x="2" y="0"/>
                    <a:pt x="3" y="0"/>
                  </a:cubicBezTo>
                  <a:cubicBezTo>
                    <a:pt x="4" y="1"/>
                    <a:pt x="2"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751">
              <a:extLst>
                <a:ext uri="{FF2B5EF4-FFF2-40B4-BE49-F238E27FC236}">
                  <a16:creationId xmlns:a16="http://schemas.microsoft.com/office/drawing/2014/main" id="{5D0BEFFE-88D3-4CAC-913C-4CCA7F576288}"/>
                </a:ext>
              </a:extLst>
            </p:cNvPr>
            <p:cNvSpPr>
              <a:spLocks/>
            </p:cNvSpPr>
            <p:nvPr userDrawn="1"/>
          </p:nvSpPr>
          <p:spPr bwMode="auto">
            <a:xfrm>
              <a:off x="1734" y="2679"/>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752">
              <a:extLst>
                <a:ext uri="{FF2B5EF4-FFF2-40B4-BE49-F238E27FC236}">
                  <a16:creationId xmlns:a16="http://schemas.microsoft.com/office/drawing/2014/main" id="{AA030913-9D4A-4892-962C-89CF2FCC79DE}"/>
                </a:ext>
              </a:extLst>
            </p:cNvPr>
            <p:cNvSpPr>
              <a:spLocks/>
            </p:cNvSpPr>
            <p:nvPr userDrawn="1"/>
          </p:nvSpPr>
          <p:spPr bwMode="auto">
            <a:xfrm>
              <a:off x="1734" y="2617"/>
              <a:ext cx="3" cy="0"/>
            </a:xfrm>
            <a:custGeom>
              <a:avLst/>
              <a:gdLst>
                <a:gd name="T0" fmla="*/ 2 w 2"/>
                <a:gd name="T1" fmla="*/ 0 w 2"/>
                <a:gd name="T2" fmla="*/ 2 w 2"/>
              </a:gdLst>
              <a:ahLst/>
              <a:cxnLst>
                <a:cxn ang="0">
                  <a:pos x="T0" y="0"/>
                </a:cxn>
                <a:cxn ang="0">
                  <a:pos x="T1" y="0"/>
                </a:cxn>
                <a:cxn ang="0">
                  <a:pos x="T2" y="0"/>
                </a:cxn>
              </a:cxnLst>
              <a:rect l="0" t="0" r="r" b="b"/>
              <a:pathLst>
                <a:path w="2">
                  <a:moveTo>
                    <a:pt x="2" y="0"/>
                  </a:moveTo>
                  <a:cubicBezTo>
                    <a:pt x="1" y="0"/>
                    <a:pt x="1" y="0"/>
                    <a:pt x="0" y="0"/>
                  </a:cubicBezTo>
                  <a:cubicBezTo>
                    <a:pt x="0" y="0"/>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753">
              <a:extLst>
                <a:ext uri="{FF2B5EF4-FFF2-40B4-BE49-F238E27FC236}">
                  <a16:creationId xmlns:a16="http://schemas.microsoft.com/office/drawing/2014/main" id="{C6D35F45-1A0D-4EDC-AE7E-49994FC4E8D9}"/>
                </a:ext>
              </a:extLst>
            </p:cNvPr>
            <p:cNvSpPr>
              <a:spLocks/>
            </p:cNvSpPr>
            <p:nvPr userDrawn="1"/>
          </p:nvSpPr>
          <p:spPr bwMode="auto">
            <a:xfrm>
              <a:off x="1731" y="2971"/>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754">
              <a:extLst>
                <a:ext uri="{FF2B5EF4-FFF2-40B4-BE49-F238E27FC236}">
                  <a16:creationId xmlns:a16="http://schemas.microsoft.com/office/drawing/2014/main" id="{A382BEE7-92BB-43F8-AA2D-5C0ECC8EFAB8}"/>
                </a:ext>
              </a:extLst>
            </p:cNvPr>
            <p:cNvSpPr>
              <a:spLocks noEditPoints="1"/>
            </p:cNvSpPr>
            <p:nvPr userDrawn="1"/>
          </p:nvSpPr>
          <p:spPr bwMode="auto">
            <a:xfrm>
              <a:off x="1671" y="2613"/>
              <a:ext cx="97" cy="403"/>
            </a:xfrm>
            <a:custGeom>
              <a:avLst/>
              <a:gdLst>
                <a:gd name="T0" fmla="*/ 15 w 68"/>
                <a:gd name="T1" fmla="*/ 198 h 280"/>
                <a:gd name="T2" fmla="*/ 58 w 68"/>
                <a:gd name="T3" fmla="*/ 244 h 280"/>
                <a:gd name="T4" fmla="*/ 51 w 68"/>
                <a:gd name="T5" fmla="*/ 139 h 280"/>
                <a:gd name="T6" fmla="*/ 41 w 68"/>
                <a:gd name="T7" fmla="*/ 121 h 280"/>
                <a:gd name="T8" fmla="*/ 46 w 68"/>
                <a:gd name="T9" fmla="*/ 134 h 280"/>
                <a:gd name="T10" fmla="*/ 39 w 68"/>
                <a:gd name="T11" fmla="*/ 109 h 280"/>
                <a:gd name="T12" fmla="*/ 46 w 68"/>
                <a:gd name="T13" fmla="*/ 54 h 280"/>
                <a:gd name="T14" fmla="*/ 47 w 68"/>
                <a:gd name="T15" fmla="*/ 45 h 280"/>
                <a:gd name="T16" fmla="*/ 35 w 68"/>
                <a:gd name="T17" fmla="*/ 12 h 280"/>
                <a:gd name="T18" fmla="*/ 40 w 68"/>
                <a:gd name="T19" fmla="*/ 18 h 280"/>
                <a:gd name="T20" fmla="*/ 45 w 68"/>
                <a:gd name="T21" fmla="*/ 0 h 280"/>
                <a:gd name="T22" fmla="*/ 15 w 68"/>
                <a:gd name="T23" fmla="*/ 198 h 280"/>
                <a:gd name="T24" fmla="*/ 15 w 68"/>
                <a:gd name="T25" fmla="*/ 198 h 280"/>
                <a:gd name="T26" fmla="*/ 35 w 68"/>
                <a:gd name="T27" fmla="*/ 117 h 280"/>
                <a:gd name="T28" fmla="*/ 45 w 68"/>
                <a:gd name="T29" fmla="*/ 114 h 280"/>
                <a:gd name="T30" fmla="*/ 35 w 68"/>
                <a:gd name="T31" fmla="*/ 117 h 280"/>
                <a:gd name="T32" fmla="*/ 35 w 68"/>
                <a:gd name="T33" fmla="*/ 117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8" h="280">
                  <a:moveTo>
                    <a:pt x="15" y="198"/>
                  </a:moveTo>
                  <a:cubicBezTo>
                    <a:pt x="27" y="211"/>
                    <a:pt x="24" y="280"/>
                    <a:pt x="58" y="244"/>
                  </a:cubicBezTo>
                  <a:cubicBezTo>
                    <a:pt x="16" y="253"/>
                    <a:pt x="52" y="142"/>
                    <a:pt x="51" y="139"/>
                  </a:cubicBezTo>
                  <a:cubicBezTo>
                    <a:pt x="48" y="132"/>
                    <a:pt x="45" y="136"/>
                    <a:pt x="41" y="121"/>
                  </a:cubicBezTo>
                  <a:cubicBezTo>
                    <a:pt x="38" y="123"/>
                    <a:pt x="48" y="134"/>
                    <a:pt x="46" y="134"/>
                  </a:cubicBezTo>
                  <a:cubicBezTo>
                    <a:pt x="10" y="130"/>
                    <a:pt x="68" y="128"/>
                    <a:pt x="39" y="109"/>
                  </a:cubicBezTo>
                  <a:cubicBezTo>
                    <a:pt x="58" y="106"/>
                    <a:pt x="44" y="66"/>
                    <a:pt x="46" y="54"/>
                  </a:cubicBezTo>
                  <a:cubicBezTo>
                    <a:pt x="35" y="73"/>
                    <a:pt x="48" y="44"/>
                    <a:pt x="47" y="45"/>
                  </a:cubicBezTo>
                  <a:cubicBezTo>
                    <a:pt x="23" y="63"/>
                    <a:pt x="62" y="11"/>
                    <a:pt x="35" y="12"/>
                  </a:cubicBezTo>
                  <a:cubicBezTo>
                    <a:pt x="36" y="14"/>
                    <a:pt x="38" y="16"/>
                    <a:pt x="40" y="18"/>
                  </a:cubicBezTo>
                  <a:cubicBezTo>
                    <a:pt x="40" y="11"/>
                    <a:pt x="41" y="6"/>
                    <a:pt x="45" y="0"/>
                  </a:cubicBezTo>
                  <a:cubicBezTo>
                    <a:pt x="21" y="22"/>
                    <a:pt x="0" y="172"/>
                    <a:pt x="15" y="198"/>
                  </a:cubicBezTo>
                  <a:cubicBezTo>
                    <a:pt x="24" y="208"/>
                    <a:pt x="15" y="199"/>
                    <a:pt x="15" y="198"/>
                  </a:cubicBezTo>
                  <a:close/>
                  <a:moveTo>
                    <a:pt x="35" y="117"/>
                  </a:moveTo>
                  <a:cubicBezTo>
                    <a:pt x="39" y="117"/>
                    <a:pt x="42" y="116"/>
                    <a:pt x="45" y="114"/>
                  </a:cubicBezTo>
                  <a:cubicBezTo>
                    <a:pt x="36" y="113"/>
                    <a:pt x="36" y="116"/>
                    <a:pt x="35" y="117"/>
                  </a:cubicBezTo>
                  <a:cubicBezTo>
                    <a:pt x="39" y="117"/>
                    <a:pt x="37" y="116"/>
                    <a:pt x="35" y="1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755">
              <a:extLst>
                <a:ext uri="{FF2B5EF4-FFF2-40B4-BE49-F238E27FC236}">
                  <a16:creationId xmlns:a16="http://schemas.microsoft.com/office/drawing/2014/main" id="{27BFA16A-3D3D-44A7-9AC4-524D9F042CB0}"/>
                </a:ext>
              </a:extLst>
            </p:cNvPr>
            <p:cNvSpPr>
              <a:spLocks/>
            </p:cNvSpPr>
            <p:nvPr userDrawn="1"/>
          </p:nvSpPr>
          <p:spPr bwMode="auto">
            <a:xfrm>
              <a:off x="2433" y="2817"/>
              <a:ext cx="3" cy="3"/>
            </a:xfrm>
            <a:custGeom>
              <a:avLst/>
              <a:gdLst>
                <a:gd name="T0" fmla="*/ 0 w 2"/>
                <a:gd name="T1" fmla="*/ 2 h 2"/>
                <a:gd name="T2" fmla="*/ 1 w 2"/>
                <a:gd name="T3" fmla="*/ 0 h 2"/>
                <a:gd name="T4" fmla="*/ 0 w 2"/>
                <a:gd name="T5" fmla="*/ 2 h 2"/>
              </a:gdLst>
              <a:ahLst/>
              <a:cxnLst>
                <a:cxn ang="0">
                  <a:pos x="T0" y="T1"/>
                </a:cxn>
                <a:cxn ang="0">
                  <a:pos x="T2" y="T3"/>
                </a:cxn>
                <a:cxn ang="0">
                  <a:pos x="T4" y="T5"/>
                </a:cxn>
              </a:cxnLst>
              <a:rect l="0" t="0" r="r" b="b"/>
              <a:pathLst>
                <a:path w="2" h="2">
                  <a:moveTo>
                    <a:pt x="0" y="2"/>
                  </a:moveTo>
                  <a:cubicBezTo>
                    <a:pt x="1" y="0"/>
                    <a:pt x="1" y="0"/>
                    <a:pt x="1" y="0"/>
                  </a:cubicBezTo>
                  <a:cubicBezTo>
                    <a:pt x="2" y="1"/>
                    <a:pt x="0"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756">
              <a:extLst>
                <a:ext uri="{FF2B5EF4-FFF2-40B4-BE49-F238E27FC236}">
                  <a16:creationId xmlns:a16="http://schemas.microsoft.com/office/drawing/2014/main" id="{F673AF43-70D5-4BD5-9240-B39C5EDE1E9B}"/>
                </a:ext>
              </a:extLst>
            </p:cNvPr>
            <p:cNvSpPr>
              <a:spLocks/>
            </p:cNvSpPr>
            <p:nvPr userDrawn="1"/>
          </p:nvSpPr>
          <p:spPr bwMode="auto">
            <a:xfrm>
              <a:off x="2446" y="2889"/>
              <a:ext cx="5" cy="1"/>
            </a:xfrm>
            <a:custGeom>
              <a:avLst/>
              <a:gdLst>
                <a:gd name="T0" fmla="*/ 0 w 4"/>
                <a:gd name="T1" fmla="*/ 1 h 1"/>
                <a:gd name="T2" fmla="*/ 3 w 4"/>
                <a:gd name="T3" fmla="*/ 0 h 1"/>
                <a:gd name="T4" fmla="*/ 0 w 4"/>
                <a:gd name="T5" fmla="*/ 1 h 1"/>
              </a:gdLst>
              <a:ahLst/>
              <a:cxnLst>
                <a:cxn ang="0">
                  <a:pos x="T0" y="T1"/>
                </a:cxn>
                <a:cxn ang="0">
                  <a:pos x="T2" y="T3"/>
                </a:cxn>
                <a:cxn ang="0">
                  <a:pos x="T4" y="T5"/>
                </a:cxn>
              </a:cxnLst>
              <a:rect l="0" t="0" r="r" b="b"/>
              <a:pathLst>
                <a:path w="4" h="1">
                  <a:moveTo>
                    <a:pt x="0" y="1"/>
                  </a:moveTo>
                  <a:cubicBezTo>
                    <a:pt x="1" y="1"/>
                    <a:pt x="2" y="0"/>
                    <a:pt x="3" y="0"/>
                  </a:cubicBezTo>
                  <a:cubicBezTo>
                    <a:pt x="4" y="1"/>
                    <a:pt x="1"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757">
              <a:extLst>
                <a:ext uri="{FF2B5EF4-FFF2-40B4-BE49-F238E27FC236}">
                  <a16:creationId xmlns:a16="http://schemas.microsoft.com/office/drawing/2014/main" id="{41B56875-D075-4FF6-A6A5-B483988D4533}"/>
                </a:ext>
              </a:extLst>
            </p:cNvPr>
            <p:cNvSpPr>
              <a:spLocks/>
            </p:cNvSpPr>
            <p:nvPr userDrawn="1"/>
          </p:nvSpPr>
          <p:spPr bwMode="auto">
            <a:xfrm>
              <a:off x="2444" y="2890"/>
              <a:ext cx="2" cy="2"/>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1"/>
                    <a:pt x="0" y="1"/>
                    <a:pt x="0" y="1"/>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758">
              <a:extLst>
                <a:ext uri="{FF2B5EF4-FFF2-40B4-BE49-F238E27FC236}">
                  <a16:creationId xmlns:a16="http://schemas.microsoft.com/office/drawing/2014/main" id="{B29E9D03-9933-49B3-A110-864DB5AD1559}"/>
                </a:ext>
              </a:extLst>
            </p:cNvPr>
            <p:cNvSpPr>
              <a:spLocks/>
            </p:cNvSpPr>
            <p:nvPr userDrawn="1"/>
          </p:nvSpPr>
          <p:spPr bwMode="auto">
            <a:xfrm>
              <a:off x="2443" y="2829"/>
              <a:ext cx="3"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1" y="1"/>
                    <a:pt x="0" y="1"/>
                  </a:cubicBezTo>
                  <a:cubicBezTo>
                    <a:pt x="1" y="1"/>
                    <a:pt x="1" y="1"/>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759">
              <a:extLst>
                <a:ext uri="{FF2B5EF4-FFF2-40B4-BE49-F238E27FC236}">
                  <a16:creationId xmlns:a16="http://schemas.microsoft.com/office/drawing/2014/main" id="{1E34573C-1BBB-4119-935C-37DDCED9EE9B}"/>
                </a:ext>
              </a:extLst>
            </p:cNvPr>
            <p:cNvSpPr>
              <a:spLocks/>
            </p:cNvSpPr>
            <p:nvPr userDrawn="1"/>
          </p:nvSpPr>
          <p:spPr bwMode="auto">
            <a:xfrm>
              <a:off x="2441" y="318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760">
              <a:extLst>
                <a:ext uri="{FF2B5EF4-FFF2-40B4-BE49-F238E27FC236}">
                  <a16:creationId xmlns:a16="http://schemas.microsoft.com/office/drawing/2014/main" id="{B9722D53-0227-4DF5-90CD-B8408ED49B95}"/>
                </a:ext>
              </a:extLst>
            </p:cNvPr>
            <p:cNvSpPr>
              <a:spLocks noEditPoints="1"/>
            </p:cNvSpPr>
            <p:nvPr userDrawn="1"/>
          </p:nvSpPr>
          <p:spPr bwMode="auto">
            <a:xfrm>
              <a:off x="2385" y="2826"/>
              <a:ext cx="78" cy="369"/>
            </a:xfrm>
            <a:custGeom>
              <a:avLst/>
              <a:gdLst>
                <a:gd name="T0" fmla="*/ 32 w 54"/>
                <a:gd name="T1" fmla="*/ 117 h 257"/>
                <a:gd name="T2" fmla="*/ 33 w 54"/>
                <a:gd name="T3" fmla="*/ 117 h 257"/>
                <a:gd name="T4" fmla="*/ 41 w 54"/>
                <a:gd name="T5" fmla="*/ 113 h 257"/>
                <a:gd name="T6" fmla="*/ 32 w 54"/>
                <a:gd name="T7" fmla="*/ 117 h 257"/>
                <a:gd name="T8" fmla="*/ 43 w 54"/>
                <a:gd name="T9" fmla="*/ 133 h 257"/>
                <a:gd name="T10" fmla="*/ 40 w 54"/>
                <a:gd name="T11" fmla="*/ 128 h 257"/>
                <a:gd name="T12" fmla="*/ 43 w 54"/>
                <a:gd name="T13" fmla="*/ 133 h 257"/>
                <a:gd name="T14" fmla="*/ 47 w 54"/>
                <a:gd name="T15" fmla="*/ 141 h 257"/>
                <a:gd name="T16" fmla="*/ 47 w 54"/>
                <a:gd name="T17" fmla="*/ 139 h 257"/>
                <a:gd name="T18" fmla="*/ 46 w 54"/>
                <a:gd name="T19" fmla="*/ 137 h 257"/>
                <a:gd name="T20" fmla="*/ 43 w 54"/>
                <a:gd name="T21" fmla="*/ 133 h 257"/>
                <a:gd name="T22" fmla="*/ 43 w 54"/>
                <a:gd name="T23" fmla="*/ 134 h 257"/>
                <a:gd name="T24" fmla="*/ 39 w 54"/>
                <a:gd name="T25" fmla="*/ 126 h 257"/>
                <a:gd name="T26" fmla="*/ 40 w 54"/>
                <a:gd name="T27" fmla="*/ 128 h 257"/>
                <a:gd name="T28" fmla="*/ 39 w 54"/>
                <a:gd name="T29" fmla="*/ 126 h 257"/>
                <a:gd name="T30" fmla="*/ 44 w 54"/>
                <a:gd name="T31" fmla="*/ 121 h 257"/>
                <a:gd name="T32" fmla="*/ 42 w 54"/>
                <a:gd name="T33" fmla="*/ 114 h 257"/>
                <a:gd name="T34" fmla="*/ 36 w 54"/>
                <a:gd name="T35" fmla="*/ 109 h 257"/>
                <a:gd name="T36" fmla="*/ 41 w 54"/>
                <a:gd name="T37" fmla="*/ 107 h 257"/>
                <a:gd name="T38" fmla="*/ 42 w 54"/>
                <a:gd name="T39" fmla="*/ 54 h 257"/>
                <a:gd name="T40" fmla="*/ 43 w 54"/>
                <a:gd name="T41" fmla="*/ 45 h 257"/>
                <a:gd name="T42" fmla="*/ 43 w 54"/>
                <a:gd name="T43" fmla="*/ 45 h 257"/>
                <a:gd name="T44" fmla="*/ 42 w 54"/>
                <a:gd name="T45" fmla="*/ 45 h 257"/>
                <a:gd name="T46" fmla="*/ 37 w 54"/>
                <a:gd name="T47" fmla="*/ 13 h 257"/>
                <a:gd name="T48" fmla="*/ 40 w 54"/>
                <a:gd name="T49" fmla="*/ 3 h 257"/>
                <a:gd name="T50" fmla="*/ 40 w 54"/>
                <a:gd name="T51" fmla="*/ 3 h 257"/>
                <a:gd name="T52" fmla="*/ 40 w 54"/>
                <a:gd name="T53" fmla="*/ 2 h 257"/>
                <a:gd name="T54" fmla="*/ 42 w 54"/>
                <a:gd name="T55" fmla="*/ 0 h 257"/>
                <a:gd name="T56" fmla="*/ 34 w 54"/>
                <a:gd name="T57" fmla="*/ 12 h 257"/>
                <a:gd name="T58" fmla="*/ 31 w 54"/>
                <a:gd name="T59" fmla="*/ 12 h 257"/>
                <a:gd name="T60" fmla="*/ 33 w 54"/>
                <a:gd name="T61" fmla="*/ 14 h 257"/>
                <a:gd name="T62" fmla="*/ 27 w 54"/>
                <a:gd name="T63" fmla="*/ 29 h 257"/>
                <a:gd name="T64" fmla="*/ 11 w 54"/>
                <a:gd name="T65" fmla="*/ 198 h 257"/>
                <a:gd name="T66" fmla="*/ 11 w 54"/>
                <a:gd name="T67" fmla="*/ 198 h 257"/>
                <a:gd name="T68" fmla="*/ 11 w 54"/>
                <a:gd name="T69" fmla="*/ 199 h 257"/>
                <a:gd name="T70" fmla="*/ 12 w 54"/>
                <a:gd name="T71" fmla="*/ 199 h 257"/>
                <a:gd name="T72" fmla="*/ 27 w 54"/>
                <a:gd name="T73" fmla="*/ 244 h 257"/>
                <a:gd name="T74" fmla="*/ 46 w 54"/>
                <a:gd name="T75" fmla="*/ 251 h 257"/>
                <a:gd name="T76" fmla="*/ 46 w 54"/>
                <a:gd name="T77" fmla="*/ 251 h 257"/>
                <a:gd name="T78" fmla="*/ 54 w 54"/>
                <a:gd name="T79" fmla="*/ 243 h 257"/>
                <a:gd name="T80" fmla="*/ 47 w 54"/>
                <a:gd name="T81" fmla="*/ 141 h 257"/>
                <a:gd name="T82" fmla="*/ 12 w 54"/>
                <a:gd name="T83" fmla="*/ 199 h 257"/>
                <a:gd name="T84" fmla="*/ 11 w 54"/>
                <a:gd name="T85" fmla="*/ 199 h 257"/>
                <a:gd name="T86" fmla="*/ 11 w 54"/>
                <a:gd name="T87" fmla="*/ 199 h 257"/>
                <a:gd name="T88" fmla="*/ 12 w 54"/>
                <a:gd name="T89" fmla="*/ 199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4" h="257">
                  <a:moveTo>
                    <a:pt x="32" y="117"/>
                  </a:moveTo>
                  <a:cubicBezTo>
                    <a:pt x="32" y="117"/>
                    <a:pt x="33" y="117"/>
                    <a:pt x="33" y="117"/>
                  </a:cubicBezTo>
                  <a:cubicBezTo>
                    <a:pt x="36" y="117"/>
                    <a:pt x="39" y="116"/>
                    <a:pt x="41" y="113"/>
                  </a:cubicBezTo>
                  <a:cubicBezTo>
                    <a:pt x="33" y="113"/>
                    <a:pt x="33" y="116"/>
                    <a:pt x="32" y="117"/>
                  </a:cubicBezTo>
                  <a:close/>
                  <a:moveTo>
                    <a:pt x="43" y="133"/>
                  </a:moveTo>
                  <a:cubicBezTo>
                    <a:pt x="42" y="132"/>
                    <a:pt x="41" y="130"/>
                    <a:pt x="40" y="128"/>
                  </a:cubicBezTo>
                  <a:cubicBezTo>
                    <a:pt x="41" y="131"/>
                    <a:pt x="42" y="132"/>
                    <a:pt x="43" y="133"/>
                  </a:cubicBezTo>
                  <a:close/>
                  <a:moveTo>
                    <a:pt x="47" y="141"/>
                  </a:moveTo>
                  <a:cubicBezTo>
                    <a:pt x="47" y="140"/>
                    <a:pt x="47" y="139"/>
                    <a:pt x="47" y="139"/>
                  </a:cubicBezTo>
                  <a:cubicBezTo>
                    <a:pt x="47" y="138"/>
                    <a:pt x="47" y="138"/>
                    <a:pt x="46" y="137"/>
                  </a:cubicBezTo>
                  <a:cubicBezTo>
                    <a:pt x="45" y="135"/>
                    <a:pt x="44" y="134"/>
                    <a:pt x="43" y="133"/>
                  </a:cubicBezTo>
                  <a:cubicBezTo>
                    <a:pt x="43" y="134"/>
                    <a:pt x="43" y="134"/>
                    <a:pt x="43" y="134"/>
                  </a:cubicBezTo>
                  <a:cubicBezTo>
                    <a:pt x="23" y="132"/>
                    <a:pt x="32" y="130"/>
                    <a:pt x="39" y="126"/>
                  </a:cubicBezTo>
                  <a:cubicBezTo>
                    <a:pt x="39" y="126"/>
                    <a:pt x="39" y="127"/>
                    <a:pt x="40" y="128"/>
                  </a:cubicBezTo>
                  <a:cubicBezTo>
                    <a:pt x="39" y="127"/>
                    <a:pt x="39" y="126"/>
                    <a:pt x="39" y="126"/>
                  </a:cubicBezTo>
                  <a:cubicBezTo>
                    <a:pt x="41" y="125"/>
                    <a:pt x="43" y="123"/>
                    <a:pt x="44" y="121"/>
                  </a:cubicBezTo>
                  <a:cubicBezTo>
                    <a:pt x="45" y="120"/>
                    <a:pt x="45" y="117"/>
                    <a:pt x="42" y="114"/>
                  </a:cubicBezTo>
                  <a:cubicBezTo>
                    <a:pt x="41" y="113"/>
                    <a:pt x="39" y="111"/>
                    <a:pt x="36" y="109"/>
                  </a:cubicBezTo>
                  <a:cubicBezTo>
                    <a:pt x="38" y="109"/>
                    <a:pt x="39" y="108"/>
                    <a:pt x="41" y="107"/>
                  </a:cubicBezTo>
                  <a:cubicBezTo>
                    <a:pt x="52" y="98"/>
                    <a:pt x="41" y="64"/>
                    <a:pt x="42" y="54"/>
                  </a:cubicBezTo>
                  <a:cubicBezTo>
                    <a:pt x="33" y="71"/>
                    <a:pt x="42" y="49"/>
                    <a:pt x="43" y="45"/>
                  </a:cubicBezTo>
                  <a:cubicBezTo>
                    <a:pt x="43" y="45"/>
                    <a:pt x="44" y="45"/>
                    <a:pt x="43" y="45"/>
                  </a:cubicBezTo>
                  <a:cubicBezTo>
                    <a:pt x="43" y="45"/>
                    <a:pt x="43" y="45"/>
                    <a:pt x="42" y="45"/>
                  </a:cubicBezTo>
                  <a:cubicBezTo>
                    <a:pt x="22" y="60"/>
                    <a:pt x="51" y="19"/>
                    <a:pt x="37" y="13"/>
                  </a:cubicBezTo>
                  <a:cubicBezTo>
                    <a:pt x="37" y="9"/>
                    <a:pt x="38" y="6"/>
                    <a:pt x="40" y="3"/>
                  </a:cubicBezTo>
                  <a:cubicBezTo>
                    <a:pt x="40" y="3"/>
                    <a:pt x="40" y="3"/>
                    <a:pt x="40" y="3"/>
                  </a:cubicBezTo>
                  <a:cubicBezTo>
                    <a:pt x="40" y="3"/>
                    <a:pt x="40" y="2"/>
                    <a:pt x="40" y="2"/>
                  </a:cubicBezTo>
                  <a:cubicBezTo>
                    <a:pt x="41" y="2"/>
                    <a:pt x="41" y="1"/>
                    <a:pt x="42" y="0"/>
                  </a:cubicBezTo>
                  <a:cubicBezTo>
                    <a:pt x="39" y="3"/>
                    <a:pt x="36" y="7"/>
                    <a:pt x="34" y="12"/>
                  </a:cubicBezTo>
                  <a:cubicBezTo>
                    <a:pt x="33" y="12"/>
                    <a:pt x="32" y="12"/>
                    <a:pt x="31" y="12"/>
                  </a:cubicBezTo>
                  <a:cubicBezTo>
                    <a:pt x="32" y="13"/>
                    <a:pt x="32" y="13"/>
                    <a:pt x="33" y="14"/>
                  </a:cubicBezTo>
                  <a:cubicBezTo>
                    <a:pt x="31" y="18"/>
                    <a:pt x="29" y="24"/>
                    <a:pt x="27" y="29"/>
                  </a:cubicBezTo>
                  <a:cubicBezTo>
                    <a:pt x="10" y="80"/>
                    <a:pt x="0" y="177"/>
                    <a:pt x="11" y="198"/>
                  </a:cubicBezTo>
                  <a:cubicBezTo>
                    <a:pt x="11" y="198"/>
                    <a:pt x="11" y="198"/>
                    <a:pt x="11" y="198"/>
                  </a:cubicBezTo>
                  <a:cubicBezTo>
                    <a:pt x="11" y="198"/>
                    <a:pt x="11" y="198"/>
                    <a:pt x="11" y="199"/>
                  </a:cubicBezTo>
                  <a:cubicBezTo>
                    <a:pt x="19" y="206"/>
                    <a:pt x="14" y="202"/>
                    <a:pt x="12" y="199"/>
                  </a:cubicBezTo>
                  <a:cubicBezTo>
                    <a:pt x="19" y="208"/>
                    <a:pt x="21" y="231"/>
                    <a:pt x="27" y="244"/>
                  </a:cubicBezTo>
                  <a:cubicBezTo>
                    <a:pt x="31" y="253"/>
                    <a:pt x="36" y="257"/>
                    <a:pt x="46" y="251"/>
                  </a:cubicBezTo>
                  <a:cubicBezTo>
                    <a:pt x="46" y="251"/>
                    <a:pt x="46" y="251"/>
                    <a:pt x="46" y="251"/>
                  </a:cubicBezTo>
                  <a:cubicBezTo>
                    <a:pt x="48" y="249"/>
                    <a:pt x="51" y="247"/>
                    <a:pt x="54" y="243"/>
                  </a:cubicBezTo>
                  <a:cubicBezTo>
                    <a:pt x="15" y="252"/>
                    <a:pt x="44" y="156"/>
                    <a:pt x="47" y="141"/>
                  </a:cubicBezTo>
                  <a:close/>
                  <a:moveTo>
                    <a:pt x="12" y="199"/>
                  </a:moveTo>
                  <a:cubicBezTo>
                    <a:pt x="12" y="199"/>
                    <a:pt x="12" y="199"/>
                    <a:pt x="11" y="199"/>
                  </a:cubicBezTo>
                  <a:cubicBezTo>
                    <a:pt x="11" y="199"/>
                    <a:pt x="11" y="199"/>
                    <a:pt x="11" y="199"/>
                  </a:cubicBezTo>
                  <a:cubicBezTo>
                    <a:pt x="11" y="199"/>
                    <a:pt x="12" y="199"/>
                    <a:pt x="12" y="1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761">
              <a:extLst>
                <a:ext uri="{FF2B5EF4-FFF2-40B4-BE49-F238E27FC236}">
                  <a16:creationId xmlns:a16="http://schemas.microsoft.com/office/drawing/2014/main" id="{797D2BB6-CDEE-4E20-8ADC-B31DBC2FFF28}"/>
                </a:ext>
              </a:extLst>
            </p:cNvPr>
            <p:cNvSpPr>
              <a:spLocks noEditPoints="1"/>
            </p:cNvSpPr>
            <p:nvPr userDrawn="1"/>
          </p:nvSpPr>
          <p:spPr bwMode="auto">
            <a:xfrm>
              <a:off x="2564" y="2514"/>
              <a:ext cx="63" cy="236"/>
            </a:xfrm>
            <a:custGeom>
              <a:avLst/>
              <a:gdLst>
                <a:gd name="T0" fmla="*/ 7 w 44"/>
                <a:gd name="T1" fmla="*/ 146 h 164"/>
                <a:gd name="T2" fmla="*/ 6 w 44"/>
                <a:gd name="T3" fmla="*/ 146 h 164"/>
                <a:gd name="T4" fmla="*/ 7 w 44"/>
                <a:gd name="T5" fmla="*/ 147 h 164"/>
                <a:gd name="T6" fmla="*/ 7 w 44"/>
                <a:gd name="T7" fmla="*/ 146 h 164"/>
                <a:gd name="T8" fmla="*/ 34 w 44"/>
                <a:gd name="T9" fmla="*/ 74 h 164"/>
                <a:gd name="T10" fmla="*/ 31 w 44"/>
                <a:gd name="T11" fmla="*/ 57 h 164"/>
                <a:gd name="T12" fmla="*/ 41 w 44"/>
                <a:gd name="T13" fmla="*/ 35 h 164"/>
                <a:gd name="T14" fmla="*/ 38 w 44"/>
                <a:gd name="T15" fmla="*/ 15 h 164"/>
                <a:gd name="T16" fmla="*/ 38 w 44"/>
                <a:gd name="T17" fmla="*/ 14 h 164"/>
                <a:gd name="T18" fmla="*/ 37 w 44"/>
                <a:gd name="T19" fmla="*/ 2 h 164"/>
                <a:gd name="T20" fmla="*/ 36 w 44"/>
                <a:gd name="T21" fmla="*/ 0 h 164"/>
                <a:gd name="T22" fmla="*/ 12 w 44"/>
                <a:gd name="T23" fmla="*/ 14 h 164"/>
                <a:gd name="T24" fmla="*/ 10 w 44"/>
                <a:gd name="T25" fmla="*/ 25 h 164"/>
                <a:gd name="T26" fmla="*/ 10 w 44"/>
                <a:gd name="T27" fmla="*/ 26 h 164"/>
                <a:gd name="T28" fmla="*/ 10 w 44"/>
                <a:gd name="T29" fmla="*/ 26 h 164"/>
                <a:gd name="T30" fmla="*/ 10 w 44"/>
                <a:gd name="T31" fmla="*/ 26 h 164"/>
                <a:gd name="T32" fmla="*/ 6 w 44"/>
                <a:gd name="T33" fmla="*/ 52 h 164"/>
                <a:gd name="T34" fmla="*/ 2 w 44"/>
                <a:gd name="T35" fmla="*/ 128 h 164"/>
                <a:gd name="T36" fmla="*/ 2 w 44"/>
                <a:gd name="T37" fmla="*/ 128 h 164"/>
                <a:gd name="T38" fmla="*/ 3 w 44"/>
                <a:gd name="T39" fmla="*/ 134 h 164"/>
                <a:gd name="T40" fmla="*/ 3 w 44"/>
                <a:gd name="T41" fmla="*/ 136 h 164"/>
                <a:gd name="T42" fmla="*/ 6 w 44"/>
                <a:gd name="T43" fmla="*/ 146 h 164"/>
                <a:gd name="T44" fmla="*/ 6 w 44"/>
                <a:gd name="T45" fmla="*/ 146 h 164"/>
                <a:gd name="T46" fmla="*/ 6 w 44"/>
                <a:gd name="T47" fmla="*/ 146 h 164"/>
                <a:gd name="T48" fmla="*/ 7 w 44"/>
                <a:gd name="T49" fmla="*/ 147 h 164"/>
                <a:gd name="T50" fmla="*/ 7 w 44"/>
                <a:gd name="T51" fmla="*/ 146 h 164"/>
                <a:gd name="T52" fmla="*/ 10 w 44"/>
                <a:gd name="T53" fmla="*/ 150 h 164"/>
                <a:gd name="T54" fmla="*/ 10 w 44"/>
                <a:gd name="T55" fmla="*/ 150 h 164"/>
                <a:gd name="T56" fmla="*/ 7 w 44"/>
                <a:gd name="T57" fmla="*/ 147 h 164"/>
                <a:gd name="T58" fmla="*/ 9 w 44"/>
                <a:gd name="T59" fmla="*/ 150 h 164"/>
                <a:gd name="T60" fmla="*/ 10 w 44"/>
                <a:gd name="T61" fmla="*/ 153 h 164"/>
                <a:gd name="T62" fmla="*/ 14 w 44"/>
                <a:gd name="T63" fmla="*/ 164 h 164"/>
                <a:gd name="T64" fmla="*/ 29 w 44"/>
                <a:gd name="T65" fmla="*/ 156 h 164"/>
                <a:gd name="T66" fmla="*/ 30 w 44"/>
                <a:gd name="T67" fmla="*/ 147 h 164"/>
                <a:gd name="T68" fmla="*/ 30 w 44"/>
                <a:gd name="T69" fmla="*/ 146 h 164"/>
                <a:gd name="T70" fmla="*/ 31 w 44"/>
                <a:gd name="T71" fmla="*/ 140 h 164"/>
                <a:gd name="T72" fmla="*/ 31 w 44"/>
                <a:gd name="T73" fmla="*/ 137 h 164"/>
                <a:gd name="T74" fmla="*/ 34 w 44"/>
                <a:gd name="T75" fmla="*/ 124 h 164"/>
                <a:gd name="T76" fmla="*/ 34 w 44"/>
                <a:gd name="T77" fmla="*/ 122 h 164"/>
                <a:gd name="T78" fmla="*/ 35 w 44"/>
                <a:gd name="T79" fmla="*/ 117 h 164"/>
                <a:gd name="T80" fmla="*/ 42 w 44"/>
                <a:gd name="T81" fmla="*/ 87 h 164"/>
                <a:gd name="T82" fmla="*/ 38 w 44"/>
                <a:gd name="T83" fmla="*/ 81 h 164"/>
                <a:gd name="T84" fmla="*/ 38 w 44"/>
                <a:gd name="T85" fmla="*/ 82 h 164"/>
                <a:gd name="T86" fmla="*/ 34 w 44"/>
                <a:gd name="T87" fmla="*/ 74 h 164"/>
                <a:gd name="T88" fmla="*/ 27 w 44"/>
                <a:gd name="T89" fmla="*/ 65 h 164"/>
                <a:gd name="T90" fmla="*/ 28 w 44"/>
                <a:gd name="T91" fmla="*/ 65 h 164"/>
                <a:gd name="T92" fmla="*/ 36 w 44"/>
                <a:gd name="T93" fmla="*/ 61 h 164"/>
                <a:gd name="T94" fmla="*/ 27 w 44"/>
                <a:gd name="T95" fmla="*/ 65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 h="164">
                  <a:moveTo>
                    <a:pt x="7" y="146"/>
                  </a:moveTo>
                  <a:cubicBezTo>
                    <a:pt x="6" y="146"/>
                    <a:pt x="6" y="146"/>
                    <a:pt x="6" y="146"/>
                  </a:cubicBezTo>
                  <a:cubicBezTo>
                    <a:pt x="7" y="146"/>
                    <a:pt x="7" y="147"/>
                    <a:pt x="7" y="147"/>
                  </a:cubicBezTo>
                  <a:cubicBezTo>
                    <a:pt x="7" y="147"/>
                    <a:pt x="7" y="146"/>
                    <a:pt x="7" y="146"/>
                  </a:cubicBezTo>
                  <a:close/>
                  <a:moveTo>
                    <a:pt x="34" y="74"/>
                  </a:moveTo>
                  <a:cubicBezTo>
                    <a:pt x="39" y="70"/>
                    <a:pt x="44" y="65"/>
                    <a:pt x="31" y="57"/>
                  </a:cubicBezTo>
                  <a:cubicBezTo>
                    <a:pt x="40" y="55"/>
                    <a:pt x="41" y="46"/>
                    <a:pt x="41" y="35"/>
                  </a:cubicBezTo>
                  <a:cubicBezTo>
                    <a:pt x="40" y="28"/>
                    <a:pt x="39" y="21"/>
                    <a:pt x="38" y="15"/>
                  </a:cubicBezTo>
                  <a:cubicBezTo>
                    <a:pt x="38" y="15"/>
                    <a:pt x="38" y="14"/>
                    <a:pt x="38" y="14"/>
                  </a:cubicBezTo>
                  <a:cubicBezTo>
                    <a:pt x="37" y="9"/>
                    <a:pt x="37" y="4"/>
                    <a:pt x="37" y="2"/>
                  </a:cubicBezTo>
                  <a:cubicBezTo>
                    <a:pt x="31" y="13"/>
                    <a:pt x="33" y="7"/>
                    <a:pt x="36" y="0"/>
                  </a:cubicBezTo>
                  <a:cubicBezTo>
                    <a:pt x="28" y="5"/>
                    <a:pt x="20" y="9"/>
                    <a:pt x="12" y="14"/>
                  </a:cubicBezTo>
                  <a:cubicBezTo>
                    <a:pt x="12" y="17"/>
                    <a:pt x="11" y="21"/>
                    <a:pt x="10" y="25"/>
                  </a:cubicBezTo>
                  <a:cubicBezTo>
                    <a:pt x="10" y="25"/>
                    <a:pt x="10" y="25"/>
                    <a:pt x="10" y="26"/>
                  </a:cubicBezTo>
                  <a:cubicBezTo>
                    <a:pt x="10" y="26"/>
                    <a:pt x="10" y="26"/>
                    <a:pt x="10" y="26"/>
                  </a:cubicBezTo>
                  <a:cubicBezTo>
                    <a:pt x="10" y="26"/>
                    <a:pt x="10" y="26"/>
                    <a:pt x="10" y="26"/>
                  </a:cubicBezTo>
                  <a:cubicBezTo>
                    <a:pt x="8" y="35"/>
                    <a:pt x="7" y="43"/>
                    <a:pt x="6" y="52"/>
                  </a:cubicBezTo>
                  <a:cubicBezTo>
                    <a:pt x="2" y="81"/>
                    <a:pt x="0" y="109"/>
                    <a:pt x="2" y="128"/>
                  </a:cubicBezTo>
                  <a:cubicBezTo>
                    <a:pt x="2" y="128"/>
                    <a:pt x="2" y="128"/>
                    <a:pt x="2" y="128"/>
                  </a:cubicBezTo>
                  <a:cubicBezTo>
                    <a:pt x="2" y="130"/>
                    <a:pt x="2" y="132"/>
                    <a:pt x="3" y="134"/>
                  </a:cubicBezTo>
                  <a:cubicBezTo>
                    <a:pt x="3" y="134"/>
                    <a:pt x="3" y="135"/>
                    <a:pt x="3" y="136"/>
                  </a:cubicBezTo>
                  <a:cubicBezTo>
                    <a:pt x="4" y="140"/>
                    <a:pt x="5" y="144"/>
                    <a:pt x="6" y="146"/>
                  </a:cubicBezTo>
                  <a:cubicBezTo>
                    <a:pt x="6" y="146"/>
                    <a:pt x="6" y="146"/>
                    <a:pt x="6" y="146"/>
                  </a:cubicBezTo>
                  <a:cubicBezTo>
                    <a:pt x="6" y="146"/>
                    <a:pt x="6" y="146"/>
                    <a:pt x="6" y="146"/>
                  </a:cubicBezTo>
                  <a:cubicBezTo>
                    <a:pt x="7" y="146"/>
                    <a:pt x="7" y="147"/>
                    <a:pt x="7" y="147"/>
                  </a:cubicBezTo>
                  <a:cubicBezTo>
                    <a:pt x="7" y="147"/>
                    <a:pt x="7" y="146"/>
                    <a:pt x="7" y="146"/>
                  </a:cubicBezTo>
                  <a:cubicBezTo>
                    <a:pt x="8" y="148"/>
                    <a:pt x="9" y="149"/>
                    <a:pt x="10" y="150"/>
                  </a:cubicBezTo>
                  <a:cubicBezTo>
                    <a:pt x="11" y="151"/>
                    <a:pt x="10" y="151"/>
                    <a:pt x="10" y="150"/>
                  </a:cubicBezTo>
                  <a:cubicBezTo>
                    <a:pt x="9" y="149"/>
                    <a:pt x="8" y="148"/>
                    <a:pt x="7" y="147"/>
                  </a:cubicBezTo>
                  <a:cubicBezTo>
                    <a:pt x="8" y="148"/>
                    <a:pt x="8" y="149"/>
                    <a:pt x="9" y="150"/>
                  </a:cubicBezTo>
                  <a:cubicBezTo>
                    <a:pt x="9" y="151"/>
                    <a:pt x="10" y="152"/>
                    <a:pt x="10" y="153"/>
                  </a:cubicBezTo>
                  <a:cubicBezTo>
                    <a:pt x="11" y="156"/>
                    <a:pt x="13" y="160"/>
                    <a:pt x="14" y="164"/>
                  </a:cubicBezTo>
                  <a:cubicBezTo>
                    <a:pt x="19" y="162"/>
                    <a:pt x="24" y="159"/>
                    <a:pt x="29" y="156"/>
                  </a:cubicBezTo>
                  <a:cubicBezTo>
                    <a:pt x="29" y="153"/>
                    <a:pt x="30" y="150"/>
                    <a:pt x="30" y="147"/>
                  </a:cubicBezTo>
                  <a:cubicBezTo>
                    <a:pt x="30" y="147"/>
                    <a:pt x="30" y="146"/>
                    <a:pt x="30" y="146"/>
                  </a:cubicBezTo>
                  <a:cubicBezTo>
                    <a:pt x="30" y="144"/>
                    <a:pt x="31" y="142"/>
                    <a:pt x="31" y="140"/>
                  </a:cubicBezTo>
                  <a:cubicBezTo>
                    <a:pt x="31" y="139"/>
                    <a:pt x="31" y="138"/>
                    <a:pt x="31" y="137"/>
                  </a:cubicBezTo>
                  <a:cubicBezTo>
                    <a:pt x="32" y="133"/>
                    <a:pt x="33" y="128"/>
                    <a:pt x="34" y="124"/>
                  </a:cubicBezTo>
                  <a:cubicBezTo>
                    <a:pt x="34" y="123"/>
                    <a:pt x="34" y="123"/>
                    <a:pt x="34" y="122"/>
                  </a:cubicBezTo>
                  <a:cubicBezTo>
                    <a:pt x="35" y="120"/>
                    <a:pt x="35" y="119"/>
                    <a:pt x="35" y="117"/>
                  </a:cubicBezTo>
                  <a:cubicBezTo>
                    <a:pt x="39" y="100"/>
                    <a:pt x="43" y="88"/>
                    <a:pt x="42" y="87"/>
                  </a:cubicBezTo>
                  <a:cubicBezTo>
                    <a:pt x="41" y="83"/>
                    <a:pt x="39" y="82"/>
                    <a:pt x="38" y="81"/>
                  </a:cubicBezTo>
                  <a:cubicBezTo>
                    <a:pt x="38" y="82"/>
                    <a:pt x="38" y="82"/>
                    <a:pt x="38" y="82"/>
                  </a:cubicBezTo>
                  <a:cubicBezTo>
                    <a:pt x="18" y="79"/>
                    <a:pt x="27" y="78"/>
                    <a:pt x="34" y="74"/>
                  </a:cubicBezTo>
                  <a:moveTo>
                    <a:pt x="27" y="65"/>
                  </a:moveTo>
                  <a:cubicBezTo>
                    <a:pt x="27" y="65"/>
                    <a:pt x="28" y="65"/>
                    <a:pt x="28" y="65"/>
                  </a:cubicBezTo>
                  <a:cubicBezTo>
                    <a:pt x="31" y="65"/>
                    <a:pt x="34" y="64"/>
                    <a:pt x="36" y="61"/>
                  </a:cubicBezTo>
                  <a:cubicBezTo>
                    <a:pt x="28" y="61"/>
                    <a:pt x="28" y="64"/>
                    <a:pt x="27"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762">
              <a:extLst>
                <a:ext uri="{FF2B5EF4-FFF2-40B4-BE49-F238E27FC236}">
                  <a16:creationId xmlns:a16="http://schemas.microsoft.com/office/drawing/2014/main" id="{2F91BCC2-09AF-4A54-99E1-1B6003254A1E}"/>
                </a:ext>
              </a:extLst>
            </p:cNvPr>
            <p:cNvSpPr>
              <a:spLocks noEditPoints="1"/>
            </p:cNvSpPr>
            <p:nvPr userDrawn="1"/>
          </p:nvSpPr>
          <p:spPr bwMode="auto">
            <a:xfrm>
              <a:off x="3050" y="2268"/>
              <a:ext cx="61" cy="201"/>
            </a:xfrm>
            <a:custGeom>
              <a:avLst/>
              <a:gdLst>
                <a:gd name="T0" fmla="*/ 6 w 43"/>
                <a:gd name="T1" fmla="*/ 125 h 140"/>
                <a:gd name="T2" fmla="*/ 6 w 43"/>
                <a:gd name="T3" fmla="*/ 125 h 140"/>
                <a:gd name="T4" fmla="*/ 6 w 43"/>
                <a:gd name="T5" fmla="*/ 125 h 140"/>
                <a:gd name="T6" fmla="*/ 6 w 43"/>
                <a:gd name="T7" fmla="*/ 125 h 140"/>
                <a:gd name="T8" fmla="*/ 33 w 43"/>
                <a:gd name="T9" fmla="*/ 63 h 140"/>
                <a:gd name="T10" fmla="*/ 30 w 43"/>
                <a:gd name="T11" fmla="*/ 48 h 140"/>
                <a:gd name="T12" fmla="*/ 40 w 43"/>
                <a:gd name="T13" fmla="*/ 30 h 140"/>
                <a:gd name="T14" fmla="*/ 38 w 43"/>
                <a:gd name="T15" fmla="*/ 13 h 140"/>
                <a:gd name="T16" fmla="*/ 38 w 43"/>
                <a:gd name="T17" fmla="*/ 12 h 140"/>
                <a:gd name="T18" fmla="*/ 36 w 43"/>
                <a:gd name="T19" fmla="*/ 1 h 140"/>
                <a:gd name="T20" fmla="*/ 35 w 43"/>
                <a:gd name="T21" fmla="*/ 0 h 140"/>
                <a:gd name="T22" fmla="*/ 12 w 43"/>
                <a:gd name="T23" fmla="*/ 12 h 140"/>
                <a:gd name="T24" fmla="*/ 10 w 43"/>
                <a:gd name="T25" fmla="*/ 21 h 140"/>
                <a:gd name="T26" fmla="*/ 9 w 43"/>
                <a:gd name="T27" fmla="*/ 22 h 140"/>
                <a:gd name="T28" fmla="*/ 9 w 43"/>
                <a:gd name="T29" fmla="*/ 22 h 140"/>
                <a:gd name="T30" fmla="*/ 9 w 43"/>
                <a:gd name="T31" fmla="*/ 22 h 140"/>
                <a:gd name="T32" fmla="*/ 5 w 43"/>
                <a:gd name="T33" fmla="*/ 44 h 140"/>
                <a:gd name="T34" fmla="*/ 1 w 43"/>
                <a:gd name="T35" fmla="*/ 109 h 140"/>
                <a:gd name="T36" fmla="*/ 1 w 43"/>
                <a:gd name="T37" fmla="*/ 109 h 140"/>
                <a:gd name="T38" fmla="*/ 2 w 43"/>
                <a:gd name="T39" fmla="*/ 114 h 140"/>
                <a:gd name="T40" fmla="*/ 2 w 43"/>
                <a:gd name="T41" fmla="*/ 116 h 140"/>
                <a:gd name="T42" fmla="*/ 6 w 43"/>
                <a:gd name="T43" fmla="*/ 125 h 140"/>
                <a:gd name="T44" fmla="*/ 6 w 43"/>
                <a:gd name="T45" fmla="*/ 125 h 140"/>
                <a:gd name="T46" fmla="*/ 6 w 43"/>
                <a:gd name="T47" fmla="*/ 125 h 140"/>
                <a:gd name="T48" fmla="*/ 6 w 43"/>
                <a:gd name="T49" fmla="*/ 125 h 140"/>
                <a:gd name="T50" fmla="*/ 6 w 43"/>
                <a:gd name="T51" fmla="*/ 125 h 140"/>
                <a:gd name="T52" fmla="*/ 9 w 43"/>
                <a:gd name="T53" fmla="*/ 128 h 140"/>
                <a:gd name="T54" fmla="*/ 9 w 43"/>
                <a:gd name="T55" fmla="*/ 128 h 140"/>
                <a:gd name="T56" fmla="*/ 7 w 43"/>
                <a:gd name="T57" fmla="*/ 126 h 140"/>
                <a:gd name="T58" fmla="*/ 8 w 43"/>
                <a:gd name="T59" fmla="*/ 128 h 140"/>
                <a:gd name="T60" fmla="*/ 9 w 43"/>
                <a:gd name="T61" fmla="*/ 130 h 140"/>
                <a:gd name="T62" fmla="*/ 13 w 43"/>
                <a:gd name="T63" fmla="*/ 140 h 140"/>
                <a:gd name="T64" fmla="*/ 29 w 43"/>
                <a:gd name="T65" fmla="*/ 133 h 140"/>
                <a:gd name="T66" fmla="*/ 30 w 43"/>
                <a:gd name="T67" fmla="*/ 125 h 140"/>
                <a:gd name="T68" fmla="*/ 30 w 43"/>
                <a:gd name="T69" fmla="*/ 125 h 140"/>
                <a:gd name="T70" fmla="*/ 31 w 43"/>
                <a:gd name="T71" fmla="*/ 119 h 140"/>
                <a:gd name="T72" fmla="*/ 31 w 43"/>
                <a:gd name="T73" fmla="*/ 117 h 140"/>
                <a:gd name="T74" fmla="*/ 33 w 43"/>
                <a:gd name="T75" fmla="*/ 106 h 140"/>
                <a:gd name="T76" fmla="*/ 34 w 43"/>
                <a:gd name="T77" fmla="*/ 104 h 140"/>
                <a:gd name="T78" fmla="*/ 35 w 43"/>
                <a:gd name="T79" fmla="*/ 100 h 140"/>
                <a:gd name="T80" fmla="*/ 42 w 43"/>
                <a:gd name="T81" fmla="*/ 74 h 140"/>
                <a:gd name="T82" fmla="*/ 37 w 43"/>
                <a:gd name="T83" fmla="*/ 69 h 140"/>
                <a:gd name="T84" fmla="*/ 37 w 43"/>
                <a:gd name="T85" fmla="*/ 70 h 140"/>
                <a:gd name="T86" fmla="*/ 33 w 43"/>
                <a:gd name="T87" fmla="*/ 63 h 140"/>
                <a:gd name="T88" fmla="*/ 26 w 43"/>
                <a:gd name="T89" fmla="*/ 55 h 140"/>
                <a:gd name="T90" fmla="*/ 28 w 43"/>
                <a:gd name="T91" fmla="*/ 55 h 140"/>
                <a:gd name="T92" fmla="*/ 36 w 43"/>
                <a:gd name="T93" fmla="*/ 52 h 140"/>
                <a:gd name="T94" fmla="*/ 26 w 43"/>
                <a:gd name="T95" fmla="*/ 5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140">
                  <a:moveTo>
                    <a:pt x="6" y="125"/>
                  </a:moveTo>
                  <a:cubicBezTo>
                    <a:pt x="6" y="125"/>
                    <a:pt x="6" y="125"/>
                    <a:pt x="6" y="125"/>
                  </a:cubicBezTo>
                  <a:cubicBezTo>
                    <a:pt x="6" y="125"/>
                    <a:pt x="6" y="125"/>
                    <a:pt x="6" y="125"/>
                  </a:cubicBezTo>
                  <a:cubicBezTo>
                    <a:pt x="6" y="125"/>
                    <a:pt x="6" y="125"/>
                    <a:pt x="6" y="125"/>
                  </a:cubicBezTo>
                  <a:close/>
                  <a:moveTo>
                    <a:pt x="33" y="63"/>
                  </a:moveTo>
                  <a:cubicBezTo>
                    <a:pt x="39" y="60"/>
                    <a:pt x="43" y="56"/>
                    <a:pt x="30" y="48"/>
                  </a:cubicBezTo>
                  <a:cubicBezTo>
                    <a:pt x="39" y="47"/>
                    <a:pt x="41" y="39"/>
                    <a:pt x="40" y="30"/>
                  </a:cubicBezTo>
                  <a:cubicBezTo>
                    <a:pt x="40" y="24"/>
                    <a:pt x="39" y="18"/>
                    <a:pt x="38" y="13"/>
                  </a:cubicBezTo>
                  <a:cubicBezTo>
                    <a:pt x="38" y="12"/>
                    <a:pt x="38" y="12"/>
                    <a:pt x="38" y="12"/>
                  </a:cubicBezTo>
                  <a:cubicBezTo>
                    <a:pt x="37" y="7"/>
                    <a:pt x="36" y="4"/>
                    <a:pt x="36" y="1"/>
                  </a:cubicBezTo>
                  <a:cubicBezTo>
                    <a:pt x="30" y="11"/>
                    <a:pt x="33" y="6"/>
                    <a:pt x="35" y="0"/>
                  </a:cubicBezTo>
                  <a:cubicBezTo>
                    <a:pt x="27" y="4"/>
                    <a:pt x="20" y="8"/>
                    <a:pt x="12" y="12"/>
                  </a:cubicBezTo>
                  <a:cubicBezTo>
                    <a:pt x="11" y="15"/>
                    <a:pt x="10" y="18"/>
                    <a:pt x="10" y="21"/>
                  </a:cubicBezTo>
                  <a:cubicBezTo>
                    <a:pt x="10" y="21"/>
                    <a:pt x="9" y="22"/>
                    <a:pt x="9" y="22"/>
                  </a:cubicBezTo>
                  <a:cubicBezTo>
                    <a:pt x="9" y="22"/>
                    <a:pt x="9" y="22"/>
                    <a:pt x="9" y="22"/>
                  </a:cubicBezTo>
                  <a:cubicBezTo>
                    <a:pt x="9" y="22"/>
                    <a:pt x="9" y="22"/>
                    <a:pt x="9" y="22"/>
                  </a:cubicBezTo>
                  <a:cubicBezTo>
                    <a:pt x="8" y="30"/>
                    <a:pt x="6" y="37"/>
                    <a:pt x="5" y="44"/>
                  </a:cubicBezTo>
                  <a:cubicBezTo>
                    <a:pt x="1" y="69"/>
                    <a:pt x="0" y="93"/>
                    <a:pt x="1" y="109"/>
                  </a:cubicBezTo>
                  <a:cubicBezTo>
                    <a:pt x="1" y="109"/>
                    <a:pt x="1" y="109"/>
                    <a:pt x="1" y="109"/>
                  </a:cubicBezTo>
                  <a:cubicBezTo>
                    <a:pt x="2" y="111"/>
                    <a:pt x="2" y="113"/>
                    <a:pt x="2" y="114"/>
                  </a:cubicBezTo>
                  <a:cubicBezTo>
                    <a:pt x="2" y="115"/>
                    <a:pt x="2" y="115"/>
                    <a:pt x="2" y="116"/>
                  </a:cubicBezTo>
                  <a:cubicBezTo>
                    <a:pt x="3" y="120"/>
                    <a:pt x="4" y="123"/>
                    <a:pt x="6" y="125"/>
                  </a:cubicBezTo>
                  <a:cubicBezTo>
                    <a:pt x="6" y="125"/>
                    <a:pt x="6" y="125"/>
                    <a:pt x="6" y="125"/>
                  </a:cubicBezTo>
                  <a:cubicBezTo>
                    <a:pt x="6" y="125"/>
                    <a:pt x="6" y="125"/>
                    <a:pt x="6" y="125"/>
                  </a:cubicBezTo>
                  <a:cubicBezTo>
                    <a:pt x="6" y="125"/>
                    <a:pt x="6" y="125"/>
                    <a:pt x="6" y="125"/>
                  </a:cubicBezTo>
                  <a:cubicBezTo>
                    <a:pt x="6" y="125"/>
                    <a:pt x="6" y="125"/>
                    <a:pt x="6" y="125"/>
                  </a:cubicBezTo>
                  <a:cubicBezTo>
                    <a:pt x="8" y="127"/>
                    <a:pt x="9" y="127"/>
                    <a:pt x="9" y="128"/>
                  </a:cubicBezTo>
                  <a:cubicBezTo>
                    <a:pt x="10" y="129"/>
                    <a:pt x="10" y="129"/>
                    <a:pt x="9" y="128"/>
                  </a:cubicBezTo>
                  <a:cubicBezTo>
                    <a:pt x="9" y="127"/>
                    <a:pt x="7" y="126"/>
                    <a:pt x="7" y="126"/>
                  </a:cubicBezTo>
                  <a:cubicBezTo>
                    <a:pt x="7" y="126"/>
                    <a:pt x="8" y="127"/>
                    <a:pt x="8" y="128"/>
                  </a:cubicBezTo>
                  <a:cubicBezTo>
                    <a:pt x="9" y="129"/>
                    <a:pt x="9" y="129"/>
                    <a:pt x="9" y="130"/>
                  </a:cubicBezTo>
                  <a:cubicBezTo>
                    <a:pt x="11" y="133"/>
                    <a:pt x="12" y="137"/>
                    <a:pt x="13" y="140"/>
                  </a:cubicBezTo>
                  <a:cubicBezTo>
                    <a:pt x="18" y="138"/>
                    <a:pt x="24" y="136"/>
                    <a:pt x="29" y="133"/>
                  </a:cubicBezTo>
                  <a:cubicBezTo>
                    <a:pt x="29" y="130"/>
                    <a:pt x="29" y="128"/>
                    <a:pt x="30" y="125"/>
                  </a:cubicBezTo>
                  <a:cubicBezTo>
                    <a:pt x="30" y="125"/>
                    <a:pt x="30" y="125"/>
                    <a:pt x="30" y="125"/>
                  </a:cubicBezTo>
                  <a:cubicBezTo>
                    <a:pt x="30" y="123"/>
                    <a:pt x="30" y="121"/>
                    <a:pt x="31" y="119"/>
                  </a:cubicBezTo>
                  <a:cubicBezTo>
                    <a:pt x="31" y="119"/>
                    <a:pt x="31" y="118"/>
                    <a:pt x="31" y="117"/>
                  </a:cubicBezTo>
                  <a:cubicBezTo>
                    <a:pt x="32" y="113"/>
                    <a:pt x="32" y="110"/>
                    <a:pt x="33" y="106"/>
                  </a:cubicBezTo>
                  <a:cubicBezTo>
                    <a:pt x="34" y="105"/>
                    <a:pt x="34" y="105"/>
                    <a:pt x="34" y="104"/>
                  </a:cubicBezTo>
                  <a:cubicBezTo>
                    <a:pt x="34" y="103"/>
                    <a:pt x="35" y="101"/>
                    <a:pt x="35" y="100"/>
                  </a:cubicBezTo>
                  <a:cubicBezTo>
                    <a:pt x="39" y="86"/>
                    <a:pt x="42" y="75"/>
                    <a:pt x="42" y="74"/>
                  </a:cubicBezTo>
                  <a:cubicBezTo>
                    <a:pt x="40" y="71"/>
                    <a:pt x="39" y="70"/>
                    <a:pt x="37" y="69"/>
                  </a:cubicBezTo>
                  <a:cubicBezTo>
                    <a:pt x="38" y="70"/>
                    <a:pt x="38" y="70"/>
                    <a:pt x="37" y="70"/>
                  </a:cubicBezTo>
                  <a:cubicBezTo>
                    <a:pt x="18" y="68"/>
                    <a:pt x="26" y="66"/>
                    <a:pt x="33" y="63"/>
                  </a:cubicBezTo>
                  <a:moveTo>
                    <a:pt x="26" y="55"/>
                  </a:moveTo>
                  <a:cubicBezTo>
                    <a:pt x="27" y="55"/>
                    <a:pt x="27" y="55"/>
                    <a:pt x="28" y="55"/>
                  </a:cubicBezTo>
                  <a:cubicBezTo>
                    <a:pt x="31" y="55"/>
                    <a:pt x="33" y="54"/>
                    <a:pt x="36" y="52"/>
                  </a:cubicBezTo>
                  <a:cubicBezTo>
                    <a:pt x="27" y="52"/>
                    <a:pt x="27" y="55"/>
                    <a:pt x="26"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763">
              <a:extLst>
                <a:ext uri="{FF2B5EF4-FFF2-40B4-BE49-F238E27FC236}">
                  <a16:creationId xmlns:a16="http://schemas.microsoft.com/office/drawing/2014/main" id="{3C4E6089-DA8C-469E-83B8-46BD90EA4539}"/>
                </a:ext>
              </a:extLst>
            </p:cNvPr>
            <p:cNvSpPr>
              <a:spLocks noEditPoints="1"/>
            </p:cNvSpPr>
            <p:nvPr userDrawn="1"/>
          </p:nvSpPr>
          <p:spPr bwMode="auto">
            <a:xfrm>
              <a:off x="3307" y="2087"/>
              <a:ext cx="62" cy="201"/>
            </a:xfrm>
            <a:custGeom>
              <a:avLst/>
              <a:gdLst>
                <a:gd name="T0" fmla="*/ 6 w 43"/>
                <a:gd name="T1" fmla="*/ 125 h 140"/>
                <a:gd name="T2" fmla="*/ 6 w 43"/>
                <a:gd name="T3" fmla="*/ 125 h 140"/>
                <a:gd name="T4" fmla="*/ 7 w 43"/>
                <a:gd name="T5" fmla="*/ 125 h 140"/>
                <a:gd name="T6" fmla="*/ 6 w 43"/>
                <a:gd name="T7" fmla="*/ 125 h 140"/>
                <a:gd name="T8" fmla="*/ 34 w 43"/>
                <a:gd name="T9" fmla="*/ 63 h 140"/>
                <a:gd name="T10" fmla="*/ 31 w 43"/>
                <a:gd name="T11" fmla="*/ 49 h 140"/>
                <a:gd name="T12" fmla="*/ 41 w 43"/>
                <a:gd name="T13" fmla="*/ 30 h 140"/>
                <a:gd name="T14" fmla="*/ 38 w 43"/>
                <a:gd name="T15" fmla="*/ 13 h 140"/>
                <a:gd name="T16" fmla="*/ 38 w 43"/>
                <a:gd name="T17" fmla="*/ 12 h 140"/>
                <a:gd name="T18" fmla="*/ 37 w 43"/>
                <a:gd name="T19" fmla="*/ 1 h 140"/>
                <a:gd name="T20" fmla="*/ 35 w 43"/>
                <a:gd name="T21" fmla="*/ 0 h 140"/>
                <a:gd name="T22" fmla="*/ 12 w 43"/>
                <a:gd name="T23" fmla="*/ 12 h 140"/>
                <a:gd name="T24" fmla="*/ 10 w 43"/>
                <a:gd name="T25" fmla="*/ 21 h 140"/>
                <a:gd name="T26" fmla="*/ 10 w 43"/>
                <a:gd name="T27" fmla="*/ 22 h 140"/>
                <a:gd name="T28" fmla="*/ 10 w 43"/>
                <a:gd name="T29" fmla="*/ 22 h 140"/>
                <a:gd name="T30" fmla="*/ 10 w 43"/>
                <a:gd name="T31" fmla="*/ 22 h 140"/>
                <a:gd name="T32" fmla="*/ 6 w 43"/>
                <a:gd name="T33" fmla="*/ 44 h 140"/>
                <a:gd name="T34" fmla="*/ 2 w 43"/>
                <a:gd name="T35" fmla="*/ 109 h 140"/>
                <a:gd name="T36" fmla="*/ 2 w 43"/>
                <a:gd name="T37" fmla="*/ 109 h 140"/>
                <a:gd name="T38" fmla="*/ 2 w 43"/>
                <a:gd name="T39" fmla="*/ 114 h 140"/>
                <a:gd name="T40" fmla="*/ 3 w 43"/>
                <a:gd name="T41" fmla="*/ 116 h 140"/>
                <a:gd name="T42" fmla="*/ 6 w 43"/>
                <a:gd name="T43" fmla="*/ 125 h 140"/>
                <a:gd name="T44" fmla="*/ 6 w 43"/>
                <a:gd name="T45" fmla="*/ 125 h 140"/>
                <a:gd name="T46" fmla="*/ 6 w 43"/>
                <a:gd name="T47" fmla="*/ 125 h 140"/>
                <a:gd name="T48" fmla="*/ 7 w 43"/>
                <a:gd name="T49" fmla="*/ 125 h 140"/>
                <a:gd name="T50" fmla="*/ 6 w 43"/>
                <a:gd name="T51" fmla="*/ 125 h 140"/>
                <a:gd name="T52" fmla="*/ 10 w 43"/>
                <a:gd name="T53" fmla="*/ 128 h 140"/>
                <a:gd name="T54" fmla="*/ 10 w 43"/>
                <a:gd name="T55" fmla="*/ 128 h 140"/>
                <a:gd name="T56" fmla="*/ 7 w 43"/>
                <a:gd name="T57" fmla="*/ 126 h 140"/>
                <a:gd name="T58" fmla="*/ 9 w 43"/>
                <a:gd name="T59" fmla="*/ 128 h 140"/>
                <a:gd name="T60" fmla="*/ 10 w 43"/>
                <a:gd name="T61" fmla="*/ 130 h 140"/>
                <a:gd name="T62" fmla="*/ 14 w 43"/>
                <a:gd name="T63" fmla="*/ 140 h 140"/>
                <a:gd name="T64" fmla="*/ 29 w 43"/>
                <a:gd name="T65" fmla="*/ 133 h 140"/>
                <a:gd name="T66" fmla="*/ 30 w 43"/>
                <a:gd name="T67" fmla="*/ 125 h 140"/>
                <a:gd name="T68" fmla="*/ 30 w 43"/>
                <a:gd name="T69" fmla="*/ 125 h 140"/>
                <a:gd name="T70" fmla="*/ 31 w 43"/>
                <a:gd name="T71" fmla="*/ 119 h 140"/>
                <a:gd name="T72" fmla="*/ 31 w 43"/>
                <a:gd name="T73" fmla="*/ 117 h 140"/>
                <a:gd name="T74" fmla="*/ 34 w 43"/>
                <a:gd name="T75" fmla="*/ 106 h 140"/>
                <a:gd name="T76" fmla="*/ 34 w 43"/>
                <a:gd name="T77" fmla="*/ 104 h 140"/>
                <a:gd name="T78" fmla="*/ 35 w 43"/>
                <a:gd name="T79" fmla="*/ 100 h 140"/>
                <a:gd name="T80" fmla="*/ 42 w 43"/>
                <a:gd name="T81" fmla="*/ 74 h 140"/>
                <a:gd name="T82" fmla="*/ 38 w 43"/>
                <a:gd name="T83" fmla="*/ 69 h 140"/>
                <a:gd name="T84" fmla="*/ 38 w 43"/>
                <a:gd name="T85" fmla="*/ 70 h 140"/>
                <a:gd name="T86" fmla="*/ 33 w 43"/>
                <a:gd name="T87" fmla="*/ 63 h 140"/>
                <a:gd name="T88" fmla="*/ 27 w 43"/>
                <a:gd name="T89" fmla="*/ 55 h 140"/>
                <a:gd name="T90" fmla="*/ 28 w 43"/>
                <a:gd name="T91" fmla="*/ 55 h 140"/>
                <a:gd name="T92" fmla="*/ 36 w 43"/>
                <a:gd name="T93" fmla="*/ 52 h 140"/>
                <a:gd name="T94" fmla="*/ 27 w 43"/>
                <a:gd name="T95" fmla="*/ 5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140">
                  <a:moveTo>
                    <a:pt x="6" y="125"/>
                  </a:moveTo>
                  <a:cubicBezTo>
                    <a:pt x="6" y="125"/>
                    <a:pt x="6" y="125"/>
                    <a:pt x="6" y="125"/>
                  </a:cubicBezTo>
                  <a:cubicBezTo>
                    <a:pt x="6" y="125"/>
                    <a:pt x="6" y="125"/>
                    <a:pt x="7" y="125"/>
                  </a:cubicBezTo>
                  <a:cubicBezTo>
                    <a:pt x="7" y="125"/>
                    <a:pt x="6" y="125"/>
                    <a:pt x="6" y="125"/>
                  </a:cubicBezTo>
                  <a:close/>
                  <a:moveTo>
                    <a:pt x="34" y="63"/>
                  </a:moveTo>
                  <a:cubicBezTo>
                    <a:pt x="39" y="60"/>
                    <a:pt x="43" y="56"/>
                    <a:pt x="31" y="49"/>
                  </a:cubicBezTo>
                  <a:cubicBezTo>
                    <a:pt x="39" y="47"/>
                    <a:pt x="41" y="39"/>
                    <a:pt x="41" y="30"/>
                  </a:cubicBezTo>
                  <a:cubicBezTo>
                    <a:pt x="40" y="24"/>
                    <a:pt x="39" y="18"/>
                    <a:pt x="38" y="13"/>
                  </a:cubicBezTo>
                  <a:cubicBezTo>
                    <a:pt x="38" y="12"/>
                    <a:pt x="38" y="12"/>
                    <a:pt x="38" y="12"/>
                  </a:cubicBezTo>
                  <a:cubicBezTo>
                    <a:pt x="37" y="7"/>
                    <a:pt x="37" y="4"/>
                    <a:pt x="37" y="1"/>
                  </a:cubicBezTo>
                  <a:cubicBezTo>
                    <a:pt x="31" y="11"/>
                    <a:pt x="33" y="6"/>
                    <a:pt x="35" y="0"/>
                  </a:cubicBezTo>
                  <a:cubicBezTo>
                    <a:pt x="28" y="4"/>
                    <a:pt x="20" y="8"/>
                    <a:pt x="12" y="12"/>
                  </a:cubicBezTo>
                  <a:cubicBezTo>
                    <a:pt x="11" y="15"/>
                    <a:pt x="11" y="18"/>
                    <a:pt x="10" y="21"/>
                  </a:cubicBezTo>
                  <a:cubicBezTo>
                    <a:pt x="10" y="21"/>
                    <a:pt x="10" y="22"/>
                    <a:pt x="10" y="22"/>
                  </a:cubicBezTo>
                  <a:cubicBezTo>
                    <a:pt x="10" y="22"/>
                    <a:pt x="10" y="22"/>
                    <a:pt x="10" y="22"/>
                  </a:cubicBezTo>
                  <a:cubicBezTo>
                    <a:pt x="10" y="22"/>
                    <a:pt x="10" y="22"/>
                    <a:pt x="10" y="22"/>
                  </a:cubicBezTo>
                  <a:cubicBezTo>
                    <a:pt x="8" y="30"/>
                    <a:pt x="7" y="37"/>
                    <a:pt x="6" y="44"/>
                  </a:cubicBezTo>
                  <a:cubicBezTo>
                    <a:pt x="2" y="69"/>
                    <a:pt x="0" y="93"/>
                    <a:pt x="2" y="109"/>
                  </a:cubicBezTo>
                  <a:cubicBezTo>
                    <a:pt x="2" y="109"/>
                    <a:pt x="2" y="109"/>
                    <a:pt x="2" y="109"/>
                  </a:cubicBezTo>
                  <a:cubicBezTo>
                    <a:pt x="2" y="111"/>
                    <a:pt x="2" y="113"/>
                    <a:pt x="2" y="114"/>
                  </a:cubicBezTo>
                  <a:cubicBezTo>
                    <a:pt x="3" y="115"/>
                    <a:pt x="3" y="115"/>
                    <a:pt x="3" y="116"/>
                  </a:cubicBezTo>
                  <a:cubicBezTo>
                    <a:pt x="4" y="120"/>
                    <a:pt x="5" y="123"/>
                    <a:pt x="6" y="125"/>
                  </a:cubicBezTo>
                  <a:cubicBezTo>
                    <a:pt x="6" y="125"/>
                    <a:pt x="6" y="125"/>
                    <a:pt x="6" y="125"/>
                  </a:cubicBezTo>
                  <a:cubicBezTo>
                    <a:pt x="6" y="125"/>
                    <a:pt x="6" y="125"/>
                    <a:pt x="6" y="125"/>
                  </a:cubicBezTo>
                  <a:cubicBezTo>
                    <a:pt x="6" y="125"/>
                    <a:pt x="6" y="125"/>
                    <a:pt x="7" y="125"/>
                  </a:cubicBezTo>
                  <a:cubicBezTo>
                    <a:pt x="7" y="125"/>
                    <a:pt x="6" y="125"/>
                    <a:pt x="6" y="125"/>
                  </a:cubicBezTo>
                  <a:cubicBezTo>
                    <a:pt x="8" y="127"/>
                    <a:pt x="9" y="127"/>
                    <a:pt x="10" y="128"/>
                  </a:cubicBezTo>
                  <a:cubicBezTo>
                    <a:pt x="11" y="129"/>
                    <a:pt x="10" y="129"/>
                    <a:pt x="10" y="128"/>
                  </a:cubicBezTo>
                  <a:cubicBezTo>
                    <a:pt x="9" y="127"/>
                    <a:pt x="8" y="126"/>
                    <a:pt x="7" y="126"/>
                  </a:cubicBezTo>
                  <a:cubicBezTo>
                    <a:pt x="8" y="126"/>
                    <a:pt x="8" y="127"/>
                    <a:pt x="9" y="128"/>
                  </a:cubicBezTo>
                  <a:cubicBezTo>
                    <a:pt x="9" y="129"/>
                    <a:pt x="10" y="130"/>
                    <a:pt x="10" y="130"/>
                  </a:cubicBezTo>
                  <a:cubicBezTo>
                    <a:pt x="11" y="133"/>
                    <a:pt x="12" y="137"/>
                    <a:pt x="14" y="140"/>
                  </a:cubicBezTo>
                  <a:cubicBezTo>
                    <a:pt x="19" y="138"/>
                    <a:pt x="24" y="136"/>
                    <a:pt x="29" y="133"/>
                  </a:cubicBezTo>
                  <a:cubicBezTo>
                    <a:pt x="29" y="130"/>
                    <a:pt x="30" y="128"/>
                    <a:pt x="30" y="125"/>
                  </a:cubicBezTo>
                  <a:cubicBezTo>
                    <a:pt x="30" y="125"/>
                    <a:pt x="30" y="125"/>
                    <a:pt x="30" y="125"/>
                  </a:cubicBezTo>
                  <a:cubicBezTo>
                    <a:pt x="30" y="123"/>
                    <a:pt x="31" y="121"/>
                    <a:pt x="31" y="119"/>
                  </a:cubicBezTo>
                  <a:cubicBezTo>
                    <a:pt x="31" y="119"/>
                    <a:pt x="31" y="118"/>
                    <a:pt x="31" y="117"/>
                  </a:cubicBezTo>
                  <a:cubicBezTo>
                    <a:pt x="32" y="114"/>
                    <a:pt x="33" y="110"/>
                    <a:pt x="34" y="106"/>
                  </a:cubicBezTo>
                  <a:cubicBezTo>
                    <a:pt x="34" y="105"/>
                    <a:pt x="34" y="105"/>
                    <a:pt x="34" y="104"/>
                  </a:cubicBezTo>
                  <a:cubicBezTo>
                    <a:pt x="35" y="103"/>
                    <a:pt x="35" y="101"/>
                    <a:pt x="35" y="100"/>
                  </a:cubicBezTo>
                  <a:cubicBezTo>
                    <a:pt x="39" y="86"/>
                    <a:pt x="43" y="75"/>
                    <a:pt x="42" y="74"/>
                  </a:cubicBezTo>
                  <a:cubicBezTo>
                    <a:pt x="41" y="71"/>
                    <a:pt x="39" y="70"/>
                    <a:pt x="38" y="69"/>
                  </a:cubicBezTo>
                  <a:cubicBezTo>
                    <a:pt x="38" y="70"/>
                    <a:pt x="38" y="70"/>
                    <a:pt x="38" y="70"/>
                  </a:cubicBezTo>
                  <a:cubicBezTo>
                    <a:pt x="18" y="68"/>
                    <a:pt x="27" y="66"/>
                    <a:pt x="33" y="63"/>
                  </a:cubicBezTo>
                  <a:moveTo>
                    <a:pt x="27" y="55"/>
                  </a:moveTo>
                  <a:cubicBezTo>
                    <a:pt x="27" y="55"/>
                    <a:pt x="28" y="55"/>
                    <a:pt x="28" y="55"/>
                  </a:cubicBezTo>
                  <a:cubicBezTo>
                    <a:pt x="31" y="55"/>
                    <a:pt x="34" y="54"/>
                    <a:pt x="36" y="52"/>
                  </a:cubicBezTo>
                  <a:cubicBezTo>
                    <a:pt x="28" y="52"/>
                    <a:pt x="28" y="55"/>
                    <a:pt x="27"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764">
              <a:extLst>
                <a:ext uri="{FF2B5EF4-FFF2-40B4-BE49-F238E27FC236}">
                  <a16:creationId xmlns:a16="http://schemas.microsoft.com/office/drawing/2014/main" id="{77AA0EEE-C691-4644-A4EE-11F4F8922ECC}"/>
                </a:ext>
              </a:extLst>
            </p:cNvPr>
            <p:cNvSpPr>
              <a:spLocks noEditPoints="1"/>
            </p:cNvSpPr>
            <p:nvPr userDrawn="1"/>
          </p:nvSpPr>
          <p:spPr bwMode="auto">
            <a:xfrm>
              <a:off x="3612" y="1810"/>
              <a:ext cx="63" cy="193"/>
            </a:xfrm>
            <a:custGeom>
              <a:avLst/>
              <a:gdLst>
                <a:gd name="T0" fmla="*/ 7 w 44"/>
                <a:gd name="T1" fmla="*/ 119 h 134"/>
                <a:gd name="T2" fmla="*/ 7 w 44"/>
                <a:gd name="T3" fmla="*/ 119 h 134"/>
                <a:gd name="T4" fmla="*/ 7 w 44"/>
                <a:gd name="T5" fmla="*/ 119 h 134"/>
                <a:gd name="T6" fmla="*/ 7 w 44"/>
                <a:gd name="T7" fmla="*/ 119 h 134"/>
                <a:gd name="T8" fmla="*/ 34 w 44"/>
                <a:gd name="T9" fmla="*/ 60 h 134"/>
                <a:gd name="T10" fmla="*/ 31 w 44"/>
                <a:gd name="T11" fmla="*/ 46 h 134"/>
                <a:gd name="T12" fmla="*/ 41 w 44"/>
                <a:gd name="T13" fmla="*/ 28 h 134"/>
                <a:gd name="T14" fmla="*/ 39 w 44"/>
                <a:gd name="T15" fmla="*/ 12 h 134"/>
                <a:gd name="T16" fmla="*/ 38 w 44"/>
                <a:gd name="T17" fmla="*/ 11 h 134"/>
                <a:gd name="T18" fmla="*/ 37 w 44"/>
                <a:gd name="T19" fmla="*/ 1 h 134"/>
                <a:gd name="T20" fmla="*/ 36 w 44"/>
                <a:gd name="T21" fmla="*/ 0 h 134"/>
                <a:gd name="T22" fmla="*/ 13 w 44"/>
                <a:gd name="T23" fmla="*/ 10 h 134"/>
                <a:gd name="T24" fmla="*/ 10 w 44"/>
                <a:gd name="T25" fmla="*/ 19 h 134"/>
                <a:gd name="T26" fmla="*/ 10 w 44"/>
                <a:gd name="T27" fmla="*/ 20 h 134"/>
                <a:gd name="T28" fmla="*/ 10 w 44"/>
                <a:gd name="T29" fmla="*/ 21 h 134"/>
                <a:gd name="T30" fmla="*/ 10 w 44"/>
                <a:gd name="T31" fmla="*/ 21 h 134"/>
                <a:gd name="T32" fmla="*/ 6 w 44"/>
                <a:gd name="T33" fmla="*/ 42 h 134"/>
                <a:gd name="T34" fmla="*/ 2 w 44"/>
                <a:gd name="T35" fmla="*/ 104 h 134"/>
                <a:gd name="T36" fmla="*/ 2 w 44"/>
                <a:gd name="T37" fmla="*/ 104 h 134"/>
                <a:gd name="T38" fmla="*/ 3 w 44"/>
                <a:gd name="T39" fmla="*/ 109 h 134"/>
                <a:gd name="T40" fmla="*/ 3 w 44"/>
                <a:gd name="T41" fmla="*/ 111 h 134"/>
                <a:gd name="T42" fmla="*/ 6 w 44"/>
                <a:gd name="T43" fmla="*/ 119 h 134"/>
                <a:gd name="T44" fmla="*/ 7 w 44"/>
                <a:gd name="T45" fmla="*/ 119 h 134"/>
                <a:gd name="T46" fmla="*/ 7 w 44"/>
                <a:gd name="T47" fmla="*/ 119 h 134"/>
                <a:gd name="T48" fmla="*/ 7 w 44"/>
                <a:gd name="T49" fmla="*/ 119 h 134"/>
                <a:gd name="T50" fmla="*/ 7 w 44"/>
                <a:gd name="T51" fmla="*/ 119 h 134"/>
                <a:gd name="T52" fmla="*/ 10 w 44"/>
                <a:gd name="T53" fmla="*/ 122 h 134"/>
                <a:gd name="T54" fmla="*/ 10 w 44"/>
                <a:gd name="T55" fmla="*/ 122 h 134"/>
                <a:gd name="T56" fmla="*/ 7 w 44"/>
                <a:gd name="T57" fmla="*/ 120 h 134"/>
                <a:gd name="T58" fmla="*/ 9 w 44"/>
                <a:gd name="T59" fmla="*/ 122 h 134"/>
                <a:gd name="T60" fmla="*/ 10 w 44"/>
                <a:gd name="T61" fmla="*/ 124 h 134"/>
                <a:gd name="T62" fmla="*/ 14 w 44"/>
                <a:gd name="T63" fmla="*/ 134 h 134"/>
                <a:gd name="T64" fmla="*/ 30 w 44"/>
                <a:gd name="T65" fmla="*/ 127 h 134"/>
                <a:gd name="T66" fmla="*/ 30 w 44"/>
                <a:gd name="T67" fmla="*/ 119 h 134"/>
                <a:gd name="T68" fmla="*/ 30 w 44"/>
                <a:gd name="T69" fmla="*/ 119 h 134"/>
                <a:gd name="T70" fmla="*/ 31 w 44"/>
                <a:gd name="T71" fmla="*/ 114 h 134"/>
                <a:gd name="T72" fmla="*/ 32 w 44"/>
                <a:gd name="T73" fmla="*/ 112 h 134"/>
                <a:gd name="T74" fmla="*/ 34 w 44"/>
                <a:gd name="T75" fmla="*/ 101 h 134"/>
                <a:gd name="T76" fmla="*/ 35 w 44"/>
                <a:gd name="T77" fmla="*/ 99 h 134"/>
                <a:gd name="T78" fmla="*/ 36 w 44"/>
                <a:gd name="T79" fmla="*/ 95 h 134"/>
                <a:gd name="T80" fmla="*/ 42 w 44"/>
                <a:gd name="T81" fmla="*/ 70 h 134"/>
                <a:gd name="T82" fmla="*/ 38 w 44"/>
                <a:gd name="T83" fmla="*/ 66 h 134"/>
                <a:gd name="T84" fmla="*/ 38 w 44"/>
                <a:gd name="T85" fmla="*/ 66 h 134"/>
                <a:gd name="T86" fmla="*/ 34 w 44"/>
                <a:gd name="T87" fmla="*/ 60 h 134"/>
                <a:gd name="T88" fmla="*/ 27 w 44"/>
                <a:gd name="T89" fmla="*/ 52 h 134"/>
                <a:gd name="T90" fmla="*/ 28 w 44"/>
                <a:gd name="T91" fmla="*/ 52 h 134"/>
                <a:gd name="T92" fmla="*/ 36 w 44"/>
                <a:gd name="T93" fmla="*/ 50 h 134"/>
                <a:gd name="T94" fmla="*/ 27 w 44"/>
                <a:gd name="T95" fmla="*/ 52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 h="134">
                  <a:moveTo>
                    <a:pt x="7" y="119"/>
                  </a:moveTo>
                  <a:cubicBezTo>
                    <a:pt x="7" y="119"/>
                    <a:pt x="7" y="119"/>
                    <a:pt x="7" y="119"/>
                  </a:cubicBezTo>
                  <a:cubicBezTo>
                    <a:pt x="7" y="119"/>
                    <a:pt x="7" y="119"/>
                    <a:pt x="7" y="119"/>
                  </a:cubicBezTo>
                  <a:cubicBezTo>
                    <a:pt x="7" y="119"/>
                    <a:pt x="7" y="119"/>
                    <a:pt x="7" y="119"/>
                  </a:cubicBezTo>
                  <a:close/>
                  <a:moveTo>
                    <a:pt x="34" y="60"/>
                  </a:moveTo>
                  <a:cubicBezTo>
                    <a:pt x="40" y="57"/>
                    <a:pt x="44" y="53"/>
                    <a:pt x="31" y="46"/>
                  </a:cubicBezTo>
                  <a:cubicBezTo>
                    <a:pt x="40" y="45"/>
                    <a:pt x="42" y="37"/>
                    <a:pt x="41" y="28"/>
                  </a:cubicBezTo>
                  <a:cubicBezTo>
                    <a:pt x="41" y="23"/>
                    <a:pt x="39" y="17"/>
                    <a:pt x="39" y="12"/>
                  </a:cubicBezTo>
                  <a:cubicBezTo>
                    <a:pt x="38" y="11"/>
                    <a:pt x="38" y="11"/>
                    <a:pt x="38" y="11"/>
                  </a:cubicBezTo>
                  <a:cubicBezTo>
                    <a:pt x="38" y="6"/>
                    <a:pt x="37" y="3"/>
                    <a:pt x="37" y="1"/>
                  </a:cubicBezTo>
                  <a:cubicBezTo>
                    <a:pt x="31" y="10"/>
                    <a:pt x="33" y="5"/>
                    <a:pt x="36" y="0"/>
                  </a:cubicBezTo>
                  <a:cubicBezTo>
                    <a:pt x="28" y="3"/>
                    <a:pt x="20" y="7"/>
                    <a:pt x="13" y="10"/>
                  </a:cubicBezTo>
                  <a:cubicBezTo>
                    <a:pt x="12" y="13"/>
                    <a:pt x="11" y="16"/>
                    <a:pt x="10" y="19"/>
                  </a:cubicBezTo>
                  <a:cubicBezTo>
                    <a:pt x="10" y="20"/>
                    <a:pt x="10" y="20"/>
                    <a:pt x="10" y="20"/>
                  </a:cubicBezTo>
                  <a:cubicBezTo>
                    <a:pt x="10" y="21"/>
                    <a:pt x="10" y="21"/>
                    <a:pt x="10" y="21"/>
                  </a:cubicBezTo>
                  <a:cubicBezTo>
                    <a:pt x="10" y="21"/>
                    <a:pt x="10" y="21"/>
                    <a:pt x="10" y="21"/>
                  </a:cubicBezTo>
                  <a:cubicBezTo>
                    <a:pt x="9" y="28"/>
                    <a:pt x="7" y="35"/>
                    <a:pt x="6" y="42"/>
                  </a:cubicBezTo>
                  <a:cubicBezTo>
                    <a:pt x="2" y="65"/>
                    <a:pt x="0" y="89"/>
                    <a:pt x="2" y="104"/>
                  </a:cubicBezTo>
                  <a:cubicBezTo>
                    <a:pt x="2" y="104"/>
                    <a:pt x="2" y="104"/>
                    <a:pt x="2" y="104"/>
                  </a:cubicBezTo>
                  <a:cubicBezTo>
                    <a:pt x="2" y="106"/>
                    <a:pt x="3" y="107"/>
                    <a:pt x="3" y="109"/>
                  </a:cubicBezTo>
                  <a:cubicBezTo>
                    <a:pt x="3" y="109"/>
                    <a:pt x="3" y="110"/>
                    <a:pt x="3" y="111"/>
                  </a:cubicBezTo>
                  <a:cubicBezTo>
                    <a:pt x="4" y="114"/>
                    <a:pt x="5" y="117"/>
                    <a:pt x="6" y="119"/>
                  </a:cubicBezTo>
                  <a:cubicBezTo>
                    <a:pt x="6" y="119"/>
                    <a:pt x="7" y="119"/>
                    <a:pt x="7" y="119"/>
                  </a:cubicBezTo>
                  <a:cubicBezTo>
                    <a:pt x="7" y="119"/>
                    <a:pt x="7" y="119"/>
                    <a:pt x="7" y="119"/>
                  </a:cubicBezTo>
                  <a:cubicBezTo>
                    <a:pt x="7" y="119"/>
                    <a:pt x="7" y="119"/>
                    <a:pt x="7" y="119"/>
                  </a:cubicBezTo>
                  <a:cubicBezTo>
                    <a:pt x="7" y="119"/>
                    <a:pt x="7" y="119"/>
                    <a:pt x="7" y="119"/>
                  </a:cubicBezTo>
                  <a:cubicBezTo>
                    <a:pt x="9" y="121"/>
                    <a:pt x="10" y="122"/>
                    <a:pt x="10" y="122"/>
                  </a:cubicBezTo>
                  <a:cubicBezTo>
                    <a:pt x="11" y="123"/>
                    <a:pt x="11" y="123"/>
                    <a:pt x="10" y="122"/>
                  </a:cubicBezTo>
                  <a:cubicBezTo>
                    <a:pt x="9" y="122"/>
                    <a:pt x="8" y="121"/>
                    <a:pt x="7" y="120"/>
                  </a:cubicBezTo>
                  <a:cubicBezTo>
                    <a:pt x="8" y="120"/>
                    <a:pt x="9" y="121"/>
                    <a:pt x="9" y="122"/>
                  </a:cubicBezTo>
                  <a:cubicBezTo>
                    <a:pt x="10" y="123"/>
                    <a:pt x="10" y="123"/>
                    <a:pt x="10" y="124"/>
                  </a:cubicBezTo>
                  <a:cubicBezTo>
                    <a:pt x="12" y="127"/>
                    <a:pt x="13" y="130"/>
                    <a:pt x="14" y="134"/>
                  </a:cubicBezTo>
                  <a:cubicBezTo>
                    <a:pt x="19" y="132"/>
                    <a:pt x="24" y="129"/>
                    <a:pt x="30" y="127"/>
                  </a:cubicBezTo>
                  <a:cubicBezTo>
                    <a:pt x="30" y="124"/>
                    <a:pt x="30" y="122"/>
                    <a:pt x="30" y="119"/>
                  </a:cubicBezTo>
                  <a:cubicBezTo>
                    <a:pt x="30" y="119"/>
                    <a:pt x="30" y="119"/>
                    <a:pt x="30" y="119"/>
                  </a:cubicBezTo>
                  <a:cubicBezTo>
                    <a:pt x="31" y="117"/>
                    <a:pt x="31" y="116"/>
                    <a:pt x="31" y="114"/>
                  </a:cubicBezTo>
                  <a:cubicBezTo>
                    <a:pt x="31" y="113"/>
                    <a:pt x="32" y="112"/>
                    <a:pt x="32" y="112"/>
                  </a:cubicBezTo>
                  <a:cubicBezTo>
                    <a:pt x="32" y="108"/>
                    <a:pt x="33" y="104"/>
                    <a:pt x="34" y="101"/>
                  </a:cubicBezTo>
                  <a:cubicBezTo>
                    <a:pt x="34" y="100"/>
                    <a:pt x="34" y="100"/>
                    <a:pt x="35" y="99"/>
                  </a:cubicBezTo>
                  <a:cubicBezTo>
                    <a:pt x="35" y="98"/>
                    <a:pt x="35" y="96"/>
                    <a:pt x="36" y="95"/>
                  </a:cubicBezTo>
                  <a:cubicBezTo>
                    <a:pt x="39" y="82"/>
                    <a:pt x="43" y="71"/>
                    <a:pt x="42" y="70"/>
                  </a:cubicBezTo>
                  <a:cubicBezTo>
                    <a:pt x="41" y="67"/>
                    <a:pt x="40" y="67"/>
                    <a:pt x="38" y="66"/>
                  </a:cubicBezTo>
                  <a:cubicBezTo>
                    <a:pt x="39" y="66"/>
                    <a:pt x="39" y="66"/>
                    <a:pt x="38" y="66"/>
                  </a:cubicBezTo>
                  <a:cubicBezTo>
                    <a:pt x="18" y="64"/>
                    <a:pt x="27" y="63"/>
                    <a:pt x="34" y="60"/>
                  </a:cubicBezTo>
                  <a:moveTo>
                    <a:pt x="27" y="52"/>
                  </a:moveTo>
                  <a:cubicBezTo>
                    <a:pt x="28" y="52"/>
                    <a:pt x="28" y="52"/>
                    <a:pt x="28" y="52"/>
                  </a:cubicBezTo>
                  <a:cubicBezTo>
                    <a:pt x="32" y="52"/>
                    <a:pt x="34" y="51"/>
                    <a:pt x="36" y="50"/>
                  </a:cubicBezTo>
                  <a:cubicBezTo>
                    <a:pt x="28" y="49"/>
                    <a:pt x="28" y="52"/>
                    <a:pt x="27"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765">
              <a:extLst>
                <a:ext uri="{FF2B5EF4-FFF2-40B4-BE49-F238E27FC236}">
                  <a16:creationId xmlns:a16="http://schemas.microsoft.com/office/drawing/2014/main" id="{D3CC5E83-D835-468B-B668-427098463FDF}"/>
                </a:ext>
              </a:extLst>
            </p:cNvPr>
            <p:cNvSpPr>
              <a:spLocks noEditPoints="1"/>
            </p:cNvSpPr>
            <p:nvPr userDrawn="1"/>
          </p:nvSpPr>
          <p:spPr bwMode="auto">
            <a:xfrm>
              <a:off x="2745" y="2435"/>
              <a:ext cx="37" cy="210"/>
            </a:xfrm>
            <a:custGeom>
              <a:avLst/>
              <a:gdLst>
                <a:gd name="T0" fmla="*/ 4 w 26"/>
                <a:gd name="T1" fmla="*/ 130 h 146"/>
                <a:gd name="T2" fmla="*/ 4 w 26"/>
                <a:gd name="T3" fmla="*/ 130 h 146"/>
                <a:gd name="T4" fmla="*/ 4 w 26"/>
                <a:gd name="T5" fmla="*/ 130 h 146"/>
                <a:gd name="T6" fmla="*/ 4 w 26"/>
                <a:gd name="T7" fmla="*/ 130 h 146"/>
                <a:gd name="T8" fmla="*/ 20 w 26"/>
                <a:gd name="T9" fmla="*/ 65 h 146"/>
                <a:gd name="T10" fmla="*/ 18 w 26"/>
                <a:gd name="T11" fmla="*/ 50 h 146"/>
                <a:gd name="T12" fmla="*/ 25 w 26"/>
                <a:gd name="T13" fmla="*/ 30 h 146"/>
                <a:gd name="T14" fmla="*/ 23 w 26"/>
                <a:gd name="T15" fmla="*/ 13 h 146"/>
                <a:gd name="T16" fmla="*/ 23 w 26"/>
                <a:gd name="T17" fmla="*/ 11 h 146"/>
                <a:gd name="T18" fmla="*/ 22 w 26"/>
                <a:gd name="T19" fmla="*/ 1 h 146"/>
                <a:gd name="T20" fmla="*/ 21 w 26"/>
                <a:gd name="T21" fmla="*/ 0 h 146"/>
                <a:gd name="T22" fmla="*/ 7 w 26"/>
                <a:gd name="T23" fmla="*/ 11 h 146"/>
                <a:gd name="T24" fmla="*/ 6 w 26"/>
                <a:gd name="T25" fmla="*/ 21 h 146"/>
                <a:gd name="T26" fmla="*/ 6 w 26"/>
                <a:gd name="T27" fmla="*/ 22 h 146"/>
                <a:gd name="T28" fmla="*/ 6 w 26"/>
                <a:gd name="T29" fmla="*/ 23 h 146"/>
                <a:gd name="T30" fmla="*/ 6 w 26"/>
                <a:gd name="T31" fmla="*/ 23 h 146"/>
                <a:gd name="T32" fmla="*/ 3 w 26"/>
                <a:gd name="T33" fmla="*/ 46 h 146"/>
                <a:gd name="T34" fmla="*/ 1 w 26"/>
                <a:gd name="T35" fmla="*/ 113 h 146"/>
                <a:gd name="T36" fmla="*/ 1 w 26"/>
                <a:gd name="T37" fmla="*/ 114 h 146"/>
                <a:gd name="T38" fmla="*/ 1 w 26"/>
                <a:gd name="T39" fmla="*/ 118 h 146"/>
                <a:gd name="T40" fmla="*/ 2 w 26"/>
                <a:gd name="T41" fmla="*/ 121 h 146"/>
                <a:gd name="T42" fmla="*/ 4 w 26"/>
                <a:gd name="T43" fmla="*/ 130 h 146"/>
                <a:gd name="T44" fmla="*/ 4 w 26"/>
                <a:gd name="T45" fmla="*/ 130 h 146"/>
                <a:gd name="T46" fmla="*/ 4 w 26"/>
                <a:gd name="T47" fmla="*/ 130 h 146"/>
                <a:gd name="T48" fmla="*/ 4 w 26"/>
                <a:gd name="T49" fmla="*/ 130 h 146"/>
                <a:gd name="T50" fmla="*/ 4 w 26"/>
                <a:gd name="T51" fmla="*/ 130 h 146"/>
                <a:gd name="T52" fmla="*/ 6 w 26"/>
                <a:gd name="T53" fmla="*/ 133 h 146"/>
                <a:gd name="T54" fmla="*/ 6 w 26"/>
                <a:gd name="T55" fmla="*/ 133 h 146"/>
                <a:gd name="T56" fmla="*/ 4 w 26"/>
                <a:gd name="T57" fmla="*/ 131 h 146"/>
                <a:gd name="T58" fmla="*/ 5 w 26"/>
                <a:gd name="T59" fmla="*/ 133 h 146"/>
                <a:gd name="T60" fmla="*/ 6 w 26"/>
                <a:gd name="T61" fmla="*/ 135 h 146"/>
                <a:gd name="T62" fmla="*/ 8 w 26"/>
                <a:gd name="T63" fmla="*/ 146 h 146"/>
                <a:gd name="T64" fmla="*/ 18 w 26"/>
                <a:gd name="T65" fmla="*/ 138 h 146"/>
                <a:gd name="T66" fmla="*/ 18 w 26"/>
                <a:gd name="T67" fmla="*/ 130 h 146"/>
                <a:gd name="T68" fmla="*/ 18 w 26"/>
                <a:gd name="T69" fmla="*/ 130 h 146"/>
                <a:gd name="T70" fmla="*/ 19 w 26"/>
                <a:gd name="T71" fmla="*/ 124 h 146"/>
                <a:gd name="T72" fmla="*/ 19 w 26"/>
                <a:gd name="T73" fmla="*/ 122 h 146"/>
                <a:gd name="T74" fmla="*/ 20 w 26"/>
                <a:gd name="T75" fmla="*/ 110 h 146"/>
                <a:gd name="T76" fmla="*/ 21 w 26"/>
                <a:gd name="T77" fmla="*/ 108 h 146"/>
                <a:gd name="T78" fmla="*/ 21 w 26"/>
                <a:gd name="T79" fmla="*/ 104 h 146"/>
                <a:gd name="T80" fmla="*/ 25 w 26"/>
                <a:gd name="T81" fmla="*/ 76 h 146"/>
                <a:gd name="T82" fmla="*/ 23 w 26"/>
                <a:gd name="T83" fmla="*/ 71 h 146"/>
                <a:gd name="T84" fmla="*/ 23 w 26"/>
                <a:gd name="T85" fmla="*/ 72 h 146"/>
                <a:gd name="T86" fmla="*/ 20 w 26"/>
                <a:gd name="T87" fmla="*/ 65 h 146"/>
                <a:gd name="T88" fmla="*/ 16 w 26"/>
                <a:gd name="T89" fmla="*/ 57 h 146"/>
                <a:gd name="T90" fmla="*/ 17 w 26"/>
                <a:gd name="T91" fmla="*/ 57 h 146"/>
                <a:gd name="T92" fmla="*/ 22 w 26"/>
                <a:gd name="T93" fmla="*/ 54 h 146"/>
                <a:gd name="T94" fmla="*/ 16 w 26"/>
                <a:gd name="T95" fmla="*/ 57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6" h="146">
                  <a:moveTo>
                    <a:pt x="4" y="130"/>
                  </a:moveTo>
                  <a:cubicBezTo>
                    <a:pt x="4" y="130"/>
                    <a:pt x="4" y="130"/>
                    <a:pt x="4" y="130"/>
                  </a:cubicBezTo>
                  <a:cubicBezTo>
                    <a:pt x="4" y="130"/>
                    <a:pt x="4" y="130"/>
                    <a:pt x="4" y="130"/>
                  </a:cubicBezTo>
                  <a:cubicBezTo>
                    <a:pt x="4" y="130"/>
                    <a:pt x="4" y="130"/>
                    <a:pt x="4" y="130"/>
                  </a:cubicBezTo>
                  <a:close/>
                  <a:moveTo>
                    <a:pt x="20" y="65"/>
                  </a:moveTo>
                  <a:cubicBezTo>
                    <a:pt x="24" y="62"/>
                    <a:pt x="26" y="57"/>
                    <a:pt x="18" y="50"/>
                  </a:cubicBezTo>
                  <a:cubicBezTo>
                    <a:pt x="24" y="49"/>
                    <a:pt x="25" y="40"/>
                    <a:pt x="25" y="30"/>
                  </a:cubicBezTo>
                  <a:cubicBezTo>
                    <a:pt x="24" y="25"/>
                    <a:pt x="24" y="18"/>
                    <a:pt x="23" y="13"/>
                  </a:cubicBezTo>
                  <a:cubicBezTo>
                    <a:pt x="23" y="12"/>
                    <a:pt x="23" y="12"/>
                    <a:pt x="23" y="11"/>
                  </a:cubicBezTo>
                  <a:cubicBezTo>
                    <a:pt x="22" y="7"/>
                    <a:pt x="22" y="3"/>
                    <a:pt x="22" y="1"/>
                  </a:cubicBezTo>
                  <a:cubicBezTo>
                    <a:pt x="18" y="11"/>
                    <a:pt x="20" y="5"/>
                    <a:pt x="21" y="0"/>
                  </a:cubicBezTo>
                  <a:cubicBezTo>
                    <a:pt x="17" y="3"/>
                    <a:pt x="12" y="7"/>
                    <a:pt x="7" y="11"/>
                  </a:cubicBezTo>
                  <a:cubicBezTo>
                    <a:pt x="7" y="15"/>
                    <a:pt x="6" y="18"/>
                    <a:pt x="6" y="21"/>
                  </a:cubicBezTo>
                  <a:cubicBezTo>
                    <a:pt x="6" y="21"/>
                    <a:pt x="6" y="22"/>
                    <a:pt x="6" y="22"/>
                  </a:cubicBezTo>
                  <a:cubicBezTo>
                    <a:pt x="6" y="22"/>
                    <a:pt x="6" y="22"/>
                    <a:pt x="6" y="23"/>
                  </a:cubicBezTo>
                  <a:cubicBezTo>
                    <a:pt x="6" y="23"/>
                    <a:pt x="6" y="23"/>
                    <a:pt x="6" y="23"/>
                  </a:cubicBezTo>
                  <a:cubicBezTo>
                    <a:pt x="5" y="30"/>
                    <a:pt x="4" y="38"/>
                    <a:pt x="3" y="46"/>
                  </a:cubicBezTo>
                  <a:cubicBezTo>
                    <a:pt x="1" y="71"/>
                    <a:pt x="0" y="97"/>
                    <a:pt x="1" y="113"/>
                  </a:cubicBezTo>
                  <a:cubicBezTo>
                    <a:pt x="1" y="113"/>
                    <a:pt x="1" y="114"/>
                    <a:pt x="1" y="114"/>
                  </a:cubicBezTo>
                  <a:cubicBezTo>
                    <a:pt x="1" y="115"/>
                    <a:pt x="1" y="117"/>
                    <a:pt x="1" y="118"/>
                  </a:cubicBezTo>
                  <a:cubicBezTo>
                    <a:pt x="1" y="119"/>
                    <a:pt x="2" y="120"/>
                    <a:pt x="2" y="121"/>
                  </a:cubicBezTo>
                  <a:cubicBezTo>
                    <a:pt x="2" y="124"/>
                    <a:pt x="3" y="127"/>
                    <a:pt x="4" y="130"/>
                  </a:cubicBezTo>
                  <a:cubicBezTo>
                    <a:pt x="4" y="130"/>
                    <a:pt x="4" y="130"/>
                    <a:pt x="4" y="130"/>
                  </a:cubicBezTo>
                  <a:cubicBezTo>
                    <a:pt x="4" y="130"/>
                    <a:pt x="4" y="130"/>
                    <a:pt x="4" y="130"/>
                  </a:cubicBezTo>
                  <a:cubicBezTo>
                    <a:pt x="4" y="130"/>
                    <a:pt x="4" y="130"/>
                    <a:pt x="4" y="130"/>
                  </a:cubicBezTo>
                  <a:cubicBezTo>
                    <a:pt x="4" y="130"/>
                    <a:pt x="4" y="130"/>
                    <a:pt x="4" y="130"/>
                  </a:cubicBezTo>
                  <a:cubicBezTo>
                    <a:pt x="5" y="132"/>
                    <a:pt x="5" y="132"/>
                    <a:pt x="6" y="133"/>
                  </a:cubicBezTo>
                  <a:cubicBezTo>
                    <a:pt x="6" y="134"/>
                    <a:pt x="6" y="134"/>
                    <a:pt x="6" y="133"/>
                  </a:cubicBezTo>
                  <a:cubicBezTo>
                    <a:pt x="5" y="132"/>
                    <a:pt x="5" y="131"/>
                    <a:pt x="4" y="131"/>
                  </a:cubicBezTo>
                  <a:cubicBezTo>
                    <a:pt x="5" y="131"/>
                    <a:pt x="5" y="132"/>
                    <a:pt x="5" y="133"/>
                  </a:cubicBezTo>
                  <a:cubicBezTo>
                    <a:pt x="5" y="134"/>
                    <a:pt x="6" y="135"/>
                    <a:pt x="6" y="135"/>
                  </a:cubicBezTo>
                  <a:cubicBezTo>
                    <a:pt x="7" y="138"/>
                    <a:pt x="7" y="142"/>
                    <a:pt x="8" y="146"/>
                  </a:cubicBezTo>
                  <a:cubicBezTo>
                    <a:pt x="11" y="144"/>
                    <a:pt x="14" y="141"/>
                    <a:pt x="18" y="138"/>
                  </a:cubicBezTo>
                  <a:cubicBezTo>
                    <a:pt x="18" y="136"/>
                    <a:pt x="18" y="133"/>
                    <a:pt x="18" y="130"/>
                  </a:cubicBezTo>
                  <a:cubicBezTo>
                    <a:pt x="18" y="130"/>
                    <a:pt x="18" y="130"/>
                    <a:pt x="18" y="130"/>
                  </a:cubicBezTo>
                  <a:cubicBezTo>
                    <a:pt x="18" y="128"/>
                    <a:pt x="18" y="126"/>
                    <a:pt x="19" y="124"/>
                  </a:cubicBezTo>
                  <a:cubicBezTo>
                    <a:pt x="19" y="123"/>
                    <a:pt x="19" y="123"/>
                    <a:pt x="19" y="122"/>
                  </a:cubicBezTo>
                  <a:cubicBezTo>
                    <a:pt x="19" y="118"/>
                    <a:pt x="20" y="114"/>
                    <a:pt x="20" y="110"/>
                  </a:cubicBezTo>
                  <a:cubicBezTo>
                    <a:pt x="20" y="109"/>
                    <a:pt x="21" y="109"/>
                    <a:pt x="21" y="108"/>
                  </a:cubicBezTo>
                  <a:cubicBezTo>
                    <a:pt x="21" y="107"/>
                    <a:pt x="21" y="105"/>
                    <a:pt x="21" y="104"/>
                  </a:cubicBezTo>
                  <a:cubicBezTo>
                    <a:pt x="23" y="89"/>
                    <a:pt x="26" y="77"/>
                    <a:pt x="25" y="76"/>
                  </a:cubicBezTo>
                  <a:cubicBezTo>
                    <a:pt x="24" y="73"/>
                    <a:pt x="24" y="73"/>
                    <a:pt x="23" y="71"/>
                  </a:cubicBezTo>
                  <a:cubicBezTo>
                    <a:pt x="23" y="72"/>
                    <a:pt x="23" y="72"/>
                    <a:pt x="23" y="72"/>
                  </a:cubicBezTo>
                  <a:cubicBezTo>
                    <a:pt x="11" y="70"/>
                    <a:pt x="16" y="69"/>
                    <a:pt x="20" y="65"/>
                  </a:cubicBezTo>
                  <a:moveTo>
                    <a:pt x="16" y="57"/>
                  </a:moveTo>
                  <a:cubicBezTo>
                    <a:pt x="16" y="57"/>
                    <a:pt x="17" y="57"/>
                    <a:pt x="17" y="57"/>
                  </a:cubicBezTo>
                  <a:cubicBezTo>
                    <a:pt x="19" y="57"/>
                    <a:pt x="20" y="56"/>
                    <a:pt x="22" y="54"/>
                  </a:cubicBezTo>
                  <a:cubicBezTo>
                    <a:pt x="17" y="53"/>
                    <a:pt x="17" y="57"/>
                    <a:pt x="1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766">
              <a:extLst>
                <a:ext uri="{FF2B5EF4-FFF2-40B4-BE49-F238E27FC236}">
                  <a16:creationId xmlns:a16="http://schemas.microsoft.com/office/drawing/2014/main" id="{325CF718-21A6-439A-A9FC-36FFC5B9CB9B}"/>
                </a:ext>
              </a:extLst>
            </p:cNvPr>
            <p:cNvSpPr>
              <a:spLocks/>
            </p:cNvSpPr>
            <p:nvPr userDrawn="1"/>
          </p:nvSpPr>
          <p:spPr bwMode="auto">
            <a:xfrm>
              <a:off x="2306" y="2179"/>
              <a:ext cx="3" cy="7"/>
            </a:xfrm>
            <a:custGeom>
              <a:avLst/>
              <a:gdLst>
                <a:gd name="T0" fmla="*/ 0 w 2"/>
                <a:gd name="T1" fmla="*/ 5 h 5"/>
                <a:gd name="T2" fmla="*/ 1 w 2"/>
                <a:gd name="T3" fmla="*/ 0 h 5"/>
                <a:gd name="T4" fmla="*/ 0 w 2"/>
                <a:gd name="T5" fmla="*/ 5 h 5"/>
              </a:gdLst>
              <a:ahLst/>
              <a:cxnLst>
                <a:cxn ang="0">
                  <a:pos x="T0" y="T1"/>
                </a:cxn>
                <a:cxn ang="0">
                  <a:pos x="T2" y="T3"/>
                </a:cxn>
                <a:cxn ang="0">
                  <a:pos x="T4" y="T5"/>
                </a:cxn>
              </a:cxnLst>
              <a:rect l="0" t="0" r="r" b="b"/>
              <a:pathLst>
                <a:path w="2" h="5">
                  <a:moveTo>
                    <a:pt x="0" y="5"/>
                  </a:moveTo>
                  <a:cubicBezTo>
                    <a:pt x="1" y="0"/>
                    <a:pt x="1" y="0"/>
                    <a:pt x="1" y="0"/>
                  </a:cubicBezTo>
                  <a:cubicBezTo>
                    <a:pt x="2" y="3"/>
                    <a:pt x="0" y="2"/>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767">
              <a:extLst>
                <a:ext uri="{FF2B5EF4-FFF2-40B4-BE49-F238E27FC236}">
                  <a16:creationId xmlns:a16="http://schemas.microsoft.com/office/drawing/2014/main" id="{08986B3E-2052-4919-A9AB-F03623BAA5BB}"/>
                </a:ext>
              </a:extLst>
            </p:cNvPr>
            <p:cNvSpPr>
              <a:spLocks/>
            </p:cNvSpPr>
            <p:nvPr userDrawn="1"/>
          </p:nvSpPr>
          <p:spPr bwMode="auto">
            <a:xfrm>
              <a:off x="2312" y="2184"/>
              <a:ext cx="3" cy="8"/>
            </a:xfrm>
            <a:custGeom>
              <a:avLst/>
              <a:gdLst>
                <a:gd name="T0" fmla="*/ 0 w 2"/>
                <a:gd name="T1" fmla="*/ 0 h 5"/>
                <a:gd name="T2" fmla="*/ 0 w 2"/>
                <a:gd name="T3" fmla="*/ 0 h 5"/>
              </a:gdLst>
              <a:ahLst/>
              <a:cxnLst>
                <a:cxn ang="0">
                  <a:pos x="T0" y="T1"/>
                </a:cxn>
                <a:cxn ang="0">
                  <a:pos x="T2" y="T3"/>
                </a:cxn>
              </a:cxnLst>
              <a:rect l="0" t="0" r="r" b="b"/>
              <a:pathLst>
                <a:path w="2" h="5">
                  <a:moveTo>
                    <a:pt x="0" y="0"/>
                  </a:moveTo>
                  <a:cubicBezTo>
                    <a:pt x="2" y="5"/>
                    <a:pt x="1"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768">
              <a:extLst>
                <a:ext uri="{FF2B5EF4-FFF2-40B4-BE49-F238E27FC236}">
                  <a16:creationId xmlns:a16="http://schemas.microsoft.com/office/drawing/2014/main" id="{FB9DE9F0-5D9F-4C6B-84F8-829272ED051C}"/>
                </a:ext>
              </a:extLst>
            </p:cNvPr>
            <p:cNvSpPr>
              <a:spLocks/>
            </p:cNvSpPr>
            <p:nvPr userDrawn="1"/>
          </p:nvSpPr>
          <p:spPr bwMode="auto">
            <a:xfrm>
              <a:off x="2319" y="2364"/>
              <a:ext cx="6" cy="7"/>
            </a:xfrm>
            <a:custGeom>
              <a:avLst/>
              <a:gdLst>
                <a:gd name="T0" fmla="*/ 0 w 4"/>
                <a:gd name="T1" fmla="*/ 5 h 5"/>
                <a:gd name="T2" fmla="*/ 3 w 4"/>
                <a:gd name="T3" fmla="*/ 0 h 5"/>
                <a:gd name="T4" fmla="*/ 0 w 4"/>
                <a:gd name="T5" fmla="*/ 5 h 5"/>
              </a:gdLst>
              <a:ahLst/>
              <a:cxnLst>
                <a:cxn ang="0">
                  <a:pos x="T0" y="T1"/>
                </a:cxn>
                <a:cxn ang="0">
                  <a:pos x="T2" y="T3"/>
                </a:cxn>
                <a:cxn ang="0">
                  <a:pos x="T4" y="T5"/>
                </a:cxn>
              </a:cxnLst>
              <a:rect l="0" t="0" r="r" b="b"/>
              <a:pathLst>
                <a:path w="4" h="5">
                  <a:moveTo>
                    <a:pt x="0" y="5"/>
                  </a:moveTo>
                  <a:cubicBezTo>
                    <a:pt x="1" y="3"/>
                    <a:pt x="2" y="2"/>
                    <a:pt x="3" y="0"/>
                  </a:cubicBezTo>
                  <a:cubicBezTo>
                    <a:pt x="4" y="4"/>
                    <a:pt x="1" y="4"/>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769">
              <a:extLst>
                <a:ext uri="{FF2B5EF4-FFF2-40B4-BE49-F238E27FC236}">
                  <a16:creationId xmlns:a16="http://schemas.microsoft.com/office/drawing/2014/main" id="{9C1F0DCE-D01E-4540-9366-5955E5057396}"/>
                </a:ext>
              </a:extLst>
            </p:cNvPr>
            <p:cNvSpPr>
              <a:spLocks/>
            </p:cNvSpPr>
            <p:nvPr userDrawn="1"/>
          </p:nvSpPr>
          <p:spPr bwMode="auto">
            <a:xfrm>
              <a:off x="2318" y="2371"/>
              <a:ext cx="1" cy="3"/>
            </a:xfrm>
            <a:custGeom>
              <a:avLst/>
              <a:gdLst>
                <a:gd name="T0" fmla="*/ 1 w 1"/>
                <a:gd name="T1" fmla="*/ 0 h 2"/>
                <a:gd name="T2" fmla="*/ 0 w 1"/>
                <a:gd name="T3" fmla="*/ 2 h 2"/>
                <a:gd name="T4" fmla="*/ 1 w 1"/>
                <a:gd name="T5" fmla="*/ 0 h 2"/>
              </a:gdLst>
              <a:ahLst/>
              <a:cxnLst>
                <a:cxn ang="0">
                  <a:pos x="T0" y="T1"/>
                </a:cxn>
                <a:cxn ang="0">
                  <a:pos x="T2" y="T3"/>
                </a:cxn>
                <a:cxn ang="0">
                  <a:pos x="T4" y="T5"/>
                </a:cxn>
              </a:cxnLst>
              <a:rect l="0" t="0" r="r" b="b"/>
              <a:pathLst>
                <a:path w="1" h="2">
                  <a:moveTo>
                    <a:pt x="1" y="0"/>
                  </a:moveTo>
                  <a:cubicBezTo>
                    <a:pt x="0" y="2"/>
                    <a:pt x="0" y="2"/>
                    <a:pt x="0" y="2"/>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770">
              <a:extLst>
                <a:ext uri="{FF2B5EF4-FFF2-40B4-BE49-F238E27FC236}">
                  <a16:creationId xmlns:a16="http://schemas.microsoft.com/office/drawing/2014/main" id="{E4D7DB09-F368-4E7A-9576-1284950FDB71}"/>
                </a:ext>
              </a:extLst>
            </p:cNvPr>
            <p:cNvSpPr>
              <a:spLocks/>
            </p:cNvSpPr>
            <p:nvPr userDrawn="1"/>
          </p:nvSpPr>
          <p:spPr bwMode="auto">
            <a:xfrm>
              <a:off x="2316" y="2210"/>
              <a:ext cx="3" cy="3"/>
            </a:xfrm>
            <a:custGeom>
              <a:avLst/>
              <a:gdLst>
                <a:gd name="T0" fmla="*/ 2 w 2"/>
                <a:gd name="T1" fmla="*/ 0 h 2"/>
                <a:gd name="T2" fmla="*/ 0 w 2"/>
                <a:gd name="T3" fmla="*/ 2 h 2"/>
                <a:gd name="T4" fmla="*/ 2 w 2"/>
                <a:gd name="T5" fmla="*/ 0 h 2"/>
              </a:gdLst>
              <a:ahLst/>
              <a:cxnLst>
                <a:cxn ang="0">
                  <a:pos x="T0" y="T1"/>
                </a:cxn>
                <a:cxn ang="0">
                  <a:pos x="T2" y="T3"/>
                </a:cxn>
                <a:cxn ang="0">
                  <a:pos x="T4" y="T5"/>
                </a:cxn>
              </a:cxnLst>
              <a:rect l="0" t="0" r="r" b="b"/>
              <a:pathLst>
                <a:path w="2" h="2">
                  <a:moveTo>
                    <a:pt x="2" y="0"/>
                  </a:moveTo>
                  <a:cubicBezTo>
                    <a:pt x="2" y="1"/>
                    <a:pt x="1" y="2"/>
                    <a:pt x="0" y="2"/>
                  </a:cubicBezTo>
                  <a:cubicBezTo>
                    <a:pt x="1" y="1"/>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771">
              <a:extLst>
                <a:ext uri="{FF2B5EF4-FFF2-40B4-BE49-F238E27FC236}">
                  <a16:creationId xmlns:a16="http://schemas.microsoft.com/office/drawing/2014/main" id="{061649DB-C637-4B20-B246-085BD8D50A38}"/>
                </a:ext>
              </a:extLst>
            </p:cNvPr>
            <p:cNvSpPr>
              <a:spLocks/>
            </p:cNvSpPr>
            <p:nvPr userDrawn="1"/>
          </p:nvSpPr>
          <p:spPr bwMode="auto">
            <a:xfrm>
              <a:off x="2315" y="3138"/>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772">
              <a:extLst>
                <a:ext uri="{FF2B5EF4-FFF2-40B4-BE49-F238E27FC236}">
                  <a16:creationId xmlns:a16="http://schemas.microsoft.com/office/drawing/2014/main" id="{B714FC1D-E216-477F-8098-EA21D116C023}"/>
                </a:ext>
              </a:extLst>
            </p:cNvPr>
            <p:cNvSpPr>
              <a:spLocks noEditPoints="1"/>
            </p:cNvSpPr>
            <p:nvPr userDrawn="1"/>
          </p:nvSpPr>
          <p:spPr bwMode="auto">
            <a:xfrm>
              <a:off x="2256" y="2202"/>
              <a:ext cx="82" cy="965"/>
            </a:xfrm>
            <a:custGeom>
              <a:avLst/>
              <a:gdLst>
                <a:gd name="T0" fmla="*/ 34 w 57"/>
                <a:gd name="T1" fmla="*/ 305 h 671"/>
                <a:gd name="T2" fmla="*/ 34 w 57"/>
                <a:gd name="T3" fmla="*/ 305 h 671"/>
                <a:gd name="T4" fmla="*/ 35 w 57"/>
                <a:gd name="T5" fmla="*/ 305 h 671"/>
                <a:gd name="T6" fmla="*/ 35 w 57"/>
                <a:gd name="T7" fmla="*/ 306 h 671"/>
                <a:gd name="T8" fmla="*/ 35 w 57"/>
                <a:gd name="T9" fmla="*/ 306 h 671"/>
                <a:gd name="T10" fmla="*/ 43 w 57"/>
                <a:gd name="T11" fmla="*/ 296 h 671"/>
                <a:gd name="T12" fmla="*/ 34 w 57"/>
                <a:gd name="T13" fmla="*/ 305 h 671"/>
                <a:gd name="T14" fmla="*/ 45 w 57"/>
                <a:gd name="T15" fmla="*/ 348 h 671"/>
                <a:gd name="T16" fmla="*/ 42 w 57"/>
                <a:gd name="T17" fmla="*/ 334 h 671"/>
                <a:gd name="T18" fmla="*/ 45 w 57"/>
                <a:gd name="T19" fmla="*/ 348 h 671"/>
                <a:gd name="T20" fmla="*/ 49 w 57"/>
                <a:gd name="T21" fmla="*/ 363 h 671"/>
                <a:gd name="T22" fmla="*/ 45 w 57"/>
                <a:gd name="T23" fmla="*/ 348 h 671"/>
                <a:gd name="T24" fmla="*/ 45 w 57"/>
                <a:gd name="T25" fmla="*/ 350 h 671"/>
                <a:gd name="T26" fmla="*/ 41 w 57"/>
                <a:gd name="T27" fmla="*/ 329 h 671"/>
                <a:gd name="T28" fmla="*/ 42 w 57"/>
                <a:gd name="T29" fmla="*/ 334 h 671"/>
                <a:gd name="T30" fmla="*/ 41 w 57"/>
                <a:gd name="T31" fmla="*/ 329 h 671"/>
                <a:gd name="T32" fmla="*/ 38 w 57"/>
                <a:gd name="T33" fmla="*/ 285 h 671"/>
                <a:gd name="T34" fmla="*/ 44 w 57"/>
                <a:gd name="T35" fmla="*/ 140 h 671"/>
                <a:gd name="T36" fmla="*/ 45 w 57"/>
                <a:gd name="T37" fmla="*/ 117 h 671"/>
                <a:gd name="T38" fmla="*/ 46 w 57"/>
                <a:gd name="T39" fmla="*/ 116 h 671"/>
                <a:gd name="T40" fmla="*/ 45 w 57"/>
                <a:gd name="T41" fmla="*/ 118 h 671"/>
                <a:gd name="T42" fmla="*/ 42 w 57"/>
                <a:gd name="T43" fmla="*/ 71 h 671"/>
                <a:gd name="T44" fmla="*/ 39 w 57"/>
                <a:gd name="T45" fmla="*/ 32 h 671"/>
                <a:gd name="T46" fmla="*/ 39 w 57"/>
                <a:gd name="T47" fmla="*/ 31 h 671"/>
                <a:gd name="T48" fmla="*/ 39 w 57"/>
                <a:gd name="T49" fmla="*/ 30 h 671"/>
                <a:gd name="T50" fmla="*/ 44 w 57"/>
                <a:gd name="T51" fmla="*/ 0 h 671"/>
                <a:gd name="T52" fmla="*/ 37 w 57"/>
                <a:gd name="T53" fmla="*/ 26 h 671"/>
                <a:gd name="T54" fmla="*/ 36 w 57"/>
                <a:gd name="T55" fmla="*/ 29 h 671"/>
                <a:gd name="T56" fmla="*/ 36 w 57"/>
                <a:gd name="T57" fmla="*/ 30 h 671"/>
                <a:gd name="T58" fmla="*/ 33 w 57"/>
                <a:gd name="T59" fmla="*/ 30 h 671"/>
                <a:gd name="T60" fmla="*/ 35 w 57"/>
                <a:gd name="T61" fmla="*/ 36 h 671"/>
                <a:gd name="T62" fmla="*/ 34 w 57"/>
                <a:gd name="T63" fmla="*/ 39 h 671"/>
                <a:gd name="T64" fmla="*/ 13 w 57"/>
                <a:gd name="T65" fmla="*/ 518 h 671"/>
                <a:gd name="T66" fmla="*/ 14 w 57"/>
                <a:gd name="T67" fmla="*/ 522 h 671"/>
                <a:gd name="T68" fmla="*/ 14 w 57"/>
                <a:gd name="T69" fmla="*/ 520 h 671"/>
                <a:gd name="T70" fmla="*/ 17 w 57"/>
                <a:gd name="T71" fmla="*/ 530 h 671"/>
                <a:gd name="T72" fmla="*/ 14 w 57"/>
                <a:gd name="T73" fmla="*/ 522 h 671"/>
                <a:gd name="T74" fmla="*/ 31 w 57"/>
                <a:gd name="T75" fmla="*/ 648 h 671"/>
                <a:gd name="T76" fmla="*/ 31 w 57"/>
                <a:gd name="T77" fmla="*/ 650 h 671"/>
                <a:gd name="T78" fmla="*/ 31 w 57"/>
                <a:gd name="T79" fmla="*/ 650 h 671"/>
                <a:gd name="T80" fmla="*/ 50 w 57"/>
                <a:gd name="T81" fmla="*/ 654 h 671"/>
                <a:gd name="T82" fmla="*/ 56 w 57"/>
                <a:gd name="T83" fmla="*/ 637 h 671"/>
                <a:gd name="T84" fmla="*/ 49 w 57"/>
                <a:gd name="T85" fmla="*/ 363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7" h="671">
                  <a:moveTo>
                    <a:pt x="34" y="305"/>
                  </a:moveTo>
                  <a:cubicBezTo>
                    <a:pt x="34" y="305"/>
                    <a:pt x="34" y="305"/>
                    <a:pt x="34" y="305"/>
                  </a:cubicBezTo>
                  <a:cubicBezTo>
                    <a:pt x="34" y="305"/>
                    <a:pt x="34" y="305"/>
                    <a:pt x="35" y="305"/>
                  </a:cubicBezTo>
                  <a:cubicBezTo>
                    <a:pt x="35" y="306"/>
                    <a:pt x="35" y="306"/>
                    <a:pt x="35" y="306"/>
                  </a:cubicBezTo>
                  <a:cubicBezTo>
                    <a:pt x="35" y="306"/>
                    <a:pt x="35" y="306"/>
                    <a:pt x="35" y="306"/>
                  </a:cubicBezTo>
                  <a:cubicBezTo>
                    <a:pt x="38" y="306"/>
                    <a:pt x="41" y="303"/>
                    <a:pt x="43" y="296"/>
                  </a:cubicBezTo>
                  <a:cubicBezTo>
                    <a:pt x="35" y="295"/>
                    <a:pt x="35" y="304"/>
                    <a:pt x="34" y="305"/>
                  </a:cubicBezTo>
                  <a:close/>
                  <a:moveTo>
                    <a:pt x="45" y="348"/>
                  </a:moveTo>
                  <a:cubicBezTo>
                    <a:pt x="45" y="345"/>
                    <a:pt x="43" y="339"/>
                    <a:pt x="42" y="334"/>
                  </a:cubicBezTo>
                  <a:cubicBezTo>
                    <a:pt x="43" y="342"/>
                    <a:pt x="44" y="345"/>
                    <a:pt x="45" y="348"/>
                  </a:cubicBezTo>
                  <a:close/>
                  <a:moveTo>
                    <a:pt x="49" y="363"/>
                  </a:moveTo>
                  <a:cubicBezTo>
                    <a:pt x="48" y="354"/>
                    <a:pt x="47" y="352"/>
                    <a:pt x="45" y="348"/>
                  </a:cubicBezTo>
                  <a:cubicBezTo>
                    <a:pt x="45" y="349"/>
                    <a:pt x="45" y="350"/>
                    <a:pt x="45" y="350"/>
                  </a:cubicBezTo>
                  <a:cubicBezTo>
                    <a:pt x="25" y="344"/>
                    <a:pt x="34" y="340"/>
                    <a:pt x="41" y="329"/>
                  </a:cubicBezTo>
                  <a:cubicBezTo>
                    <a:pt x="41" y="330"/>
                    <a:pt x="41" y="332"/>
                    <a:pt x="42" y="334"/>
                  </a:cubicBezTo>
                  <a:cubicBezTo>
                    <a:pt x="42" y="332"/>
                    <a:pt x="41" y="330"/>
                    <a:pt x="41" y="329"/>
                  </a:cubicBezTo>
                  <a:cubicBezTo>
                    <a:pt x="47" y="320"/>
                    <a:pt x="51" y="307"/>
                    <a:pt x="38" y="285"/>
                  </a:cubicBezTo>
                  <a:cubicBezTo>
                    <a:pt x="57" y="277"/>
                    <a:pt x="43" y="172"/>
                    <a:pt x="44" y="140"/>
                  </a:cubicBezTo>
                  <a:cubicBezTo>
                    <a:pt x="35" y="186"/>
                    <a:pt x="44" y="128"/>
                    <a:pt x="45" y="117"/>
                  </a:cubicBezTo>
                  <a:cubicBezTo>
                    <a:pt x="46" y="117"/>
                    <a:pt x="46" y="116"/>
                    <a:pt x="46" y="116"/>
                  </a:cubicBezTo>
                  <a:cubicBezTo>
                    <a:pt x="45" y="117"/>
                    <a:pt x="45" y="117"/>
                    <a:pt x="45" y="118"/>
                  </a:cubicBezTo>
                  <a:cubicBezTo>
                    <a:pt x="31" y="143"/>
                    <a:pt x="39" y="105"/>
                    <a:pt x="42" y="71"/>
                  </a:cubicBezTo>
                  <a:cubicBezTo>
                    <a:pt x="44" y="54"/>
                    <a:pt x="44" y="38"/>
                    <a:pt x="39" y="32"/>
                  </a:cubicBezTo>
                  <a:cubicBezTo>
                    <a:pt x="39" y="32"/>
                    <a:pt x="39" y="32"/>
                    <a:pt x="39" y="31"/>
                  </a:cubicBezTo>
                  <a:cubicBezTo>
                    <a:pt x="39" y="31"/>
                    <a:pt x="39" y="30"/>
                    <a:pt x="39" y="30"/>
                  </a:cubicBezTo>
                  <a:cubicBezTo>
                    <a:pt x="40" y="19"/>
                    <a:pt x="41" y="9"/>
                    <a:pt x="44" y="0"/>
                  </a:cubicBezTo>
                  <a:cubicBezTo>
                    <a:pt x="41" y="6"/>
                    <a:pt x="39" y="15"/>
                    <a:pt x="37" y="26"/>
                  </a:cubicBezTo>
                  <a:cubicBezTo>
                    <a:pt x="36" y="27"/>
                    <a:pt x="36" y="28"/>
                    <a:pt x="36" y="29"/>
                  </a:cubicBezTo>
                  <a:cubicBezTo>
                    <a:pt x="36" y="29"/>
                    <a:pt x="36" y="30"/>
                    <a:pt x="36" y="30"/>
                  </a:cubicBezTo>
                  <a:cubicBezTo>
                    <a:pt x="35" y="30"/>
                    <a:pt x="34" y="30"/>
                    <a:pt x="33" y="30"/>
                  </a:cubicBezTo>
                  <a:cubicBezTo>
                    <a:pt x="34" y="32"/>
                    <a:pt x="34" y="34"/>
                    <a:pt x="35" y="36"/>
                  </a:cubicBezTo>
                  <a:cubicBezTo>
                    <a:pt x="35" y="37"/>
                    <a:pt x="34" y="38"/>
                    <a:pt x="34" y="39"/>
                  </a:cubicBezTo>
                  <a:cubicBezTo>
                    <a:pt x="14" y="156"/>
                    <a:pt x="0" y="458"/>
                    <a:pt x="13" y="518"/>
                  </a:cubicBezTo>
                  <a:cubicBezTo>
                    <a:pt x="13" y="519"/>
                    <a:pt x="14" y="520"/>
                    <a:pt x="14" y="522"/>
                  </a:cubicBezTo>
                  <a:cubicBezTo>
                    <a:pt x="14" y="521"/>
                    <a:pt x="14" y="520"/>
                    <a:pt x="14" y="520"/>
                  </a:cubicBezTo>
                  <a:cubicBezTo>
                    <a:pt x="16" y="526"/>
                    <a:pt x="17" y="529"/>
                    <a:pt x="17" y="530"/>
                  </a:cubicBezTo>
                  <a:cubicBezTo>
                    <a:pt x="17" y="529"/>
                    <a:pt x="16" y="525"/>
                    <a:pt x="14" y="522"/>
                  </a:cubicBezTo>
                  <a:cubicBezTo>
                    <a:pt x="21" y="547"/>
                    <a:pt x="23" y="616"/>
                    <a:pt x="31" y="648"/>
                  </a:cubicBezTo>
                  <a:cubicBezTo>
                    <a:pt x="31" y="649"/>
                    <a:pt x="31" y="649"/>
                    <a:pt x="31" y="650"/>
                  </a:cubicBezTo>
                  <a:cubicBezTo>
                    <a:pt x="31" y="650"/>
                    <a:pt x="31" y="650"/>
                    <a:pt x="31" y="650"/>
                  </a:cubicBezTo>
                  <a:cubicBezTo>
                    <a:pt x="35" y="666"/>
                    <a:pt x="41" y="671"/>
                    <a:pt x="50" y="654"/>
                  </a:cubicBezTo>
                  <a:cubicBezTo>
                    <a:pt x="52" y="649"/>
                    <a:pt x="54" y="644"/>
                    <a:pt x="56" y="637"/>
                  </a:cubicBezTo>
                  <a:cubicBezTo>
                    <a:pt x="14" y="661"/>
                    <a:pt x="51" y="371"/>
                    <a:pt x="49" y="3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773">
              <a:extLst>
                <a:ext uri="{FF2B5EF4-FFF2-40B4-BE49-F238E27FC236}">
                  <a16:creationId xmlns:a16="http://schemas.microsoft.com/office/drawing/2014/main" id="{CFC920DD-3CD6-4302-A175-E2352BB7612B}"/>
                </a:ext>
              </a:extLst>
            </p:cNvPr>
            <p:cNvSpPr>
              <a:spLocks noEditPoints="1"/>
            </p:cNvSpPr>
            <p:nvPr userDrawn="1"/>
          </p:nvSpPr>
          <p:spPr bwMode="auto">
            <a:xfrm>
              <a:off x="2925" y="2322"/>
              <a:ext cx="58" cy="238"/>
            </a:xfrm>
            <a:custGeom>
              <a:avLst/>
              <a:gdLst>
                <a:gd name="T0" fmla="*/ 8 w 41"/>
                <a:gd name="T1" fmla="*/ 165 h 165"/>
                <a:gd name="T2" fmla="*/ 9 w 41"/>
                <a:gd name="T3" fmla="*/ 164 h 165"/>
                <a:gd name="T4" fmla="*/ 6 w 41"/>
                <a:gd name="T5" fmla="*/ 158 h 165"/>
                <a:gd name="T6" fmla="*/ 8 w 41"/>
                <a:gd name="T7" fmla="*/ 165 h 165"/>
                <a:gd name="T8" fmla="*/ 1 w 41"/>
                <a:gd name="T9" fmla="*/ 23 h 165"/>
                <a:gd name="T10" fmla="*/ 0 w 41"/>
                <a:gd name="T11" fmla="*/ 50 h 165"/>
                <a:gd name="T12" fmla="*/ 0 w 41"/>
                <a:gd name="T13" fmla="*/ 51 h 165"/>
                <a:gd name="T14" fmla="*/ 0 w 41"/>
                <a:gd name="T15" fmla="*/ 56 h 165"/>
                <a:gd name="T16" fmla="*/ 5 w 41"/>
                <a:gd name="T17" fmla="*/ 151 h 165"/>
                <a:gd name="T18" fmla="*/ 5 w 41"/>
                <a:gd name="T19" fmla="*/ 154 h 165"/>
                <a:gd name="T20" fmla="*/ 6 w 41"/>
                <a:gd name="T21" fmla="*/ 158 h 165"/>
                <a:gd name="T22" fmla="*/ 6 w 41"/>
                <a:gd name="T23" fmla="*/ 156 h 165"/>
                <a:gd name="T24" fmla="*/ 9 w 41"/>
                <a:gd name="T25" fmla="*/ 164 h 165"/>
                <a:gd name="T26" fmla="*/ 29 w 41"/>
                <a:gd name="T27" fmla="*/ 153 h 165"/>
                <a:gd name="T28" fmla="*/ 30 w 41"/>
                <a:gd name="T29" fmla="*/ 136 h 165"/>
                <a:gd name="T30" fmla="*/ 30 w 41"/>
                <a:gd name="T31" fmla="*/ 135 h 165"/>
                <a:gd name="T32" fmla="*/ 30 w 41"/>
                <a:gd name="T33" fmla="*/ 135 h 165"/>
                <a:gd name="T34" fmla="*/ 38 w 41"/>
                <a:gd name="T35" fmla="*/ 35 h 165"/>
                <a:gd name="T36" fmla="*/ 41 w 41"/>
                <a:gd name="T37" fmla="*/ 0 h 165"/>
                <a:gd name="T38" fmla="*/ 1 w 41"/>
                <a:gd name="T39" fmla="*/ 23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65">
                  <a:moveTo>
                    <a:pt x="8" y="165"/>
                  </a:moveTo>
                  <a:cubicBezTo>
                    <a:pt x="8" y="165"/>
                    <a:pt x="8" y="164"/>
                    <a:pt x="9" y="164"/>
                  </a:cubicBezTo>
                  <a:cubicBezTo>
                    <a:pt x="8" y="163"/>
                    <a:pt x="7" y="160"/>
                    <a:pt x="6" y="158"/>
                  </a:cubicBezTo>
                  <a:cubicBezTo>
                    <a:pt x="7" y="160"/>
                    <a:pt x="7" y="162"/>
                    <a:pt x="8" y="165"/>
                  </a:cubicBezTo>
                  <a:close/>
                  <a:moveTo>
                    <a:pt x="1" y="23"/>
                  </a:moveTo>
                  <a:cubicBezTo>
                    <a:pt x="0" y="32"/>
                    <a:pt x="0" y="41"/>
                    <a:pt x="0" y="50"/>
                  </a:cubicBezTo>
                  <a:cubicBezTo>
                    <a:pt x="0" y="51"/>
                    <a:pt x="0" y="51"/>
                    <a:pt x="0" y="51"/>
                  </a:cubicBezTo>
                  <a:cubicBezTo>
                    <a:pt x="0" y="53"/>
                    <a:pt x="0" y="55"/>
                    <a:pt x="0" y="56"/>
                  </a:cubicBezTo>
                  <a:cubicBezTo>
                    <a:pt x="0" y="99"/>
                    <a:pt x="1" y="133"/>
                    <a:pt x="5" y="151"/>
                  </a:cubicBezTo>
                  <a:cubicBezTo>
                    <a:pt x="5" y="152"/>
                    <a:pt x="5" y="153"/>
                    <a:pt x="5" y="154"/>
                  </a:cubicBezTo>
                  <a:cubicBezTo>
                    <a:pt x="5" y="155"/>
                    <a:pt x="6" y="156"/>
                    <a:pt x="6" y="158"/>
                  </a:cubicBezTo>
                  <a:cubicBezTo>
                    <a:pt x="6" y="157"/>
                    <a:pt x="6" y="156"/>
                    <a:pt x="6" y="156"/>
                  </a:cubicBezTo>
                  <a:cubicBezTo>
                    <a:pt x="7" y="160"/>
                    <a:pt x="8" y="163"/>
                    <a:pt x="9" y="164"/>
                  </a:cubicBezTo>
                  <a:cubicBezTo>
                    <a:pt x="16" y="161"/>
                    <a:pt x="22" y="157"/>
                    <a:pt x="29" y="153"/>
                  </a:cubicBezTo>
                  <a:cubicBezTo>
                    <a:pt x="30" y="148"/>
                    <a:pt x="30" y="142"/>
                    <a:pt x="30" y="136"/>
                  </a:cubicBezTo>
                  <a:cubicBezTo>
                    <a:pt x="30" y="136"/>
                    <a:pt x="30" y="135"/>
                    <a:pt x="30" y="135"/>
                  </a:cubicBezTo>
                  <a:cubicBezTo>
                    <a:pt x="30" y="135"/>
                    <a:pt x="30" y="135"/>
                    <a:pt x="30" y="135"/>
                  </a:cubicBezTo>
                  <a:cubicBezTo>
                    <a:pt x="33" y="98"/>
                    <a:pt x="36" y="61"/>
                    <a:pt x="38" y="35"/>
                  </a:cubicBezTo>
                  <a:cubicBezTo>
                    <a:pt x="40" y="17"/>
                    <a:pt x="41" y="5"/>
                    <a:pt x="41" y="0"/>
                  </a:cubicBezTo>
                  <a:cubicBezTo>
                    <a:pt x="28" y="8"/>
                    <a:pt x="14" y="15"/>
                    <a:pt x="1"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774">
              <a:extLst>
                <a:ext uri="{FF2B5EF4-FFF2-40B4-BE49-F238E27FC236}">
                  <a16:creationId xmlns:a16="http://schemas.microsoft.com/office/drawing/2014/main" id="{957EECB6-B94F-44CD-86D1-D37ED4ED7950}"/>
                </a:ext>
              </a:extLst>
            </p:cNvPr>
            <p:cNvSpPr>
              <a:spLocks noEditPoints="1"/>
            </p:cNvSpPr>
            <p:nvPr userDrawn="1"/>
          </p:nvSpPr>
          <p:spPr bwMode="auto">
            <a:xfrm>
              <a:off x="3182" y="2184"/>
              <a:ext cx="59" cy="193"/>
            </a:xfrm>
            <a:custGeom>
              <a:avLst/>
              <a:gdLst>
                <a:gd name="T0" fmla="*/ 8 w 41"/>
                <a:gd name="T1" fmla="*/ 134 h 134"/>
                <a:gd name="T2" fmla="*/ 9 w 41"/>
                <a:gd name="T3" fmla="*/ 134 h 134"/>
                <a:gd name="T4" fmla="*/ 6 w 41"/>
                <a:gd name="T5" fmla="*/ 129 h 134"/>
                <a:gd name="T6" fmla="*/ 8 w 41"/>
                <a:gd name="T7" fmla="*/ 134 h 134"/>
                <a:gd name="T8" fmla="*/ 1 w 41"/>
                <a:gd name="T9" fmla="*/ 18 h 134"/>
                <a:gd name="T10" fmla="*/ 0 w 41"/>
                <a:gd name="T11" fmla="*/ 40 h 134"/>
                <a:gd name="T12" fmla="*/ 0 w 41"/>
                <a:gd name="T13" fmla="*/ 41 h 134"/>
                <a:gd name="T14" fmla="*/ 0 w 41"/>
                <a:gd name="T15" fmla="*/ 46 h 134"/>
                <a:gd name="T16" fmla="*/ 5 w 41"/>
                <a:gd name="T17" fmla="*/ 123 h 134"/>
                <a:gd name="T18" fmla="*/ 5 w 41"/>
                <a:gd name="T19" fmla="*/ 126 h 134"/>
                <a:gd name="T20" fmla="*/ 6 w 41"/>
                <a:gd name="T21" fmla="*/ 128 h 134"/>
                <a:gd name="T22" fmla="*/ 6 w 41"/>
                <a:gd name="T23" fmla="*/ 127 h 134"/>
                <a:gd name="T24" fmla="*/ 9 w 41"/>
                <a:gd name="T25" fmla="*/ 134 h 134"/>
                <a:gd name="T26" fmla="*/ 29 w 41"/>
                <a:gd name="T27" fmla="*/ 125 h 134"/>
                <a:gd name="T28" fmla="*/ 30 w 41"/>
                <a:gd name="T29" fmla="*/ 111 h 134"/>
                <a:gd name="T30" fmla="*/ 30 w 41"/>
                <a:gd name="T31" fmla="*/ 110 h 134"/>
                <a:gd name="T32" fmla="*/ 30 w 41"/>
                <a:gd name="T33" fmla="*/ 110 h 134"/>
                <a:gd name="T34" fmla="*/ 38 w 41"/>
                <a:gd name="T35" fmla="*/ 28 h 134"/>
                <a:gd name="T36" fmla="*/ 41 w 41"/>
                <a:gd name="T37" fmla="*/ 0 h 134"/>
                <a:gd name="T38" fmla="*/ 1 w 41"/>
                <a:gd name="T39" fmla="*/ 18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34">
                  <a:moveTo>
                    <a:pt x="8" y="134"/>
                  </a:moveTo>
                  <a:cubicBezTo>
                    <a:pt x="8" y="134"/>
                    <a:pt x="8" y="134"/>
                    <a:pt x="9" y="134"/>
                  </a:cubicBezTo>
                  <a:cubicBezTo>
                    <a:pt x="8" y="132"/>
                    <a:pt x="7" y="130"/>
                    <a:pt x="6" y="129"/>
                  </a:cubicBezTo>
                  <a:cubicBezTo>
                    <a:pt x="7" y="130"/>
                    <a:pt x="7" y="132"/>
                    <a:pt x="8" y="134"/>
                  </a:cubicBezTo>
                  <a:close/>
                  <a:moveTo>
                    <a:pt x="1" y="18"/>
                  </a:moveTo>
                  <a:cubicBezTo>
                    <a:pt x="0" y="26"/>
                    <a:pt x="0" y="33"/>
                    <a:pt x="0" y="40"/>
                  </a:cubicBezTo>
                  <a:cubicBezTo>
                    <a:pt x="0" y="41"/>
                    <a:pt x="0" y="41"/>
                    <a:pt x="0" y="41"/>
                  </a:cubicBezTo>
                  <a:cubicBezTo>
                    <a:pt x="0" y="43"/>
                    <a:pt x="0" y="44"/>
                    <a:pt x="0" y="46"/>
                  </a:cubicBezTo>
                  <a:cubicBezTo>
                    <a:pt x="0" y="80"/>
                    <a:pt x="1" y="108"/>
                    <a:pt x="5" y="123"/>
                  </a:cubicBezTo>
                  <a:cubicBezTo>
                    <a:pt x="5" y="124"/>
                    <a:pt x="5" y="125"/>
                    <a:pt x="5" y="126"/>
                  </a:cubicBezTo>
                  <a:cubicBezTo>
                    <a:pt x="5" y="126"/>
                    <a:pt x="6" y="127"/>
                    <a:pt x="6" y="128"/>
                  </a:cubicBezTo>
                  <a:cubicBezTo>
                    <a:pt x="6" y="128"/>
                    <a:pt x="6" y="127"/>
                    <a:pt x="6" y="127"/>
                  </a:cubicBezTo>
                  <a:cubicBezTo>
                    <a:pt x="7" y="130"/>
                    <a:pt x="8" y="132"/>
                    <a:pt x="9" y="134"/>
                  </a:cubicBezTo>
                  <a:cubicBezTo>
                    <a:pt x="16" y="131"/>
                    <a:pt x="22" y="128"/>
                    <a:pt x="29" y="125"/>
                  </a:cubicBezTo>
                  <a:cubicBezTo>
                    <a:pt x="30" y="120"/>
                    <a:pt x="30" y="115"/>
                    <a:pt x="30" y="111"/>
                  </a:cubicBezTo>
                  <a:cubicBezTo>
                    <a:pt x="30" y="110"/>
                    <a:pt x="30" y="110"/>
                    <a:pt x="30" y="110"/>
                  </a:cubicBezTo>
                  <a:cubicBezTo>
                    <a:pt x="30" y="110"/>
                    <a:pt x="30" y="110"/>
                    <a:pt x="30" y="110"/>
                  </a:cubicBezTo>
                  <a:cubicBezTo>
                    <a:pt x="33" y="79"/>
                    <a:pt x="36" y="49"/>
                    <a:pt x="38" y="28"/>
                  </a:cubicBezTo>
                  <a:cubicBezTo>
                    <a:pt x="40" y="14"/>
                    <a:pt x="41" y="3"/>
                    <a:pt x="41" y="0"/>
                  </a:cubicBezTo>
                  <a:cubicBezTo>
                    <a:pt x="28" y="6"/>
                    <a:pt x="14" y="12"/>
                    <a:pt x="1"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775">
              <a:extLst>
                <a:ext uri="{FF2B5EF4-FFF2-40B4-BE49-F238E27FC236}">
                  <a16:creationId xmlns:a16="http://schemas.microsoft.com/office/drawing/2014/main" id="{227FF77F-F760-4AF1-8C99-5633BE0666AC}"/>
                </a:ext>
              </a:extLst>
            </p:cNvPr>
            <p:cNvSpPr>
              <a:spLocks noEditPoints="1"/>
            </p:cNvSpPr>
            <p:nvPr userDrawn="1"/>
          </p:nvSpPr>
          <p:spPr bwMode="auto">
            <a:xfrm>
              <a:off x="3467" y="1972"/>
              <a:ext cx="59" cy="192"/>
            </a:xfrm>
            <a:custGeom>
              <a:avLst/>
              <a:gdLst>
                <a:gd name="T0" fmla="*/ 7 w 41"/>
                <a:gd name="T1" fmla="*/ 134 h 134"/>
                <a:gd name="T2" fmla="*/ 8 w 41"/>
                <a:gd name="T3" fmla="*/ 134 h 134"/>
                <a:gd name="T4" fmla="*/ 6 w 41"/>
                <a:gd name="T5" fmla="*/ 129 h 134"/>
                <a:gd name="T6" fmla="*/ 7 w 41"/>
                <a:gd name="T7" fmla="*/ 134 h 134"/>
                <a:gd name="T8" fmla="*/ 0 w 41"/>
                <a:gd name="T9" fmla="*/ 19 h 134"/>
                <a:gd name="T10" fmla="*/ 0 w 41"/>
                <a:gd name="T11" fmla="*/ 41 h 134"/>
                <a:gd name="T12" fmla="*/ 0 w 41"/>
                <a:gd name="T13" fmla="*/ 42 h 134"/>
                <a:gd name="T14" fmla="*/ 0 w 41"/>
                <a:gd name="T15" fmla="*/ 46 h 134"/>
                <a:gd name="T16" fmla="*/ 4 w 41"/>
                <a:gd name="T17" fmla="*/ 124 h 134"/>
                <a:gd name="T18" fmla="*/ 5 w 41"/>
                <a:gd name="T19" fmla="*/ 126 h 134"/>
                <a:gd name="T20" fmla="*/ 6 w 41"/>
                <a:gd name="T21" fmla="*/ 129 h 134"/>
                <a:gd name="T22" fmla="*/ 5 w 41"/>
                <a:gd name="T23" fmla="*/ 127 h 134"/>
                <a:gd name="T24" fmla="*/ 8 w 41"/>
                <a:gd name="T25" fmla="*/ 134 h 134"/>
                <a:gd name="T26" fmla="*/ 29 w 41"/>
                <a:gd name="T27" fmla="*/ 125 h 134"/>
                <a:gd name="T28" fmla="*/ 30 w 41"/>
                <a:gd name="T29" fmla="*/ 111 h 134"/>
                <a:gd name="T30" fmla="*/ 30 w 41"/>
                <a:gd name="T31" fmla="*/ 110 h 134"/>
                <a:gd name="T32" fmla="*/ 30 w 41"/>
                <a:gd name="T33" fmla="*/ 110 h 134"/>
                <a:gd name="T34" fmla="*/ 38 w 41"/>
                <a:gd name="T35" fmla="*/ 28 h 134"/>
                <a:gd name="T36" fmla="*/ 41 w 41"/>
                <a:gd name="T37" fmla="*/ 0 h 134"/>
                <a:gd name="T38" fmla="*/ 0 w 41"/>
                <a:gd name="T39" fmla="*/ 19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34">
                  <a:moveTo>
                    <a:pt x="7" y="134"/>
                  </a:moveTo>
                  <a:cubicBezTo>
                    <a:pt x="8" y="134"/>
                    <a:pt x="8" y="134"/>
                    <a:pt x="8" y="134"/>
                  </a:cubicBezTo>
                  <a:cubicBezTo>
                    <a:pt x="8" y="133"/>
                    <a:pt x="7" y="131"/>
                    <a:pt x="6" y="129"/>
                  </a:cubicBezTo>
                  <a:cubicBezTo>
                    <a:pt x="6" y="131"/>
                    <a:pt x="7" y="132"/>
                    <a:pt x="7" y="134"/>
                  </a:cubicBezTo>
                  <a:close/>
                  <a:moveTo>
                    <a:pt x="0" y="19"/>
                  </a:moveTo>
                  <a:cubicBezTo>
                    <a:pt x="0" y="26"/>
                    <a:pt x="0" y="34"/>
                    <a:pt x="0" y="41"/>
                  </a:cubicBezTo>
                  <a:cubicBezTo>
                    <a:pt x="0" y="42"/>
                    <a:pt x="0" y="42"/>
                    <a:pt x="0" y="42"/>
                  </a:cubicBezTo>
                  <a:cubicBezTo>
                    <a:pt x="0" y="43"/>
                    <a:pt x="0" y="45"/>
                    <a:pt x="0" y="46"/>
                  </a:cubicBezTo>
                  <a:cubicBezTo>
                    <a:pt x="0" y="81"/>
                    <a:pt x="1" y="109"/>
                    <a:pt x="4" y="124"/>
                  </a:cubicBezTo>
                  <a:cubicBezTo>
                    <a:pt x="4" y="124"/>
                    <a:pt x="4" y="125"/>
                    <a:pt x="5" y="126"/>
                  </a:cubicBezTo>
                  <a:cubicBezTo>
                    <a:pt x="5" y="127"/>
                    <a:pt x="5" y="128"/>
                    <a:pt x="6" y="129"/>
                  </a:cubicBezTo>
                  <a:cubicBezTo>
                    <a:pt x="6" y="128"/>
                    <a:pt x="5" y="128"/>
                    <a:pt x="5" y="127"/>
                  </a:cubicBezTo>
                  <a:cubicBezTo>
                    <a:pt x="7" y="131"/>
                    <a:pt x="8" y="133"/>
                    <a:pt x="8" y="134"/>
                  </a:cubicBezTo>
                  <a:cubicBezTo>
                    <a:pt x="15" y="131"/>
                    <a:pt x="22" y="128"/>
                    <a:pt x="29" y="125"/>
                  </a:cubicBezTo>
                  <a:cubicBezTo>
                    <a:pt x="29" y="121"/>
                    <a:pt x="29" y="116"/>
                    <a:pt x="30" y="111"/>
                  </a:cubicBezTo>
                  <a:cubicBezTo>
                    <a:pt x="30" y="111"/>
                    <a:pt x="30" y="111"/>
                    <a:pt x="30" y="110"/>
                  </a:cubicBezTo>
                  <a:cubicBezTo>
                    <a:pt x="30" y="110"/>
                    <a:pt x="30" y="110"/>
                    <a:pt x="30" y="110"/>
                  </a:cubicBezTo>
                  <a:cubicBezTo>
                    <a:pt x="32" y="80"/>
                    <a:pt x="35" y="50"/>
                    <a:pt x="38" y="28"/>
                  </a:cubicBezTo>
                  <a:cubicBezTo>
                    <a:pt x="39" y="14"/>
                    <a:pt x="41" y="4"/>
                    <a:pt x="41" y="0"/>
                  </a:cubicBezTo>
                  <a:cubicBezTo>
                    <a:pt x="27" y="6"/>
                    <a:pt x="14" y="13"/>
                    <a:pt x="0"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776">
              <a:extLst>
                <a:ext uri="{FF2B5EF4-FFF2-40B4-BE49-F238E27FC236}">
                  <a16:creationId xmlns:a16="http://schemas.microsoft.com/office/drawing/2014/main" id="{51815BBE-49DE-4E9D-8E1E-68A209AFA866}"/>
                </a:ext>
              </a:extLst>
            </p:cNvPr>
            <p:cNvSpPr>
              <a:spLocks noEditPoints="1"/>
            </p:cNvSpPr>
            <p:nvPr userDrawn="1"/>
          </p:nvSpPr>
          <p:spPr bwMode="auto">
            <a:xfrm>
              <a:off x="3851" y="1578"/>
              <a:ext cx="33" cy="156"/>
            </a:xfrm>
            <a:custGeom>
              <a:avLst/>
              <a:gdLst>
                <a:gd name="T0" fmla="*/ 9 w 23"/>
                <a:gd name="T1" fmla="*/ 98 h 109"/>
                <a:gd name="T2" fmla="*/ 9 w 23"/>
                <a:gd name="T3" fmla="*/ 98 h 109"/>
                <a:gd name="T4" fmla="*/ 9 w 23"/>
                <a:gd name="T5" fmla="*/ 98 h 109"/>
                <a:gd name="T6" fmla="*/ 9 w 23"/>
                <a:gd name="T7" fmla="*/ 98 h 109"/>
                <a:gd name="T8" fmla="*/ 17 w 23"/>
                <a:gd name="T9" fmla="*/ 48 h 109"/>
                <a:gd name="T10" fmla="*/ 14 w 23"/>
                <a:gd name="T11" fmla="*/ 37 h 109"/>
                <a:gd name="T12" fmla="*/ 17 w 23"/>
                <a:gd name="T13" fmla="*/ 22 h 109"/>
                <a:gd name="T14" fmla="*/ 14 w 23"/>
                <a:gd name="T15" fmla="*/ 9 h 109"/>
                <a:gd name="T16" fmla="*/ 14 w 23"/>
                <a:gd name="T17" fmla="*/ 9 h 109"/>
                <a:gd name="T18" fmla="*/ 12 w 23"/>
                <a:gd name="T19" fmla="*/ 1 h 109"/>
                <a:gd name="T20" fmla="*/ 11 w 23"/>
                <a:gd name="T21" fmla="*/ 0 h 109"/>
                <a:gd name="T22" fmla="*/ 0 w 23"/>
                <a:gd name="T23" fmla="*/ 10 h 109"/>
                <a:gd name="T24" fmla="*/ 0 w 23"/>
                <a:gd name="T25" fmla="*/ 18 h 109"/>
                <a:gd name="T26" fmla="*/ 0 w 23"/>
                <a:gd name="T27" fmla="*/ 19 h 109"/>
                <a:gd name="T28" fmla="*/ 0 w 23"/>
                <a:gd name="T29" fmla="*/ 19 h 109"/>
                <a:gd name="T30" fmla="*/ 0 w 23"/>
                <a:gd name="T31" fmla="*/ 19 h 109"/>
                <a:gd name="T32" fmla="*/ 0 w 23"/>
                <a:gd name="T33" fmla="*/ 36 h 109"/>
                <a:gd name="T34" fmla="*/ 5 w 23"/>
                <a:gd name="T35" fmla="*/ 86 h 109"/>
                <a:gd name="T36" fmla="*/ 5 w 23"/>
                <a:gd name="T37" fmla="*/ 86 h 109"/>
                <a:gd name="T38" fmla="*/ 6 w 23"/>
                <a:gd name="T39" fmla="*/ 90 h 109"/>
                <a:gd name="T40" fmla="*/ 6 w 23"/>
                <a:gd name="T41" fmla="*/ 91 h 109"/>
                <a:gd name="T42" fmla="*/ 9 w 23"/>
                <a:gd name="T43" fmla="*/ 97 h 109"/>
                <a:gd name="T44" fmla="*/ 9 w 23"/>
                <a:gd name="T45" fmla="*/ 98 h 109"/>
                <a:gd name="T46" fmla="*/ 9 w 23"/>
                <a:gd name="T47" fmla="*/ 98 h 109"/>
                <a:gd name="T48" fmla="*/ 9 w 23"/>
                <a:gd name="T49" fmla="*/ 98 h 109"/>
                <a:gd name="T50" fmla="*/ 9 w 23"/>
                <a:gd name="T51" fmla="*/ 98 h 109"/>
                <a:gd name="T52" fmla="*/ 11 w 23"/>
                <a:gd name="T53" fmla="*/ 100 h 109"/>
                <a:gd name="T54" fmla="*/ 11 w 23"/>
                <a:gd name="T55" fmla="*/ 100 h 109"/>
                <a:gd name="T56" fmla="*/ 10 w 23"/>
                <a:gd name="T57" fmla="*/ 98 h 109"/>
                <a:gd name="T58" fmla="*/ 11 w 23"/>
                <a:gd name="T59" fmla="*/ 100 h 109"/>
                <a:gd name="T60" fmla="*/ 12 w 23"/>
                <a:gd name="T61" fmla="*/ 101 h 109"/>
                <a:gd name="T62" fmla="*/ 15 w 23"/>
                <a:gd name="T63" fmla="*/ 109 h 109"/>
                <a:gd name="T64" fmla="*/ 22 w 23"/>
                <a:gd name="T65" fmla="*/ 102 h 109"/>
                <a:gd name="T66" fmla="*/ 22 w 23"/>
                <a:gd name="T67" fmla="*/ 96 h 109"/>
                <a:gd name="T68" fmla="*/ 22 w 23"/>
                <a:gd name="T69" fmla="*/ 96 h 109"/>
                <a:gd name="T70" fmla="*/ 22 w 23"/>
                <a:gd name="T71" fmla="*/ 92 h 109"/>
                <a:gd name="T72" fmla="*/ 22 w 23"/>
                <a:gd name="T73" fmla="*/ 90 h 109"/>
                <a:gd name="T74" fmla="*/ 22 w 23"/>
                <a:gd name="T75" fmla="*/ 81 h 109"/>
                <a:gd name="T76" fmla="*/ 22 w 23"/>
                <a:gd name="T77" fmla="*/ 80 h 109"/>
                <a:gd name="T78" fmla="*/ 22 w 23"/>
                <a:gd name="T79" fmla="*/ 76 h 109"/>
                <a:gd name="T80" fmla="*/ 23 w 23"/>
                <a:gd name="T81" fmla="*/ 56 h 109"/>
                <a:gd name="T82" fmla="*/ 20 w 23"/>
                <a:gd name="T83" fmla="*/ 52 h 109"/>
                <a:gd name="T84" fmla="*/ 20 w 23"/>
                <a:gd name="T85" fmla="*/ 53 h 109"/>
                <a:gd name="T86" fmla="*/ 17 w 23"/>
                <a:gd name="T87" fmla="*/ 48 h 109"/>
                <a:gd name="T88" fmla="*/ 13 w 23"/>
                <a:gd name="T89" fmla="*/ 43 h 109"/>
                <a:gd name="T90" fmla="*/ 13 w 23"/>
                <a:gd name="T91" fmla="*/ 43 h 109"/>
                <a:gd name="T92" fmla="*/ 17 w 23"/>
                <a:gd name="T93" fmla="*/ 40 h 109"/>
                <a:gd name="T94" fmla="*/ 13 w 23"/>
                <a:gd name="T95" fmla="*/ 43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 h="109">
                  <a:moveTo>
                    <a:pt x="9" y="98"/>
                  </a:moveTo>
                  <a:cubicBezTo>
                    <a:pt x="9" y="98"/>
                    <a:pt x="9" y="98"/>
                    <a:pt x="9" y="98"/>
                  </a:cubicBezTo>
                  <a:cubicBezTo>
                    <a:pt x="9" y="98"/>
                    <a:pt x="9" y="98"/>
                    <a:pt x="9" y="98"/>
                  </a:cubicBezTo>
                  <a:cubicBezTo>
                    <a:pt x="9" y="98"/>
                    <a:pt x="9" y="98"/>
                    <a:pt x="9" y="98"/>
                  </a:cubicBezTo>
                  <a:close/>
                  <a:moveTo>
                    <a:pt x="17" y="48"/>
                  </a:moveTo>
                  <a:cubicBezTo>
                    <a:pt x="20" y="45"/>
                    <a:pt x="22" y="42"/>
                    <a:pt x="14" y="37"/>
                  </a:cubicBezTo>
                  <a:cubicBezTo>
                    <a:pt x="19" y="36"/>
                    <a:pt x="19" y="29"/>
                    <a:pt x="17" y="22"/>
                  </a:cubicBezTo>
                  <a:cubicBezTo>
                    <a:pt x="17" y="18"/>
                    <a:pt x="15" y="13"/>
                    <a:pt x="14" y="9"/>
                  </a:cubicBezTo>
                  <a:cubicBezTo>
                    <a:pt x="14" y="9"/>
                    <a:pt x="14" y="9"/>
                    <a:pt x="14" y="9"/>
                  </a:cubicBezTo>
                  <a:cubicBezTo>
                    <a:pt x="13" y="5"/>
                    <a:pt x="12" y="3"/>
                    <a:pt x="12" y="1"/>
                  </a:cubicBezTo>
                  <a:cubicBezTo>
                    <a:pt x="10" y="9"/>
                    <a:pt x="11" y="5"/>
                    <a:pt x="11" y="0"/>
                  </a:cubicBezTo>
                  <a:cubicBezTo>
                    <a:pt x="8" y="3"/>
                    <a:pt x="4" y="7"/>
                    <a:pt x="0" y="10"/>
                  </a:cubicBezTo>
                  <a:cubicBezTo>
                    <a:pt x="0" y="13"/>
                    <a:pt x="0" y="15"/>
                    <a:pt x="0" y="18"/>
                  </a:cubicBezTo>
                  <a:cubicBezTo>
                    <a:pt x="0" y="18"/>
                    <a:pt x="0" y="18"/>
                    <a:pt x="0" y="19"/>
                  </a:cubicBezTo>
                  <a:cubicBezTo>
                    <a:pt x="0" y="19"/>
                    <a:pt x="0" y="19"/>
                    <a:pt x="0" y="19"/>
                  </a:cubicBezTo>
                  <a:cubicBezTo>
                    <a:pt x="0" y="19"/>
                    <a:pt x="0" y="19"/>
                    <a:pt x="0" y="19"/>
                  </a:cubicBezTo>
                  <a:cubicBezTo>
                    <a:pt x="0" y="24"/>
                    <a:pt x="0" y="30"/>
                    <a:pt x="0" y="36"/>
                  </a:cubicBezTo>
                  <a:cubicBezTo>
                    <a:pt x="1" y="55"/>
                    <a:pt x="2" y="74"/>
                    <a:pt x="5" y="86"/>
                  </a:cubicBezTo>
                  <a:cubicBezTo>
                    <a:pt x="5" y="86"/>
                    <a:pt x="5" y="86"/>
                    <a:pt x="5" y="86"/>
                  </a:cubicBezTo>
                  <a:cubicBezTo>
                    <a:pt x="5" y="87"/>
                    <a:pt x="6" y="89"/>
                    <a:pt x="6" y="90"/>
                  </a:cubicBezTo>
                  <a:cubicBezTo>
                    <a:pt x="6" y="90"/>
                    <a:pt x="6" y="91"/>
                    <a:pt x="6" y="91"/>
                  </a:cubicBezTo>
                  <a:cubicBezTo>
                    <a:pt x="7" y="94"/>
                    <a:pt x="8" y="96"/>
                    <a:pt x="9" y="97"/>
                  </a:cubicBezTo>
                  <a:cubicBezTo>
                    <a:pt x="9" y="98"/>
                    <a:pt x="9" y="98"/>
                    <a:pt x="9" y="98"/>
                  </a:cubicBezTo>
                  <a:cubicBezTo>
                    <a:pt x="9" y="98"/>
                    <a:pt x="9" y="98"/>
                    <a:pt x="9" y="98"/>
                  </a:cubicBezTo>
                  <a:cubicBezTo>
                    <a:pt x="9" y="98"/>
                    <a:pt x="9" y="98"/>
                    <a:pt x="9" y="98"/>
                  </a:cubicBezTo>
                  <a:cubicBezTo>
                    <a:pt x="9" y="98"/>
                    <a:pt x="9" y="98"/>
                    <a:pt x="9" y="98"/>
                  </a:cubicBezTo>
                  <a:cubicBezTo>
                    <a:pt x="10" y="99"/>
                    <a:pt x="11" y="99"/>
                    <a:pt x="11" y="100"/>
                  </a:cubicBezTo>
                  <a:cubicBezTo>
                    <a:pt x="12" y="100"/>
                    <a:pt x="12" y="100"/>
                    <a:pt x="11" y="100"/>
                  </a:cubicBezTo>
                  <a:cubicBezTo>
                    <a:pt x="11" y="99"/>
                    <a:pt x="10" y="99"/>
                    <a:pt x="10" y="98"/>
                  </a:cubicBezTo>
                  <a:cubicBezTo>
                    <a:pt x="10" y="99"/>
                    <a:pt x="10" y="99"/>
                    <a:pt x="11" y="100"/>
                  </a:cubicBezTo>
                  <a:cubicBezTo>
                    <a:pt x="11" y="100"/>
                    <a:pt x="11" y="101"/>
                    <a:pt x="12" y="101"/>
                  </a:cubicBezTo>
                  <a:cubicBezTo>
                    <a:pt x="13" y="104"/>
                    <a:pt x="14" y="106"/>
                    <a:pt x="15" y="109"/>
                  </a:cubicBezTo>
                  <a:cubicBezTo>
                    <a:pt x="17" y="107"/>
                    <a:pt x="20" y="105"/>
                    <a:pt x="22" y="102"/>
                  </a:cubicBezTo>
                  <a:cubicBezTo>
                    <a:pt x="22" y="100"/>
                    <a:pt x="22" y="98"/>
                    <a:pt x="22" y="96"/>
                  </a:cubicBezTo>
                  <a:cubicBezTo>
                    <a:pt x="22" y="96"/>
                    <a:pt x="22" y="96"/>
                    <a:pt x="22" y="96"/>
                  </a:cubicBezTo>
                  <a:cubicBezTo>
                    <a:pt x="22" y="94"/>
                    <a:pt x="22" y="93"/>
                    <a:pt x="22" y="92"/>
                  </a:cubicBezTo>
                  <a:cubicBezTo>
                    <a:pt x="22" y="91"/>
                    <a:pt x="22" y="90"/>
                    <a:pt x="22" y="90"/>
                  </a:cubicBezTo>
                  <a:cubicBezTo>
                    <a:pt x="22" y="87"/>
                    <a:pt x="22" y="84"/>
                    <a:pt x="22" y="81"/>
                  </a:cubicBezTo>
                  <a:cubicBezTo>
                    <a:pt x="22" y="81"/>
                    <a:pt x="22" y="80"/>
                    <a:pt x="22" y="80"/>
                  </a:cubicBezTo>
                  <a:cubicBezTo>
                    <a:pt x="22" y="78"/>
                    <a:pt x="22" y="77"/>
                    <a:pt x="22" y="76"/>
                  </a:cubicBezTo>
                  <a:cubicBezTo>
                    <a:pt x="22" y="65"/>
                    <a:pt x="23" y="57"/>
                    <a:pt x="23" y="56"/>
                  </a:cubicBezTo>
                  <a:cubicBezTo>
                    <a:pt x="22" y="54"/>
                    <a:pt x="21" y="53"/>
                    <a:pt x="20" y="52"/>
                  </a:cubicBezTo>
                  <a:cubicBezTo>
                    <a:pt x="20" y="53"/>
                    <a:pt x="20" y="53"/>
                    <a:pt x="20" y="53"/>
                  </a:cubicBezTo>
                  <a:cubicBezTo>
                    <a:pt x="9" y="53"/>
                    <a:pt x="14" y="51"/>
                    <a:pt x="17" y="48"/>
                  </a:cubicBezTo>
                  <a:moveTo>
                    <a:pt x="13" y="43"/>
                  </a:moveTo>
                  <a:cubicBezTo>
                    <a:pt x="13" y="43"/>
                    <a:pt x="13" y="43"/>
                    <a:pt x="13" y="43"/>
                  </a:cubicBezTo>
                  <a:cubicBezTo>
                    <a:pt x="15" y="42"/>
                    <a:pt x="16" y="42"/>
                    <a:pt x="17" y="40"/>
                  </a:cubicBezTo>
                  <a:cubicBezTo>
                    <a:pt x="13" y="40"/>
                    <a:pt x="13" y="42"/>
                    <a:pt x="13"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777">
              <a:extLst>
                <a:ext uri="{FF2B5EF4-FFF2-40B4-BE49-F238E27FC236}">
                  <a16:creationId xmlns:a16="http://schemas.microsoft.com/office/drawing/2014/main" id="{925B9ED7-29E6-40DD-B62F-9AD7025E6BC4}"/>
                </a:ext>
              </a:extLst>
            </p:cNvPr>
            <p:cNvSpPr>
              <a:spLocks noEditPoints="1"/>
            </p:cNvSpPr>
            <p:nvPr userDrawn="1"/>
          </p:nvSpPr>
          <p:spPr bwMode="auto">
            <a:xfrm>
              <a:off x="3746" y="1713"/>
              <a:ext cx="46" cy="154"/>
            </a:xfrm>
            <a:custGeom>
              <a:avLst/>
              <a:gdLst>
                <a:gd name="T0" fmla="*/ 7 w 32"/>
                <a:gd name="T1" fmla="*/ 107 h 107"/>
                <a:gd name="T2" fmla="*/ 8 w 32"/>
                <a:gd name="T3" fmla="*/ 107 h 107"/>
                <a:gd name="T4" fmla="*/ 6 w 32"/>
                <a:gd name="T5" fmla="*/ 103 h 107"/>
                <a:gd name="T6" fmla="*/ 7 w 32"/>
                <a:gd name="T7" fmla="*/ 107 h 107"/>
                <a:gd name="T8" fmla="*/ 0 w 32"/>
                <a:gd name="T9" fmla="*/ 15 h 107"/>
                <a:gd name="T10" fmla="*/ 0 w 32"/>
                <a:gd name="T11" fmla="*/ 33 h 107"/>
                <a:gd name="T12" fmla="*/ 0 w 32"/>
                <a:gd name="T13" fmla="*/ 33 h 107"/>
                <a:gd name="T14" fmla="*/ 0 w 32"/>
                <a:gd name="T15" fmla="*/ 37 h 107"/>
                <a:gd name="T16" fmla="*/ 4 w 32"/>
                <a:gd name="T17" fmla="*/ 98 h 107"/>
                <a:gd name="T18" fmla="*/ 5 w 32"/>
                <a:gd name="T19" fmla="*/ 100 h 107"/>
                <a:gd name="T20" fmla="*/ 6 w 32"/>
                <a:gd name="T21" fmla="*/ 103 h 107"/>
                <a:gd name="T22" fmla="*/ 5 w 32"/>
                <a:gd name="T23" fmla="*/ 101 h 107"/>
                <a:gd name="T24" fmla="*/ 8 w 32"/>
                <a:gd name="T25" fmla="*/ 107 h 107"/>
                <a:gd name="T26" fmla="*/ 24 w 32"/>
                <a:gd name="T27" fmla="*/ 100 h 107"/>
                <a:gd name="T28" fmla="*/ 24 w 32"/>
                <a:gd name="T29" fmla="*/ 89 h 107"/>
                <a:gd name="T30" fmla="*/ 24 w 32"/>
                <a:gd name="T31" fmla="*/ 88 h 107"/>
                <a:gd name="T32" fmla="*/ 24 w 32"/>
                <a:gd name="T33" fmla="*/ 88 h 107"/>
                <a:gd name="T34" fmla="*/ 30 w 32"/>
                <a:gd name="T35" fmla="*/ 22 h 107"/>
                <a:gd name="T36" fmla="*/ 32 w 32"/>
                <a:gd name="T37" fmla="*/ 0 h 107"/>
                <a:gd name="T38" fmla="*/ 0 w 32"/>
                <a:gd name="T39" fmla="*/ 15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107">
                  <a:moveTo>
                    <a:pt x="7" y="107"/>
                  </a:moveTo>
                  <a:cubicBezTo>
                    <a:pt x="7" y="107"/>
                    <a:pt x="7" y="107"/>
                    <a:pt x="8" y="107"/>
                  </a:cubicBezTo>
                  <a:cubicBezTo>
                    <a:pt x="7" y="106"/>
                    <a:pt x="6" y="104"/>
                    <a:pt x="6" y="103"/>
                  </a:cubicBezTo>
                  <a:cubicBezTo>
                    <a:pt x="6" y="104"/>
                    <a:pt x="6" y="106"/>
                    <a:pt x="7" y="107"/>
                  </a:cubicBezTo>
                  <a:close/>
                  <a:moveTo>
                    <a:pt x="0" y="15"/>
                  </a:moveTo>
                  <a:cubicBezTo>
                    <a:pt x="0" y="21"/>
                    <a:pt x="0" y="27"/>
                    <a:pt x="0" y="33"/>
                  </a:cubicBezTo>
                  <a:cubicBezTo>
                    <a:pt x="0" y="33"/>
                    <a:pt x="0" y="33"/>
                    <a:pt x="0" y="33"/>
                  </a:cubicBezTo>
                  <a:cubicBezTo>
                    <a:pt x="0" y="35"/>
                    <a:pt x="0" y="36"/>
                    <a:pt x="0" y="37"/>
                  </a:cubicBezTo>
                  <a:cubicBezTo>
                    <a:pt x="0" y="65"/>
                    <a:pt x="1" y="87"/>
                    <a:pt x="4" y="98"/>
                  </a:cubicBezTo>
                  <a:cubicBezTo>
                    <a:pt x="4" y="99"/>
                    <a:pt x="4" y="100"/>
                    <a:pt x="5" y="100"/>
                  </a:cubicBezTo>
                  <a:cubicBezTo>
                    <a:pt x="5" y="101"/>
                    <a:pt x="5" y="102"/>
                    <a:pt x="6" y="103"/>
                  </a:cubicBezTo>
                  <a:cubicBezTo>
                    <a:pt x="5" y="102"/>
                    <a:pt x="5" y="102"/>
                    <a:pt x="5" y="101"/>
                  </a:cubicBezTo>
                  <a:cubicBezTo>
                    <a:pt x="6" y="104"/>
                    <a:pt x="7" y="106"/>
                    <a:pt x="8" y="107"/>
                  </a:cubicBezTo>
                  <a:cubicBezTo>
                    <a:pt x="13" y="104"/>
                    <a:pt x="18" y="102"/>
                    <a:pt x="24" y="100"/>
                  </a:cubicBezTo>
                  <a:cubicBezTo>
                    <a:pt x="24" y="96"/>
                    <a:pt x="24" y="92"/>
                    <a:pt x="24" y="89"/>
                  </a:cubicBezTo>
                  <a:cubicBezTo>
                    <a:pt x="24" y="88"/>
                    <a:pt x="24" y="88"/>
                    <a:pt x="24" y="88"/>
                  </a:cubicBezTo>
                  <a:cubicBezTo>
                    <a:pt x="24" y="88"/>
                    <a:pt x="24" y="88"/>
                    <a:pt x="24" y="88"/>
                  </a:cubicBezTo>
                  <a:cubicBezTo>
                    <a:pt x="26" y="63"/>
                    <a:pt x="28" y="39"/>
                    <a:pt x="30" y="22"/>
                  </a:cubicBezTo>
                  <a:cubicBezTo>
                    <a:pt x="31" y="11"/>
                    <a:pt x="32" y="3"/>
                    <a:pt x="32" y="0"/>
                  </a:cubicBezTo>
                  <a:cubicBezTo>
                    <a:pt x="21" y="5"/>
                    <a:pt x="11" y="10"/>
                    <a:pt x="0"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778">
              <a:extLst>
                <a:ext uri="{FF2B5EF4-FFF2-40B4-BE49-F238E27FC236}">
                  <a16:creationId xmlns:a16="http://schemas.microsoft.com/office/drawing/2014/main" id="{BB9491FD-1819-42F1-990A-ECD1B184589E}"/>
                </a:ext>
              </a:extLst>
            </p:cNvPr>
            <p:cNvSpPr>
              <a:spLocks noEditPoints="1"/>
            </p:cNvSpPr>
            <p:nvPr userDrawn="1"/>
          </p:nvSpPr>
          <p:spPr bwMode="auto">
            <a:xfrm>
              <a:off x="3957" y="1434"/>
              <a:ext cx="22" cy="175"/>
            </a:xfrm>
            <a:custGeom>
              <a:avLst/>
              <a:gdLst>
                <a:gd name="T0" fmla="*/ 3 w 15"/>
                <a:gd name="T1" fmla="*/ 122 h 122"/>
                <a:gd name="T2" fmla="*/ 3 w 15"/>
                <a:gd name="T3" fmla="*/ 121 h 122"/>
                <a:gd name="T4" fmla="*/ 2 w 15"/>
                <a:gd name="T5" fmla="*/ 117 h 122"/>
                <a:gd name="T6" fmla="*/ 3 w 15"/>
                <a:gd name="T7" fmla="*/ 122 h 122"/>
                <a:gd name="T8" fmla="*/ 0 w 15"/>
                <a:gd name="T9" fmla="*/ 16 h 122"/>
                <a:gd name="T10" fmla="*/ 0 w 15"/>
                <a:gd name="T11" fmla="*/ 37 h 122"/>
                <a:gd name="T12" fmla="*/ 0 w 15"/>
                <a:gd name="T13" fmla="*/ 37 h 122"/>
                <a:gd name="T14" fmla="*/ 0 w 15"/>
                <a:gd name="T15" fmla="*/ 41 h 122"/>
                <a:gd name="T16" fmla="*/ 1 w 15"/>
                <a:gd name="T17" fmla="*/ 112 h 122"/>
                <a:gd name="T18" fmla="*/ 2 w 15"/>
                <a:gd name="T19" fmla="*/ 114 h 122"/>
                <a:gd name="T20" fmla="*/ 2 w 15"/>
                <a:gd name="T21" fmla="*/ 117 h 122"/>
                <a:gd name="T22" fmla="*/ 2 w 15"/>
                <a:gd name="T23" fmla="*/ 115 h 122"/>
                <a:gd name="T24" fmla="*/ 3 w 15"/>
                <a:gd name="T25" fmla="*/ 121 h 122"/>
                <a:gd name="T26" fmla="*/ 11 w 15"/>
                <a:gd name="T27" fmla="*/ 113 h 122"/>
                <a:gd name="T28" fmla="*/ 11 w 15"/>
                <a:gd name="T29" fmla="*/ 101 h 122"/>
                <a:gd name="T30" fmla="*/ 11 w 15"/>
                <a:gd name="T31" fmla="*/ 99 h 122"/>
                <a:gd name="T32" fmla="*/ 11 w 15"/>
                <a:gd name="T33" fmla="*/ 99 h 122"/>
                <a:gd name="T34" fmla="*/ 14 w 15"/>
                <a:gd name="T35" fmla="*/ 25 h 122"/>
                <a:gd name="T36" fmla="*/ 15 w 15"/>
                <a:gd name="T37" fmla="*/ 0 h 122"/>
                <a:gd name="T38" fmla="*/ 0 w 15"/>
                <a:gd name="T39" fmla="*/ 1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122">
                  <a:moveTo>
                    <a:pt x="3" y="122"/>
                  </a:moveTo>
                  <a:cubicBezTo>
                    <a:pt x="3" y="121"/>
                    <a:pt x="3" y="121"/>
                    <a:pt x="3" y="121"/>
                  </a:cubicBezTo>
                  <a:cubicBezTo>
                    <a:pt x="3" y="120"/>
                    <a:pt x="2" y="118"/>
                    <a:pt x="2" y="117"/>
                  </a:cubicBezTo>
                  <a:cubicBezTo>
                    <a:pt x="2" y="118"/>
                    <a:pt x="2" y="120"/>
                    <a:pt x="3" y="122"/>
                  </a:cubicBezTo>
                  <a:close/>
                  <a:moveTo>
                    <a:pt x="0" y="16"/>
                  </a:moveTo>
                  <a:cubicBezTo>
                    <a:pt x="0" y="23"/>
                    <a:pt x="0" y="30"/>
                    <a:pt x="0" y="37"/>
                  </a:cubicBezTo>
                  <a:cubicBezTo>
                    <a:pt x="0" y="37"/>
                    <a:pt x="0" y="37"/>
                    <a:pt x="0" y="37"/>
                  </a:cubicBezTo>
                  <a:cubicBezTo>
                    <a:pt x="0" y="39"/>
                    <a:pt x="0" y="40"/>
                    <a:pt x="0" y="41"/>
                  </a:cubicBezTo>
                  <a:cubicBezTo>
                    <a:pt x="0" y="73"/>
                    <a:pt x="0" y="98"/>
                    <a:pt x="1" y="112"/>
                  </a:cubicBezTo>
                  <a:cubicBezTo>
                    <a:pt x="1" y="112"/>
                    <a:pt x="2" y="113"/>
                    <a:pt x="2" y="114"/>
                  </a:cubicBezTo>
                  <a:cubicBezTo>
                    <a:pt x="2" y="114"/>
                    <a:pt x="2" y="115"/>
                    <a:pt x="2" y="117"/>
                  </a:cubicBezTo>
                  <a:cubicBezTo>
                    <a:pt x="2" y="116"/>
                    <a:pt x="2" y="115"/>
                    <a:pt x="2" y="115"/>
                  </a:cubicBezTo>
                  <a:cubicBezTo>
                    <a:pt x="2" y="118"/>
                    <a:pt x="3" y="120"/>
                    <a:pt x="3" y="121"/>
                  </a:cubicBezTo>
                  <a:cubicBezTo>
                    <a:pt x="6" y="119"/>
                    <a:pt x="8" y="116"/>
                    <a:pt x="11" y="113"/>
                  </a:cubicBezTo>
                  <a:cubicBezTo>
                    <a:pt x="11" y="109"/>
                    <a:pt x="11" y="105"/>
                    <a:pt x="11" y="101"/>
                  </a:cubicBezTo>
                  <a:cubicBezTo>
                    <a:pt x="11" y="100"/>
                    <a:pt x="11" y="100"/>
                    <a:pt x="11" y="99"/>
                  </a:cubicBezTo>
                  <a:cubicBezTo>
                    <a:pt x="11" y="99"/>
                    <a:pt x="11" y="99"/>
                    <a:pt x="11" y="99"/>
                  </a:cubicBezTo>
                  <a:cubicBezTo>
                    <a:pt x="12" y="72"/>
                    <a:pt x="13" y="44"/>
                    <a:pt x="14" y="25"/>
                  </a:cubicBezTo>
                  <a:cubicBezTo>
                    <a:pt x="15" y="12"/>
                    <a:pt x="15" y="3"/>
                    <a:pt x="15" y="0"/>
                  </a:cubicBezTo>
                  <a:cubicBezTo>
                    <a:pt x="10" y="5"/>
                    <a:pt x="5" y="11"/>
                    <a:pt x="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779">
              <a:extLst>
                <a:ext uri="{FF2B5EF4-FFF2-40B4-BE49-F238E27FC236}">
                  <a16:creationId xmlns:a16="http://schemas.microsoft.com/office/drawing/2014/main" id="{D2EA4C2A-958D-4114-90A2-1C4191047BD6}"/>
                </a:ext>
              </a:extLst>
            </p:cNvPr>
            <p:cNvSpPr>
              <a:spLocks noEditPoints="1"/>
            </p:cNvSpPr>
            <p:nvPr userDrawn="1"/>
          </p:nvSpPr>
          <p:spPr bwMode="auto">
            <a:xfrm>
              <a:off x="4033" y="1317"/>
              <a:ext cx="46" cy="158"/>
            </a:xfrm>
            <a:custGeom>
              <a:avLst/>
              <a:gdLst>
                <a:gd name="T0" fmla="*/ 17 w 32"/>
                <a:gd name="T1" fmla="*/ 48 h 110"/>
                <a:gd name="T2" fmla="*/ 18 w 32"/>
                <a:gd name="T3" fmla="*/ 48 h 110"/>
                <a:gd name="T4" fmla="*/ 21 w 32"/>
                <a:gd name="T5" fmla="*/ 44 h 110"/>
                <a:gd name="T6" fmla="*/ 17 w 32"/>
                <a:gd name="T7" fmla="*/ 48 h 110"/>
                <a:gd name="T8" fmla="*/ 31 w 32"/>
                <a:gd name="T9" fmla="*/ 84 h 110"/>
                <a:gd name="T10" fmla="*/ 31 w 32"/>
                <a:gd name="T11" fmla="*/ 84 h 110"/>
                <a:gd name="T12" fmla="*/ 31 w 32"/>
                <a:gd name="T13" fmla="*/ 82 h 110"/>
                <a:gd name="T14" fmla="*/ 31 w 32"/>
                <a:gd name="T15" fmla="*/ 81 h 110"/>
                <a:gd name="T16" fmla="*/ 29 w 32"/>
                <a:gd name="T17" fmla="*/ 61 h 110"/>
                <a:gd name="T18" fmla="*/ 26 w 32"/>
                <a:gd name="T19" fmla="*/ 58 h 110"/>
                <a:gd name="T20" fmla="*/ 26 w 32"/>
                <a:gd name="T21" fmla="*/ 59 h 110"/>
                <a:gd name="T22" fmla="*/ 22 w 32"/>
                <a:gd name="T23" fmla="*/ 53 h 110"/>
                <a:gd name="T24" fmla="*/ 22 w 32"/>
                <a:gd name="T25" fmla="*/ 53 h 110"/>
                <a:gd name="T26" fmla="*/ 18 w 32"/>
                <a:gd name="T27" fmla="*/ 41 h 110"/>
                <a:gd name="T28" fmla="*/ 19 w 32"/>
                <a:gd name="T29" fmla="*/ 24 h 110"/>
                <a:gd name="T30" fmla="*/ 16 w 32"/>
                <a:gd name="T31" fmla="*/ 16 h 110"/>
                <a:gd name="T32" fmla="*/ 14 w 32"/>
                <a:gd name="T33" fmla="*/ 12 h 110"/>
                <a:gd name="T34" fmla="*/ 14 w 32"/>
                <a:gd name="T35" fmla="*/ 11 h 110"/>
                <a:gd name="T36" fmla="*/ 14 w 32"/>
                <a:gd name="T37" fmla="*/ 10 h 110"/>
                <a:gd name="T38" fmla="*/ 13 w 32"/>
                <a:gd name="T39" fmla="*/ 9 h 110"/>
                <a:gd name="T40" fmla="*/ 10 w 32"/>
                <a:gd name="T41" fmla="*/ 1 h 110"/>
                <a:gd name="T42" fmla="*/ 9 w 32"/>
                <a:gd name="T43" fmla="*/ 0 h 110"/>
                <a:gd name="T44" fmla="*/ 0 w 32"/>
                <a:gd name="T45" fmla="*/ 13 h 110"/>
                <a:gd name="T46" fmla="*/ 1 w 32"/>
                <a:gd name="T47" fmla="*/ 21 h 110"/>
                <a:gd name="T48" fmla="*/ 1 w 32"/>
                <a:gd name="T49" fmla="*/ 22 h 110"/>
                <a:gd name="T50" fmla="*/ 1 w 32"/>
                <a:gd name="T51" fmla="*/ 22 h 110"/>
                <a:gd name="T52" fmla="*/ 1 w 32"/>
                <a:gd name="T53" fmla="*/ 22 h 110"/>
                <a:gd name="T54" fmla="*/ 2 w 32"/>
                <a:gd name="T55" fmla="*/ 30 h 110"/>
                <a:gd name="T56" fmla="*/ 2 w 32"/>
                <a:gd name="T57" fmla="*/ 32 h 110"/>
                <a:gd name="T58" fmla="*/ 3 w 32"/>
                <a:gd name="T59" fmla="*/ 38 h 110"/>
                <a:gd name="T60" fmla="*/ 3 w 32"/>
                <a:gd name="T61" fmla="*/ 41 h 110"/>
                <a:gd name="T62" fmla="*/ 16 w 32"/>
                <a:gd name="T63" fmla="*/ 97 h 110"/>
                <a:gd name="T64" fmla="*/ 16 w 32"/>
                <a:gd name="T65" fmla="*/ 97 h 110"/>
                <a:gd name="T66" fmla="*/ 17 w 32"/>
                <a:gd name="T67" fmla="*/ 101 h 110"/>
                <a:gd name="T68" fmla="*/ 18 w 32"/>
                <a:gd name="T69" fmla="*/ 103 h 110"/>
                <a:gd name="T70" fmla="*/ 18 w 32"/>
                <a:gd name="T71" fmla="*/ 103 h 110"/>
                <a:gd name="T72" fmla="*/ 18 w 32"/>
                <a:gd name="T73" fmla="*/ 104 h 110"/>
                <a:gd name="T74" fmla="*/ 19 w 32"/>
                <a:gd name="T75" fmla="*/ 105 h 110"/>
                <a:gd name="T76" fmla="*/ 19 w 32"/>
                <a:gd name="T77" fmla="*/ 106 h 110"/>
                <a:gd name="T78" fmla="*/ 32 w 32"/>
                <a:gd name="T79" fmla="*/ 88 h 110"/>
                <a:gd name="T80" fmla="*/ 31 w 32"/>
                <a:gd name="T81" fmla="*/ 84 h 110"/>
                <a:gd name="T82" fmla="*/ 22 w 32"/>
                <a:gd name="T83" fmla="*/ 110 h 110"/>
                <a:gd name="T84" fmla="*/ 22 w 32"/>
                <a:gd name="T85" fmla="*/ 110 h 110"/>
                <a:gd name="T86" fmla="*/ 22 w 32"/>
                <a:gd name="T87" fmla="*/ 110 h 110"/>
                <a:gd name="T88" fmla="*/ 22 w 32"/>
                <a:gd name="T89" fmla="*/ 110 h 110"/>
                <a:gd name="T90" fmla="*/ 22 w 32"/>
                <a:gd name="T91" fmla="*/ 110 h 110"/>
                <a:gd name="T92" fmla="*/ 22 w 32"/>
                <a:gd name="T93" fmla="*/ 110 h 110"/>
                <a:gd name="T94" fmla="*/ 22 w 32"/>
                <a:gd name="T95"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 h="110">
                  <a:moveTo>
                    <a:pt x="17" y="48"/>
                  </a:moveTo>
                  <a:cubicBezTo>
                    <a:pt x="17" y="48"/>
                    <a:pt x="18" y="48"/>
                    <a:pt x="18" y="48"/>
                  </a:cubicBezTo>
                  <a:cubicBezTo>
                    <a:pt x="19" y="47"/>
                    <a:pt x="20" y="46"/>
                    <a:pt x="21" y="44"/>
                  </a:cubicBezTo>
                  <a:cubicBezTo>
                    <a:pt x="17" y="45"/>
                    <a:pt x="17" y="47"/>
                    <a:pt x="17" y="48"/>
                  </a:cubicBezTo>
                  <a:close/>
                  <a:moveTo>
                    <a:pt x="31" y="84"/>
                  </a:moveTo>
                  <a:cubicBezTo>
                    <a:pt x="31" y="84"/>
                    <a:pt x="31" y="84"/>
                    <a:pt x="31" y="84"/>
                  </a:cubicBezTo>
                  <a:cubicBezTo>
                    <a:pt x="31" y="83"/>
                    <a:pt x="31" y="83"/>
                    <a:pt x="31" y="82"/>
                  </a:cubicBezTo>
                  <a:cubicBezTo>
                    <a:pt x="31" y="82"/>
                    <a:pt x="31" y="82"/>
                    <a:pt x="31" y="81"/>
                  </a:cubicBezTo>
                  <a:cubicBezTo>
                    <a:pt x="30" y="70"/>
                    <a:pt x="30" y="62"/>
                    <a:pt x="29" y="61"/>
                  </a:cubicBezTo>
                  <a:cubicBezTo>
                    <a:pt x="28" y="59"/>
                    <a:pt x="27" y="59"/>
                    <a:pt x="26" y="58"/>
                  </a:cubicBezTo>
                  <a:cubicBezTo>
                    <a:pt x="26" y="58"/>
                    <a:pt x="26" y="59"/>
                    <a:pt x="26" y="59"/>
                  </a:cubicBezTo>
                  <a:cubicBezTo>
                    <a:pt x="15" y="60"/>
                    <a:pt x="19" y="57"/>
                    <a:pt x="22" y="53"/>
                  </a:cubicBezTo>
                  <a:cubicBezTo>
                    <a:pt x="22" y="53"/>
                    <a:pt x="22" y="53"/>
                    <a:pt x="22" y="53"/>
                  </a:cubicBezTo>
                  <a:cubicBezTo>
                    <a:pt x="25" y="50"/>
                    <a:pt x="26" y="46"/>
                    <a:pt x="18" y="41"/>
                  </a:cubicBezTo>
                  <a:cubicBezTo>
                    <a:pt x="22" y="39"/>
                    <a:pt x="21" y="32"/>
                    <a:pt x="19" y="24"/>
                  </a:cubicBezTo>
                  <a:cubicBezTo>
                    <a:pt x="18" y="22"/>
                    <a:pt x="17" y="19"/>
                    <a:pt x="16" y="16"/>
                  </a:cubicBezTo>
                  <a:cubicBezTo>
                    <a:pt x="15" y="15"/>
                    <a:pt x="15" y="13"/>
                    <a:pt x="14" y="12"/>
                  </a:cubicBezTo>
                  <a:cubicBezTo>
                    <a:pt x="14" y="11"/>
                    <a:pt x="14" y="11"/>
                    <a:pt x="14" y="11"/>
                  </a:cubicBezTo>
                  <a:cubicBezTo>
                    <a:pt x="14" y="10"/>
                    <a:pt x="14" y="10"/>
                    <a:pt x="14" y="10"/>
                  </a:cubicBezTo>
                  <a:cubicBezTo>
                    <a:pt x="13" y="10"/>
                    <a:pt x="13" y="9"/>
                    <a:pt x="13" y="9"/>
                  </a:cubicBezTo>
                  <a:cubicBezTo>
                    <a:pt x="12" y="6"/>
                    <a:pt x="11" y="3"/>
                    <a:pt x="10" y="1"/>
                  </a:cubicBezTo>
                  <a:cubicBezTo>
                    <a:pt x="9" y="10"/>
                    <a:pt x="9" y="5"/>
                    <a:pt x="9" y="0"/>
                  </a:cubicBezTo>
                  <a:cubicBezTo>
                    <a:pt x="6" y="4"/>
                    <a:pt x="3" y="8"/>
                    <a:pt x="0" y="13"/>
                  </a:cubicBezTo>
                  <a:cubicBezTo>
                    <a:pt x="0" y="15"/>
                    <a:pt x="0" y="18"/>
                    <a:pt x="1" y="21"/>
                  </a:cubicBezTo>
                  <a:cubicBezTo>
                    <a:pt x="1" y="21"/>
                    <a:pt x="1" y="21"/>
                    <a:pt x="1" y="22"/>
                  </a:cubicBezTo>
                  <a:cubicBezTo>
                    <a:pt x="1" y="22"/>
                    <a:pt x="1" y="22"/>
                    <a:pt x="1" y="22"/>
                  </a:cubicBezTo>
                  <a:cubicBezTo>
                    <a:pt x="1" y="22"/>
                    <a:pt x="1" y="22"/>
                    <a:pt x="1" y="22"/>
                  </a:cubicBezTo>
                  <a:cubicBezTo>
                    <a:pt x="1" y="25"/>
                    <a:pt x="1" y="27"/>
                    <a:pt x="2" y="30"/>
                  </a:cubicBezTo>
                  <a:cubicBezTo>
                    <a:pt x="2" y="31"/>
                    <a:pt x="2" y="32"/>
                    <a:pt x="2" y="32"/>
                  </a:cubicBezTo>
                  <a:cubicBezTo>
                    <a:pt x="2" y="34"/>
                    <a:pt x="3" y="36"/>
                    <a:pt x="3" y="38"/>
                  </a:cubicBezTo>
                  <a:cubicBezTo>
                    <a:pt x="3" y="39"/>
                    <a:pt x="3" y="40"/>
                    <a:pt x="3" y="41"/>
                  </a:cubicBezTo>
                  <a:cubicBezTo>
                    <a:pt x="7" y="63"/>
                    <a:pt x="11" y="84"/>
                    <a:pt x="16" y="97"/>
                  </a:cubicBezTo>
                  <a:cubicBezTo>
                    <a:pt x="16" y="97"/>
                    <a:pt x="16" y="97"/>
                    <a:pt x="16" y="97"/>
                  </a:cubicBezTo>
                  <a:cubicBezTo>
                    <a:pt x="16" y="99"/>
                    <a:pt x="17" y="100"/>
                    <a:pt x="17" y="101"/>
                  </a:cubicBezTo>
                  <a:cubicBezTo>
                    <a:pt x="17" y="102"/>
                    <a:pt x="18" y="102"/>
                    <a:pt x="18" y="103"/>
                  </a:cubicBezTo>
                  <a:cubicBezTo>
                    <a:pt x="18" y="103"/>
                    <a:pt x="18" y="103"/>
                    <a:pt x="18" y="103"/>
                  </a:cubicBezTo>
                  <a:cubicBezTo>
                    <a:pt x="18" y="104"/>
                    <a:pt x="18" y="104"/>
                    <a:pt x="18" y="104"/>
                  </a:cubicBezTo>
                  <a:cubicBezTo>
                    <a:pt x="18" y="104"/>
                    <a:pt x="19" y="104"/>
                    <a:pt x="19" y="105"/>
                  </a:cubicBezTo>
                  <a:cubicBezTo>
                    <a:pt x="19" y="105"/>
                    <a:pt x="19" y="105"/>
                    <a:pt x="19" y="106"/>
                  </a:cubicBezTo>
                  <a:cubicBezTo>
                    <a:pt x="23" y="100"/>
                    <a:pt x="28" y="94"/>
                    <a:pt x="32" y="88"/>
                  </a:cubicBezTo>
                  <a:cubicBezTo>
                    <a:pt x="31" y="87"/>
                    <a:pt x="31" y="85"/>
                    <a:pt x="31" y="84"/>
                  </a:cubicBezTo>
                  <a:close/>
                  <a:moveTo>
                    <a:pt x="22" y="110"/>
                  </a:moveTo>
                  <a:cubicBezTo>
                    <a:pt x="22" y="110"/>
                    <a:pt x="22" y="110"/>
                    <a:pt x="22" y="110"/>
                  </a:cubicBezTo>
                  <a:cubicBezTo>
                    <a:pt x="22" y="110"/>
                    <a:pt x="22" y="110"/>
                    <a:pt x="22" y="110"/>
                  </a:cubicBezTo>
                  <a:close/>
                  <a:moveTo>
                    <a:pt x="22" y="110"/>
                  </a:moveTo>
                  <a:cubicBezTo>
                    <a:pt x="22" y="110"/>
                    <a:pt x="22" y="110"/>
                    <a:pt x="22" y="110"/>
                  </a:cubicBezTo>
                  <a:cubicBezTo>
                    <a:pt x="22" y="110"/>
                    <a:pt x="22" y="110"/>
                    <a:pt x="22" y="110"/>
                  </a:cubicBezTo>
                  <a:cubicBezTo>
                    <a:pt x="22" y="110"/>
                    <a:pt x="22" y="110"/>
                    <a:pt x="22" y="1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780">
              <a:extLst>
                <a:ext uri="{FF2B5EF4-FFF2-40B4-BE49-F238E27FC236}">
                  <a16:creationId xmlns:a16="http://schemas.microsoft.com/office/drawing/2014/main" id="{F48F6AF3-0394-4F27-B837-A8DD5868BBB9}"/>
                </a:ext>
              </a:extLst>
            </p:cNvPr>
            <p:cNvSpPr>
              <a:spLocks noEditPoints="1"/>
            </p:cNvSpPr>
            <p:nvPr userDrawn="1"/>
          </p:nvSpPr>
          <p:spPr bwMode="auto">
            <a:xfrm>
              <a:off x="4220" y="945"/>
              <a:ext cx="46" cy="142"/>
            </a:xfrm>
            <a:custGeom>
              <a:avLst/>
              <a:gdLst>
                <a:gd name="T0" fmla="*/ 17 w 32"/>
                <a:gd name="T1" fmla="*/ 43 h 99"/>
                <a:gd name="T2" fmla="*/ 18 w 32"/>
                <a:gd name="T3" fmla="*/ 43 h 99"/>
                <a:gd name="T4" fmla="*/ 22 w 32"/>
                <a:gd name="T5" fmla="*/ 40 h 99"/>
                <a:gd name="T6" fmla="*/ 17 w 32"/>
                <a:gd name="T7" fmla="*/ 43 h 99"/>
                <a:gd name="T8" fmla="*/ 32 w 32"/>
                <a:gd name="T9" fmla="*/ 76 h 99"/>
                <a:gd name="T10" fmla="*/ 32 w 32"/>
                <a:gd name="T11" fmla="*/ 76 h 99"/>
                <a:gd name="T12" fmla="*/ 31 w 32"/>
                <a:gd name="T13" fmla="*/ 74 h 99"/>
                <a:gd name="T14" fmla="*/ 31 w 32"/>
                <a:gd name="T15" fmla="*/ 73 h 99"/>
                <a:gd name="T16" fmla="*/ 30 w 32"/>
                <a:gd name="T17" fmla="*/ 56 h 99"/>
                <a:gd name="T18" fmla="*/ 26 w 32"/>
                <a:gd name="T19" fmla="*/ 52 h 99"/>
                <a:gd name="T20" fmla="*/ 26 w 32"/>
                <a:gd name="T21" fmla="*/ 53 h 99"/>
                <a:gd name="T22" fmla="*/ 23 w 32"/>
                <a:gd name="T23" fmla="*/ 48 h 99"/>
                <a:gd name="T24" fmla="*/ 23 w 32"/>
                <a:gd name="T25" fmla="*/ 48 h 99"/>
                <a:gd name="T26" fmla="*/ 18 w 32"/>
                <a:gd name="T27" fmla="*/ 38 h 99"/>
                <a:gd name="T28" fmla="*/ 19 w 32"/>
                <a:gd name="T29" fmla="*/ 22 h 99"/>
                <a:gd name="T30" fmla="*/ 16 w 32"/>
                <a:gd name="T31" fmla="*/ 15 h 99"/>
                <a:gd name="T32" fmla="*/ 15 w 32"/>
                <a:gd name="T33" fmla="*/ 11 h 99"/>
                <a:gd name="T34" fmla="*/ 14 w 32"/>
                <a:gd name="T35" fmla="*/ 10 h 99"/>
                <a:gd name="T36" fmla="*/ 14 w 32"/>
                <a:gd name="T37" fmla="*/ 9 h 99"/>
                <a:gd name="T38" fmla="*/ 14 w 32"/>
                <a:gd name="T39" fmla="*/ 8 h 99"/>
                <a:gd name="T40" fmla="*/ 11 w 32"/>
                <a:gd name="T41" fmla="*/ 1 h 99"/>
                <a:gd name="T42" fmla="*/ 10 w 32"/>
                <a:gd name="T43" fmla="*/ 0 h 99"/>
                <a:gd name="T44" fmla="*/ 0 w 32"/>
                <a:gd name="T45" fmla="*/ 11 h 99"/>
                <a:gd name="T46" fmla="*/ 1 w 32"/>
                <a:gd name="T47" fmla="*/ 19 h 99"/>
                <a:gd name="T48" fmla="*/ 1 w 32"/>
                <a:gd name="T49" fmla="*/ 20 h 99"/>
                <a:gd name="T50" fmla="*/ 1 w 32"/>
                <a:gd name="T51" fmla="*/ 20 h 99"/>
                <a:gd name="T52" fmla="*/ 1 w 32"/>
                <a:gd name="T53" fmla="*/ 20 h 99"/>
                <a:gd name="T54" fmla="*/ 2 w 32"/>
                <a:gd name="T55" fmla="*/ 27 h 99"/>
                <a:gd name="T56" fmla="*/ 2 w 32"/>
                <a:gd name="T57" fmla="*/ 29 h 99"/>
                <a:gd name="T58" fmla="*/ 3 w 32"/>
                <a:gd name="T59" fmla="*/ 35 h 99"/>
                <a:gd name="T60" fmla="*/ 4 w 32"/>
                <a:gd name="T61" fmla="*/ 37 h 99"/>
                <a:gd name="T62" fmla="*/ 16 w 32"/>
                <a:gd name="T63" fmla="*/ 88 h 99"/>
                <a:gd name="T64" fmla="*/ 16 w 32"/>
                <a:gd name="T65" fmla="*/ 88 h 99"/>
                <a:gd name="T66" fmla="*/ 17 w 32"/>
                <a:gd name="T67" fmla="*/ 91 h 99"/>
                <a:gd name="T68" fmla="*/ 18 w 32"/>
                <a:gd name="T69" fmla="*/ 93 h 99"/>
                <a:gd name="T70" fmla="*/ 18 w 32"/>
                <a:gd name="T71" fmla="*/ 93 h 99"/>
                <a:gd name="T72" fmla="*/ 19 w 32"/>
                <a:gd name="T73" fmla="*/ 94 h 99"/>
                <a:gd name="T74" fmla="*/ 19 w 32"/>
                <a:gd name="T75" fmla="*/ 95 h 99"/>
                <a:gd name="T76" fmla="*/ 19 w 32"/>
                <a:gd name="T77" fmla="*/ 95 h 99"/>
                <a:gd name="T78" fmla="*/ 32 w 32"/>
                <a:gd name="T79" fmla="*/ 79 h 99"/>
                <a:gd name="T80" fmla="*/ 32 w 32"/>
                <a:gd name="T81" fmla="*/ 76 h 99"/>
                <a:gd name="T82" fmla="*/ 22 w 32"/>
                <a:gd name="T83" fmla="*/ 99 h 99"/>
                <a:gd name="T84" fmla="*/ 22 w 32"/>
                <a:gd name="T85" fmla="*/ 99 h 99"/>
                <a:gd name="T86" fmla="*/ 22 w 32"/>
                <a:gd name="T87" fmla="*/ 99 h 99"/>
                <a:gd name="T88" fmla="*/ 22 w 32"/>
                <a:gd name="T89" fmla="*/ 99 h 99"/>
                <a:gd name="T90" fmla="*/ 22 w 32"/>
                <a:gd name="T91" fmla="*/ 99 h 99"/>
                <a:gd name="T92" fmla="*/ 22 w 32"/>
                <a:gd name="T93" fmla="*/ 99 h 99"/>
                <a:gd name="T94" fmla="*/ 22 w 32"/>
                <a:gd name="T95" fmla="*/ 9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 h="99">
                  <a:moveTo>
                    <a:pt x="17" y="43"/>
                  </a:moveTo>
                  <a:cubicBezTo>
                    <a:pt x="18" y="43"/>
                    <a:pt x="18" y="43"/>
                    <a:pt x="18" y="43"/>
                  </a:cubicBezTo>
                  <a:cubicBezTo>
                    <a:pt x="20" y="43"/>
                    <a:pt x="21" y="42"/>
                    <a:pt x="22" y="40"/>
                  </a:cubicBezTo>
                  <a:cubicBezTo>
                    <a:pt x="17" y="40"/>
                    <a:pt x="18" y="43"/>
                    <a:pt x="17" y="43"/>
                  </a:cubicBezTo>
                  <a:close/>
                  <a:moveTo>
                    <a:pt x="32" y="76"/>
                  </a:moveTo>
                  <a:cubicBezTo>
                    <a:pt x="32" y="76"/>
                    <a:pt x="32" y="76"/>
                    <a:pt x="32" y="76"/>
                  </a:cubicBezTo>
                  <a:cubicBezTo>
                    <a:pt x="32" y="75"/>
                    <a:pt x="31" y="75"/>
                    <a:pt x="31" y="74"/>
                  </a:cubicBezTo>
                  <a:cubicBezTo>
                    <a:pt x="31" y="74"/>
                    <a:pt x="31" y="74"/>
                    <a:pt x="31" y="73"/>
                  </a:cubicBezTo>
                  <a:cubicBezTo>
                    <a:pt x="30" y="64"/>
                    <a:pt x="30" y="56"/>
                    <a:pt x="30" y="56"/>
                  </a:cubicBezTo>
                  <a:cubicBezTo>
                    <a:pt x="28" y="54"/>
                    <a:pt x="27" y="53"/>
                    <a:pt x="26" y="52"/>
                  </a:cubicBezTo>
                  <a:cubicBezTo>
                    <a:pt x="26" y="53"/>
                    <a:pt x="27" y="53"/>
                    <a:pt x="26" y="53"/>
                  </a:cubicBezTo>
                  <a:cubicBezTo>
                    <a:pt x="15" y="54"/>
                    <a:pt x="20" y="52"/>
                    <a:pt x="23" y="48"/>
                  </a:cubicBezTo>
                  <a:cubicBezTo>
                    <a:pt x="23" y="48"/>
                    <a:pt x="23" y="48"/>
                    <a:pt x="23" y="48"/>
                  </a:cubicBezTo>
                  <a:cubicBezTo>
                    <a:pt x="25" y="45"/>
                    <a:pt x="26" y="41"/>
                    <a:pt x="18" y="38"/>
                  </a:cubicBezTo>
                  <a:cubicBezTo>
                    <a:pt x="22" y="35"/>
                    <a:pt x="21" y="29"/>
                    <a:pt x="19" y="22"/>
                  </a:cubicBezTo>
                  <a:cubicBezTo>
                    <a:pt x="18" y="20"/>
                    <a:pt x="17" y="17"/>
                    <a:pt x="16" y="15"/>
                  </a:cubicBezTo>
                  <a:cubicBezTo>
                    <a:pt x="16" y="14"/>
                    <a:pt x="15" y="12"/>
                    <a:pt x="15" y="11"/>
                  </a:cubicBezTo>
                  <a:cubicBezTo>
                    <a:pt x="14" y="10"/>
                    <a:pt x="14" y="10"/>
                    <a:pt x="14" y="10"/>
                  </a:cubicBezTo>
                  <a:cubicBezTo>
                    <a:pt x="14" y="10"/>
                    <a:pt x="14" y="9"/>
                    <a:pt x="14" y="9"/>
                  </a:cubicBezTo>
                  <a:cubicBezTo>
                    <a:pt x="14" y="9"/>
                    <a:pt x="14" y="9"/>
                    <a:pt x="14" y="8"/>
                  </a:cubicBezTo>
                  <a:cubicBezTo>
                    <a:pt x="12" y="5"/>
                    <a:pt x="11" y="2"/>
                    <a:pt x="11" y="1"/>
                  </a:cubicBezTo>
                  <a:cubicBezTo>
                    <a:pt x="10" y="9"/>
                    <a:pt x="10" y="5"/>
                    <a:pt x="10" y="0"/>
                  </a:cubicBezTo>
                  <a:cubicBezTo>
                    <a:pt x="7" y="4"/>
                    <a:pt x="3" y="8"/>
                    <a:pt x="0" y="11"/>
                  </a:cubicBezTo>
                  <a:cubicBezTo>
                    <a:pt x="0" y="14"/>
                    <a:pt x="1" y="16"/>
                    <a:pt x="1" y="19"/>
                  </a:cubicBezTo>
                  <a:cubicBezTo>
                    <a:pt x="1" y="19"/>
                    <a:pt x="1" y="19"/>
                    <a:pt x="1" y="20"/>
                  </a:cubicBezTo>
                  <a:cubicBezTo>
                    <a:pt x="1" y="20"/>
                    <a:pt x="1" y="20"/>
                    <a:pt x="1" y="20"/>
                  </a:cubicBezTo>
                  <a:cubicBezTo>
                    <a:pt x="1" y="20"/>
                    <a:pt x="1" y="20"/>
                    <a:pt x="1" y="20"/>
                  </a:cubicBezTo>
                  <a:cubicBezTo>
                    <a:pt x="1" y="22"/>
                    <a:pt x="2" y="25"/>
                    <a:pt x="2" y="27"/>
                  </a:cubicBezTo>
                  <a:cubicBezTo>
                    <a:pt x="2" y="28"/>
                    <a:pt x="2" y="29"/>
                    <a:pt x="2" y="29"/>
                  </a:cubicBezTo>
                  <a:cubicBezTo>
                    <a:pt x="3" y="31"/>
                    <a:pt x="3" y="33"/>
                    <a:pt x="3" y="35"/>
                  </a:cubicBezTo>
                  <a:cubicBezTo>
                    <a:pt x="4" y="36"/>
                    <a:pt x="4" y="36"/>
                    <a:pt x="4" y="37"/>
                  </a:cubicBezTo>
                  <a:cubicBezTo>
                    <a:pt x="7" y="57"/>
                    <a:pt x="12" y="76"/>
                    <a:pt x="16" y="88"/>
                  </a:cubicBezTo>
                  <a:cubicBezTo>
                    <a:pt x="16" y="88"/>
                    <a:pt x="16" y="88"/>
                    <a:pt x="16" y="88"/>
                  </a:cubicBezTo>
                  <a:cubicBezTo>
                    <a:pt x="17" y="89"/>
                    <a:pt x="17" y="90"/>
                    <a:pt x="17" y="91"/>
                  </a:cubicBezTo>
                  <a:cubicBezTo>
                    <a:pt x="18" y="92"/>
                    <a:pt x="18" y="92"/>
                    <a:pt x="18" y="93"/>
                  </a:cubicBezTo>
                  <a:cubicBezTo>
                    <a:pt x="18" y="93"/>
                    <a:pt x="18" y="93"/>
                    <a:pt x="18" y="93"/>
                  </a:cubicBezTo>
                  <a:cubicBezTo>
                    <a:pt x="18" y="93"/>
                    <a:pt x="19" y="94"/>
                    <a:pt x="19" y="94"/>
                  </a:cubicBezTo>
                  <a:cubicBezTo>
                    <a:pt x="19" y="94"/>
                    <a:pt x="19" y="94"/>
                    <a:pt x="19" y="95"/>
                  </a:cubicBezTo>
                  <a:cubicBezTo>
                    <a:pt x="19" y="95"/>
                    <a:pt x="19" y="95"/>
                    <a:pt x="19" y="95"/>
                  </a:cubicBezTo>
                  <a:cubicBezTo>
                    <a:pt x="24" y="90"/>
                    <a:pt x="28" y="85"/>
                    <a:pt x="32" y="79"/>
                  </a:cubicBezTo>
                  <a:cubicBezTo>
                    <a:pt x="32" y="78"/>
                    <a:pt x="32" y="77"/>
                    <a:pt x="32" y="76"/>
                  </a:cubicBezTo>
                  <a:close/>
                  <a:moveTo>
                    <a:pt x="22" y="99"/>
                  </a:moveTo>
                  <a:cubicBezTo>
                    <a:pt x="22" y="99"/>
                    <a:pt x="22" y="99"/>
                    <a:pt x="22" y="99"/>
                  </a:cubicBezTo>
                  <a:cubicBezTo>
                    <a:pt x="22" y="99"/>
                    <a:pt x="22" y="99"/>
                    <a:pt x="22" y="99"/>
                  </a:cubicBezTo>
                  <a:close/>
                  <a:moveTo>
                    <a:pt x="22" y="99"/>
                  </a:moveTo>
                  <a:cubicBezTo>
                    <a:pt x="22" y="99"/>
                    <a:pt x="22" y="99"/>
                    <a:pt x="22" y="99"/>
                  </a:cubicBezTo>
                  <a:cubicBezTo>
                    <a:pt x="22" y="99"/>
                    <a:pt x="22" y="99"/>
                    <a:pt x="22" y="99"/>
                  </a:cubicBezTo>
                  <a:cubicBezTo>
                    <a:pt x="22" y="99"/>
                    <a:pt x="22" y="99"/>
                    <a:pt x="22" y="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781">
              <a:extLst>
                <a:ext uri="{FF2B5EF4-FFF2-40B4-BE49-F238E27FC236}">
                  <a16:creationId xmlns:a16="http://schemas.microsoft.com/office/drawing/2014/main" id="{F27EC6B4-87F9-4DF1-868F-A98405B745BA}"/>
                </a:ext>
              </a:extLst>
            </p:cNvPr>
            <p:cNvSpPr>
              <a:spLocks noEditPoints="1"/>
            </p:cNvSpPr>
            <p:nvPr userDrawn="1"/>
          </p:nvSpPr>
          <p:spPr bwMode="auto">
            <a:xfrm>
              <a:off x="4269" y="798"/>
              <a:ext cx="42" cy="114"/>
            </a:xfrm>
            <a:custGeom>
              <a:avLst/>
              <a:gdLst>
                <a:gd name="T0" fmla="*/ 15 w 29"/>
                <a:gd name="T1" fmla="*/ 35 h 79"/>
                <a:gd name="T2" fmla="*/ 15 w 29"/>
                <a:gd name="T3" fmla="*/ 34 h 79"/>
                <a:gd name="T4" fmla="*/ 16 w 29"/>
                <a:gd name="T5" fmla="*/ 30 h 79"/>
                <a:gd name="T6" fmla="*/ 15 w 29"/>
                <a:gd name="T7" fmla="*/ 35 h 79"/>
                <a:gd name="T8" fmla="*/ 29 w 29"/>
                <a:gd name="T9" fmla="*/ 58 h 79"/>
                <a:gd name="T10" fmla="*/ 29 w 29"/>
                <a:gd name="T11" fmla="*/ 58 h 79"/>
                <a:gd name="T12" fmla="*/ 28 w 29"/>
                <a:gd name="T13" fmla="*/ 57 h 79"/>
                <a:gd name="T14" fmla="*/ 28 w 29"/>
                <a:gd name="T15" fmla="*/ 56 h 79"/>
                <a:gd name="T16" fmla="*/ 24 w 29"/>
                <a:gd name="T17" fmla="*/ 41 h 79"/>
                <a:gd name="T18" fmla="*/ 21 w 29"/>
                <a:gd name="T19" fmla="*/ 40 h 79"/>
                <a:gd name="T20" fmla="*/ 21 w 29"/>
                <a:gd name="T21" fmla="*/ 40 h 79"/>
                <a:gd name="T22" fmla="*/ 19 w 29"/>
                <a:gd name="T23" fmla="*/ 37 h 79"/>
                <a:gd name="T24" fmla="*/ 19 w 29"/>
                <a:gd name="T25" fmla="*/ 37 h 79"/>
                <a:gd name="T26" fmla="*/ 14 w 29"/>
                <a:gd name="T27" fmla="*/ 30 h 79"/>
                <a:gd name="T28" fmla="*/ 12 w 29"/>
                <a:gd name="T29" fmla="*/ 16 h 79"/>
                <a:gd name="T30" fmla="*/ 9 w 29"/>
                <a:gd name="T31" fmla="*/ 11 h 79"/>
                <a:gd name="T32" fmla="*/ 7 w 29"/>
                <a:gd name="T33" fmla="*/ 8 h 79"/>
                <a:gd name="T34" fmla="*/ 7 w 29"/>
                <a:gd name="T35" fmla="*/ 7 h 79"/>
                <a:gd name="T36" fmla="*/ 7 w 29"/>
                <a:gd name="T37" fmla="*/ 7 h 79"/>
                <a:gd name="T38" fmla="*/ 6 w 29"/>
                <a:gd name="T39" fmla="*/ 6 h 79"/>
                <a:gd name="T40" fmla="*/ 3 w 29"/>
                <a:gd name="T41" fmla="*/ 0 h 79"/>
                <a:gd name="T42" fmla="*/ 3 w 29"/>
                <a:gd name="T43" fmla="*/ 0 h 79"/>
                <a:gd name="T44" fmla="*/ 0 w 29"/>
                <a:gd name="T45" fmla="*/ 13 h 79"/>
                <a:gd name="T46" fmla="*/ 2 w 29"/>
                <a:gd name="T47" fmla="*/ 19 h 79"/>
                <a:gd name="T48" fmla="*/ 2 w 29"/>
                <a:gd name="T49" fmla="*/ 20 h 79"/>
                <a:gd name="T50" fmla="*/ 2 w 29"/>
                <a:gd name="T51" fmla="*/ 20 h 79"/>
                <a:gd name="T52" fmla="*/ 2 w 29"/>
                <a:gd name="T53" fmla="*/ 20 h 79"/>
                <a:gd name="T54" fmla="*/ 4 w 29"/>
                <a:gd name="T55" fmla="*/ 26 h 79"/>
                <a:gd name="T56" fmla="*/ 5 w 29"/>
                <a:gd name="T57" fmla="*/ 28 h 79"/>
                <a:gd name="T58" fmla="*/ 6 w 29"/>
                <a:gd name="T59" fmla="*/ 32 h 79"/>
                <a:gd name="T60" fmla="*/ 7 w 29"/>
                <a:gd name="T61" fmla="*/ 34 h 79"/>
                <a:gd name="T62" fmla="*/ 23 w 29"/>
                <a:gd name="T63" fmla="*/ 73 h 79"/>
                <a:gd name="T64" fmla="*/ 23 w 29"/>
                <a:gd name="T65" fmla="*/ 73 h 79"/>
                <a:gd name="T66" fmla="*/ 25 w 29"/>
                <a:gd name="T67" fmla="*/ 76 h 79"/>
                <a:gd name="T68" fmla="*/ 25 w 29"/>
                <a:gd name="T69" fmla="*/ 77 h 79"/>
                <a:gd name="T70" fmla="*/ 25 w 29"/>
                <a:gd name="T71" fmla="*/ 77 h 79"/>
                <a:gd name="T72" fmla="*/ 26 w 29"/>
                <a:gd name="T73" fmla="*/ 78 h 79"/>
                <a:gd name="T74" fmla="*/ 26 w 29"/>
                <a:gd name="T75" fmla="*/ 78 h 79"/>
                <a:gd name="T76" fmla="*/ 26 w 29"/>
                <a:gd name="T77" fmla="*/ 79 h 79"/>
                <a:gd name="T78" fmla="*/ 29 w 29"/>
                <a:gd name="T79" fmla="*/ 61 h 79"/>
                <a:gd name="T80" fmla="*/ 29 w 29"/>
                <a:gd name="T81" fmla="*/ 58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9" h="79">
                  <a:moveTo>
                    <a:pt x="15" y="35"/>
                  </a:moveTo>
                  <a:cubicBezTo>
                    <a:pt x="15" y="35"/>
                    <a:pt x="15" y="34"/>
                    <a:pt x="15" y="34"/>
                  </a:cubicBezTo>
                  <a:cubicBezTo>
                    <a:pt x="16" y="34"/>
                    <a:pt x="16" y="32"/>
                    <a:pt x="16" y="30"/>
                  </a:cubicBezTo>
                  <a:cubicBezTo>
                    <a:pt x="14" y="32"/>
                    <a:pt x="15" y="34"/>
                    <a:pt x="15" y="35"/>
                  </a:cubicBezTo>
                  <a:close/>
                  <a:moveTo>
                    <a:pt x="29" y="58"/>
                  </a:moveTo>
                  <a:cubicBezTo>
                    <a:pt x="29" y="58"/>
                    <a:pt x="29" y="58"/>
                    <a:pt x="29" y="58"/>
                  </a:cubicBezTo>
                  <a:cubicBezTo>
                    <a:pt x="28" y="57"/>
                    <a:pt x="28" y="57"/>
                    <a:pt x="28" y="57"/>
                  </a:cubicBezTo>
                  <a:cubicBezTo>
                    <a:pt x="28" y="56"/>
                    <a:pt x="28" y="56"/>
                    <a:pt x="28" y="56"/>
                  </a:cubicBezTo>
                  <a:cubicBezTo>
                    <a:pt x="26" y="48"/>
                    <a:pt x="24" y="42"/>
                    <a:pt x="24" y="41"/>
                  </a:cubicBezTo>
                  <a:cubicBezTo>
                    <a:pt x="22" y="40"/>
                    <a:pt x="22" y="40"/>
                    <a:pt x="21" y="40"/>
                  </a:cubicBezTo>
                  <a:cubicBezTo>
                    <a:pt x="22" y="40"/>
                    <a:pt x="22" y="40"/>
                    <a:pt x="21" y="40"/>
                  </a:cubicBezTo>
                  <a:cubicBezTo>
                    <a:pt x="16" y="44"/>
                    <a:pt x="18" y="41"/>
                    <a:pt x="19" y="37"/>
                  </a:cubicBezTo>
                  <a:cubicBezTo>
                    <a:pt x="19" y="37"/>
                    <a:pt x="19" y="37"/>
                    <a:pt x="19" y="37"/>
                  </a:cubicBezTo>
                  <a:cubicBezTo>
                    <a:pt x="19" y="34"/>
                    <a:pt x="19" y="30"/>
                    <a:pt x="14" y="30"/>
                  </a:cubicBezTo>
                  <a:cubicBezTo>
                    <a:pt x="16" y="26"/>
                    <a:pt x="14" y="21"/>
                    <a:pt x="12" y="16"/>
                  </a:cubicBezTo>
                  <a:cubicBezTo>
                    <a:pt x="11" y="14"/>
                    <a:pt x="10" y="13"/>
                    <a:pt x="9" y="11"/>
                  </a:cubicBezTo>
                  <a:cubicBezTo>
                    <a:pt x="8" y="10"/>
                    <a:pt x="8" y="9"/>
                    <a:pt x="7" y="8"/>
                  </a:cubicBezTo>
                  <a:cubicBezTo>
                    <a:pt x="7" y="8"/>
                    <a:pt x="7" y="7"/>
                    <a:pt x="7" y="7"/>
                  </a:cubicBezTo>
                  <a:cubicBezTo>
                    <a:pt x="7" y="7"/>
                    <a:pt x="7" y="7"/>
                    <a:pt x="7" y="7"/>
                  </a:cubicBezTo>
                  <a:cubicBezTo>
                    <a:pt x="7" y="7"/>
                    <a:pt x="6" y="6"/>
                    <a:pt x="6" y="6"/>
                  </a:cubicBezTo>
                  <a:cubicBezTo>
                    <a:pt x="5" y="4"/>
                    <a:pt x="4" y="2"/>
                    <a:pt x="3" y="0"/>
                  </a:cubicBezTo>
                  <a:cubicBezTo>
                    <a:pt x="5" y="8"/>
                    <a:pt x="4" y="4"/>
                    <a:pt x="3" y="0"/>
                  </a:cubicBezTo>
                  <a:cubicBezTo>
                    <a:pt x="2" y="4"/>
                    <a:pt x="1" y="9"/>
                    <a:pt x="0" y="13"/>
                  </a:cubicBezTo>
                  <a:cubicBezTo>
                    <a:pt x="1" y="15"/>
                    <a:pt x="1" y="17"/>
                    <a:pt x="2" y="19"/>
                  </a:cubicBezTo>
                  <a:cubicBezTo>
                    <a:pt x="2" y="20"/>
                    <a:pt x="2" y="20"/>
                    <a:pt x="2" y="20"/>
                  </a:cubicBezTo>
                  <a:cubicBezTo>
                    <a:pt x="2" y="20"/>
                    <a:pt x="2" y="20"/>
                    <a:pt x="2" y="20"/>
                  </a:cubicBezTo>
                  <a:cubicBezTo>
                    <a:pt x="2" y="20"/>
                    <a:pt x="2" y="20"/>
                    <a:pt x="2" y="20"/>
                  </a:cubicBezTo>
                  <a:cubicBezTo>
                    <a:pt x="3" y="22"/>
                    <a:pt x="4" y="24"/>
                    <a:pt x="4" y="26"/>
                  </a:cubicBezTo>
                  <a:cubicBezTo>
                    <a:pt x="4" y="27"/>
                    <a:pt x="5" y="27"/>
                    <a:pt x="5" y="28"/>
                  </a:cubicBezTo>
                  <a:cubicBezTo>
                    <a:pt x="5" y="29"/>
                    <a:pt x="6" y="31"/>
                    <a:pt x="6" y="32"/>
                  </a:cubicBezTo>
                  <a:cubicBezTo>
                    <a:pt x="7" y="33"/>
                    <a:pt x="7" y="34"/>
                    <a:pt x="7" y="34"/>
                  </a:cubicBezTo>
                  <a:cubicBezTo>
                    <a:pt x="13" y="50"/>
                    <a:pt x="19" y="64"/>
                    <a:pt x="23" y="73"/>
                  </a:cubicBezTo>
                  <a:cubicBezTo>
                    <a:pt x="23" y="73"/>
                    <a:pt x="23" y="73"/>
                    <a:pt x="23" y="73"/>
                  </a:cubicBezTo>
                  <a:cubicBezTo>
                    <a:pt x="24" y="74"/>
                    <a:pt x="24" y="75"/>
                    <a:pt x="25" y="76"/>
                  </a:cubicBezTo>
                  <a:cubicBezTo>
                    <a:pt x="25" y="76"/>
                    <a:pt x="25" y="77"/>
                    <a:pt x="25" y="77"/>
                  </a:cubicBezTo>
                  <a:cubicBezTo>
                    <a:pt x="25" y="77"/>
                    <a:pt x="25" y="77"/>
                    <a:pt x="25" y="77"/>
                  </a:cubicBezTo>
                  <a:cubicBezTo>
                    <a:pt x="26" y="77"/>
                    <a:pt x="26" y="78"/>
                    <a:pt x="26" y="78"/>
                  </a:cubicBezTo>
                  <a:cubicBezTo>
                    <a:pt x="26" y="78"/>
                    <a:pt x="26" y="78"/>
                    <a:pt x="26" y="78"/>
                  </a:cubicBezTo>
                  <a:cubicBezTo>
                    <a:pt x="26" y="78"/>
                    <a:pt x="26" y="79"/>
                    <a:pt x="26" y="79"/>
                  </a:cubicBezTo>
                  <a:cubicBezTo>
                    <a:pt x="28" y="73"/>
                    <a:pt x="29" y="67"/>
                    <a:pt x="29" y="61"/>
                  </a:cubicBezTo>
                  <a:cubicBezTo>
                    <a:pt x="29" y="60"/>
                    <a:pt x="29" y="59"/>
                    <a:pt x="29"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782">
              <a:extLst>
                <a:ext uri="{FF2B5EF4-FFF2-40B4-BE49-F238E27FC236}">
                  <a16:creationId xmlns:a16="http://schemas.microsoft.com/office/drawing/2014/main" id="{E1E9708C-E66A-4A17-B327-56180EB51882}"/>
                </a:ext>
              </a:extLst>
            </p:cNvPr>
            <p:cNvSpPr>
              <a:spLocks/>
            </p:cNvSpPr>
            <p:nvPr userDrawn="1"/>
          </p:nvSpPr>
          <p:spPr bwMode="auto">
            <a:xfrm>
              <a:off x="4105" y="1208"/>
              <a:ext cx="42" cy="124"/>
            </a:xfrm>
            <a:custGeom>
              <a:avLst/>
              <a:gdLst>
                <a:gd name="T0" fmla="*/ 29 w 29"/>
                <a:gd name="T1" fmla="*/ 71 h 86"/>
                <a:gd name="T2" fmla="*/ 28 w 29"/>
                <a:gd name="T3" fmla="*/ 69 h 86"/>
                <a:gd name="T4" fmla="*/ 27 w 29"/>
                <a:gd name="T5" fmla="*/ 65 h 86"/>
                <a:gd name="T6" fmla="*/ 16 w 29"/>
                <a:gd name="T7" fmla="*/ 25 h 86"/>
                <a:gd name="T8" fmla="*/ 13 w 29"/>
                <a:gd name="T9" fmla="*/ 11 h 86"/>
                <a:gd name="T10" fmla="*/ 10 w 29"/>
                <a:gd name="T11" fmla="*/ 0 h 86"/>
                <a:gd name="T12" fmla="*/ 0 w 29"/>
                <a:gd name="T13" fmla="*/ 21 h 86"/>
                <a:gd name="T14" fmla="*/ 3 w 29"/>
                <a:gd name="T15" fmla="*/ 29 h 86"/>
                <a:gd name="T16" fmla="*/ 3 w 29"/>
                <a:gd name="T17" fmla="*/ 30 h 86"/>
                <a:gd name="T18" fmla="*/ 3 w 29"/>
                <a:gd name="T19" fmla="*/ 30 h 86"/>
                <a:gd name="T20" fmla="*/ 6 w 29"/>
                <a:gd name="T21" fmla="*/ 40 h 86"/>
                <a:gd name="T22" fmla="*/ 6 w 29"/>
                <a:gd name="T23" fmla="*/ 41 h 86"/>
                <a:gd name="T24" fmla="*/ 7 w 29"/>
                <a:gd name="T25" fmla="*/ 44 h 86"/>
                <a:gd name="T26" fmla="*/ 19 w 29"/>
                <a:gd name="T27" fmla="*/ 82 h 86"/>
                <a:gd name="T28" fmla="*/ 20 w 29"/>
                <a:gd name="T29" fmla="*/ 84 h 86"/>
                <a:gd name="T30" fmla="*/ 21 w 29"/>
                <a:gd name="T31" fmla="*/ 86 h 86"/>
                <a:gd name="T32" fmla="*/ 21 w 29"/>
                <a:gd name="T33" fmla="*/ 86 h 86"/>
                <a:gd name="T34" fmla="*/ 25 w 29"/>
                <a:gd name="T35" fmla="*/ 79 h 86"/>
                <a:gd name="T36" fmla="*/ 29 w 29"/>
                <a:gd name="T37" fmla="*/ 71 h 86"/>
                <a:gd name="T38" fmla="*/ 29 w 29"/>
                <a:gd name="T39" fmla="*/ 71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86">
                  <a:moveTo>
                    <a:pt x="29" y="71"/>
                  </a:moveTo>
                  <a:cubicBezTo>
                    <a:pt x="28" y="70"/>
                    <a:pt x="28" y="69"/>
                    <a:pt x="28" y="69"/>
                  </a:cubicBezTo>
                  <a:cubicBezTo>
                    <a:pt x="28" y="68"/>
                    <a:pt x="27" y="67"/>
                    <a:pt x="27" y="65"/>
                  </a:cubicBezTo>
                  <a:cubicBezTo>
                    <a:pt x="23" y="50"/>
                    <a:pt x="19" y="36"/>
                    <a:pt x="16" y="25"/>
                  </a:cubicBezTo>
                  <a:cubicBezTo>
                    <a:pt x="15" y="20"/>
                    <a:pt x="14" y="15"/>
                    <a:pt x="13" y="11"/>
                  </a:cubicBezTo>
                  <a:cubicBezTo>
                    <a:pt x="11" y="6"/>
                    <a:pt x="10" y="2"/>
                    <a:pt x="10" y="0"/>
                  </a:cubicBezTo>
                  <a:cubicBezTo>
                    <a:pt x="7" y="7"/>
                    <a:pt x="3" y="14"/>
                    <a:pt x="0" y="21"/>
                  </a:cubicBezTo>
                  <a:cubicBezTo>
                    <a:pt x="1" y="24"/>
                    <a:pt x="2" y="26"/>
                    <a:pt x="3" y="29"/>
                  </a:cubicBezTo>
                  <a:cubicBezTo>
                    <a:pt x="3" y="29"/>
                    <a:pt x="3" y="29"/>
                    <a:pt x="3" y="30"/>
                  </a:cubicBezTo>
                  <a:cubicBezTo>
                    <a:pt x="3" y="30"/>
                    <a:pt x="3" y="30"/>
                    <a:pt x="3" y="30"/>
                  </a:cubicBezTo>
                  <a:cubicBezTo>
                    <a:pt x="4" y="33"/>
                    <a:pt x="5" y="37"/>
                    <a:pt x="6" y="40"/>
                  </a:cubicBezTo>
                  <a:cubicBezTo>
                    <a:pt x="6" y="41"/>
                    <a:pt x="6" y="41"/>
                    <a:pt x="6" y="41"/>
                  </a:cubicBezTo>
                  <a:cubicBezTo>
                    <a:pt x="7" y="42"/>
                    <a:pt x="7" y="43"/>
                    <a:pt x="7" y="44"/>
                  </a:cubicBezTo>
                  <a:cubicBezTo>
                    <a:pt x="12" y="58"/>
                    <a:pt x="16" y="71"/>
                    <a:pt x="19" y="82"/>
                  </a:cubicBezTo>
                  <a:cubicBezTo>
                    <a:pt x="20" y="83"/>
                    <a:pt x="20" y="83"/>
                    <a:pt x="20" y="84"/>
                  </a:cubicBezTo>
                  <a:cubicBezTo>
                    <a:pt x="20" y="85"/>
                    <a:pt x="20" y="85"/>
                    <a:pt x="21" y="86"/>
                  </a:cubicBezTo>
                  <a:cubicBezTo>
                    <a:pt x="21" y="86"/>
                    <a:pt x="21" y="86"/>
                    <a:pt x="21" y="86"/>
                  </a:cubicBezTo>
                  <a:cubicBezTo>
                    <a:pt x="22" y="84"/>
                    <a:pt x="23" y="81"/>
                    <a:pt x="25" y="79"/>
                  </a:cubicBezTo>
                  <a:cubicBezTo>
                    <a:pt x="26" y="76"/>
                    <a:pt x="27" y="74"/>
                    <a:pt x="29" y="71"/>
                  </a:cubicBezTo>
                  <a:cubicBezTo>
                    <a:pt x="29" y="71"/>
                    <a:pt x="29" y="71"/>
                    <a:pt x="2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783">
              <a:extLst>
                <a:ext uri="{FF2B5EF4-FFF2-40B4-BE49-F238E27FC236}">
                  <a16:creationId xmlns:a16="http://schemas.microsoft.com/office/drawing/2014/main" id="{6B08909C-0988-401C-99CE-7822ED27069D}"/>
                </a:ext>
              </a:extLst>
            </p:cNvPr>
            <p:cNvSpPr>
              <a:spLocks/>
            </p:cNvSpPr>
            <p:nvPr userDrawn="1"/>
          </p:nvSpPr>
          <p:spPr bwMode="auto">
            <a:xfrm>
              <a:off x="4165" y="1087"/>
              <a:ext cx="42" cy="125"/>
            </a:xfrm>
            <a:custGeom>
              <a:avLst/>
              <a:gdLst>
                <a:gd name="T0" fmla="*/ 28 w 29"/>
                <a:gd name="T1" fmla="*/ 71 h 87"/>
                <a:gd name="T2" fmla="*/ 28 w 29"/>
                <a:gd name="T3" fmla="*/ 69 h 87"/>
                <a:gd name="T4" fmla="*/ 27 w 29"/>
                <a:gd name="T5" fmla="*/ 66 h 87"/>
                <a:gd name="T6" fmla="*/ 16 w 29"/>
                <a:gd name="T7" fmla="*/ 25 h 87"/>
                <a:gd name="T8" fmla="*/ 13 w 29"/>
                <a:gd name="T9" fmla="*/ 11 h 87"/>
                <a:gd name="T10" fmla="*/ 10 w 29"/>
                <a:gd name="T11" fmla="*/ 0 h 87"/>
                <a:gd name="T12" fmla="*/ 0 w 29"/>
                <a:gd name="T13" fmla="*/ 21 h 87"/>
                <a:gd name="T14" fmla="*/ 3 w 29"/>
                <a:gd name="T15" fmla="*/ 29 h 87"/>
                <a:gd name="T16" fmla="*/ 3 w 29"/>
                <a:gd name="T17" fmla="*/ 30 h 87"/>
                <a:gd name="T18" fmla="*/ 3 w 29"/>
                <a:gd name="T19" fmla="*/ 30 h 87"/>
                <a:gd name="T20" fmla="*/ 6 w 29"/>
                <a:gd name="T21" fmla="*/ 40 h 87"/>
                <a:gd name="T22" fmla="*/ 6 w 29"/>
                <a:gd name="T23" fmla="*/ 41 h 87"/>
                <a:gd name="T24" fmla="*/ 7 w 29"/>
                <a:gd name="T25" fmla="*/ 45 h 87"/>
                <a:gd name="T26" fmla="*/ 19 w 29"/>
                <a:gd name="T27" fmla="*/ 82 h 87"/>
                <a:gd name="T28" fmla="*/ 20 w 29"/>
                <a:gd name="T29" fmla="*/ 84 h 87"/>
                <a:gd name="T30" fmla="*/ 21 w 29"/>
                <a:gd name="T31" fmla="*/ 86 h 87"/>
                <a:gd name="T32" fmla="*/ 21 w 29"/>
                <a:gd name="T33" fmla="*/ 87 h 87"/>
                <a:gd name="T34" fmla="*/ 25 w 29"/>
                <a:gd name="T35" fmla="*/ 79 h 87"/>
                <a:gd name="T36" fmla="*/ 29 w 29"/>
                <a:gd name="T37" fmla="*/ 71 h 87"/>
                <a:gd name="T38" fmla="*/ 28 w 29"/>
                <a:gd name="T39" fmla="*/ 7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87">
                  <a:moveTo>
                    <a:pt x="28" y="71"/>
                  </a:moveTo>
                  <a:cubicBezTo>
                    <a:pt x="28" y="70"/>
                    <a:pt x="28" y="70"/>
                    <a:pt x="28" y="69"/>
                  </a:cubicBezTo>
                  <a:cubicBezTo>
                    <a:pt x="28" y="68"/>
                    <a:pt x="27" y="67"/>
                    <a:pt x="27" y="66"/>
                  </a:cubicBezTo>
                  <a:cubicBezTo>
                    <a:pt x="23" y="50"/>
                    <a:pt x="19" y="36"/>
                    <a:pt x="16" y="25"/>
                  </a:cubicBezTo>
                  <a:cubicBezTo>
                    <a:pt x="15" y="20"/>
                    <a:pt x="14" y="15"/>
                    <a:pt x="13" y="11"/>
                  </a:cubicBezTo>
                  <a:cubicBezTo>
                    <a:pt x="11" y="6"/>
                    <a:pt x="10" y="2"/>
                    <a:pt x="10" y="0"/>
                  </a:cubicBezTo>
                  <a:cubicBezTo>
                    <a:pt x="7" y="7"/>
                    <a:pt x="3" y="14"/>
                    <a:pt x="0" y="21"/>
                  </a:cubicBezTo>
                  <a:cubicBezTo>
                    <a:pt x="1" y="24"/>
                    <a:pt x="2" y="27"/>
                    <a:pt x="3" y="29"/>
                  </a:cubicBezTo>
                  <a:cubicBezTo>
                    <a:pt x="3" y="29"/>
                    <a:pt x="3" y="30"/>
                    <a:pt x="3" y="30"/>
                  </a:cubicBezTo>
                  <a:cubicBezTo>
                    <a:pt x="3" y="30"/>
                    <a:pt x="3" y="30"/>
                    <a:pt x="3" y="30"/>
                  </a:cubicBezTo>
                  <a:cubicBezTo>
                    <a:pt x="4" y="34"/>
                    <a:pt x="5" y="37"/>
                    <a:pt x="6" y="40"/>
                  </a:cubicBezTo>
                  <a:cubicBezTo>
                    <a:pt x="6" y="41"/>
                    <a:pt x="6" y="41"/>
                    <a:pt x="6" y="41"/>
                  </a:cubicBezTo>
                  <a:cubicBezTo>
                    <a:pt x="6" y="42"/>
                    <a:pt x="7" y="43"/>
                    <a:pt x="7" y="45"/>
                  </a:cubicBezTo>
                  <a:cubicBezTo>
                    <a:pt x="12" y="59"/>
                    <a:pt x="16" y="71"/>
                    <a:pt x="19" y="82"/>
                  </a:cubicBezTo>
                  <a:cubicBezTo>
                    <a:pt x="19" y="83"/>
                    <a:pt x="20" y="83"/>
                    <a:pt x="20" y="84"/>
                  </a:cubicBezTo>
                  <a:cubicBezTo>
                    <a:pt x="20" y="85"/>
                    <a:pt x="20" y="86"/>
                    <a:pt x="21" y="86"/>
                  </a:cubicBezTo>
                  <a:cubicBezTo>
                    <a:pt x="21" y="86"/>
                    <a:pt x="21" y="87"/>
                    <a:pt x="21" y="87"/>
                  </a:cubicBezTo>
                  <a:cubicBezTo>
                    <a:pt x="22" y="84"/>
                    <a:pt x="23" y="82"/>
                    <a:pt x="25" y="79"/>
                  </a:cubicBezTo>
                  <a:cubicBezTo>
                    <a:pt x="26" y="77"/>
                    <a:pt x="27" y="74"/>
                    <a:pt x="29" y="71"/>
                  </a:cubicBezTo>
                  <a:cubicBezTo>
                    <a:pt x="29" y="71"/>
                    <a:pt x="28" y="71"/>
                    <a:pt x="28"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784">
              <a:extLst>
                <a:ext uri="{FF2B5EF4-FFF2-40B4-BE49-F238E27FC236}">
                  <a16:creationId xmlns:a16="http://schemas.microsoft.com/office/drawing/2014/main" id="{2394A1FB-3E8E-4C14-8326-8BF891ECEDBD}"/>
                </a:ext>
              </a:extLst>
            </p:cNvPr>
            <p:cNvSpPr>
              <a:spLocks/>
            </p:cNvSpPr>
            <p:nvPr userDrawn="1"/>
          </p:nvSpPr>
          <p:spPr bwMode="auto">
            <a:xfrm>
              <a:off x="1889" y="2498"/>
              <a:ext cx="2" cy="1"/>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1"/>
                    <a:pt x="1" y="0"/>
                    <a:pt x="1" y="0"/>
                  </a:cubicBezTo>
                  <a:cubicBezTo>
                    <a:pt x="1" y="1"/>
                    <a:pt x="1"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785">
              <a:extLst>
                <a:ext uri="{FF2B5EF4-FFF2-40B4-BE49-F238E27FC236}">
                  <a16:creationId xmlns:a16="http://schemas.microsoft.com/office/drawing/2014/main" id="{46B2B3F3-6667-41D2-9369-C691542827EC}"/>
                </a:ext>
              </a:extLst>
            </p:cNvPr>
            <p:cNvSpPr>
              <a:spLocks/>
            </p:cNvSpPr>
            <p:nvPr userDrawn="1"/>
          </p:nvSpPr>
          <p:spPr bwMode="auto">
            <a:xfrm>
              <a:off x="1886" y="2486"/>
              <a:ext cx="7" cy="12"/>
            </a:xfrm>
            <a:custGeom>
              <a:avLst/>
              <a:gdLst>
                <a:gd name="T0" fmla="*/ 5 w 5"/>
                <a:gd name="T1" fmla="*/ 0 h 8"/>
                <a:gd name="T2" fmla="*/ 3 w 5"/>
                <a:gd name="T3" fmla="*/ 8 h 8"/>
                <a:gd name="T4" fmla="*/ 5 w 5"/>
                <a:gd name="T5" fmla="*/ 0 h 8"/>
              </a:gdLst>
              <a:ahLst/>
              <a:cxnLst>
                <a:cxn ang="0">
                  <a:pos x="T0" y="T1"/>
                </a:cxn>
                <a:cxn ang="0">
                  <a:pos x="T2" y="T3"/>
                </a:cxn>
                <a:cxn ang="0">
                  <a:pos x="T4" y="T5"/>
                </a:cxn>
              </a:cxnLst>
              <a:rect l="0" t="0" r="r" b="b"/>
              <a:pathLst>
                <a:path w="5" h="8">
                  <a:moveTo>
                    <a:pt x="5" y="0"/>
                  </a:moveTo>
                  <a:cubicBezTo>
                    <a:pt x="5" y="2"/>
                    <a:pt x="4" y="6"/>
                    <a:pt x="3" y="8"/>
                  </a:cubicBezTo>
                  <a:cubicBezTo>
                    <a:pt x="2" y="6"/>
                    <a:pt x="0"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786">
              <a:extLst>
                <a:ext uri="{FF2B5EF4-FFF2-40B4-BE49-F238E27FC236}">
                  <a16:creationId xmlns:a16="http://schemas.microsoft.com/office/drawing/2014/main" id="{4CC3C493-C308-4437-99FF-AA79A3A89C47}"/>
                </a:ext>
              </a:extLst>
            </p:cNvPr>
            <p:cNvSpPr>
              <a:spLocks/>
            </p:cNvSpPr>
            <p:nvPr userDrawn="1"/>
          </p:nvSpPr>
          <p:spPr bwMode="auto">
            <a:xfrm>
              <a:off x="1879" y="2495"/>
              <a:ext cx="4" cy="4"/>
            </a:xfrm>
            <a:custGeom>
              <a:avLst/>
              <a:gdLst>
                <a:gd name="T0" fmla="*/ 0 w 3"/>
                <a:gd name="T1" fmla="*/ 3 h 3"/>
                <a:gd name="T2" fmla="*/ 2 w 3"/>
                <a:gd name="T3" fmla="*/ 0 h 3"/>
                <a:gd name="T4" fmla="*/ 0 w 3"/>
                <a:gd name="T5" fmla="*/ 3 h 3"/>
              </a:gdLst>
              <a:ahLst/>
              <a:cxnLst>
                <a:cxn ang="0">
                  <a:pos x="T0" y="T1"/>
                </a:cxn>
                <a:cxn ang="0">
                  <a:pos x="T2" y="T3"/>
                </a:cxn>
                <a:cxn ang="0">
                  <a:pos x="T4" y="T5"/>
                </a:cxn>
              </a:cxnLst>
              <a:rect l="0" t="0" r="r" b="b"/>
              <a:pathLst>
                <a:path w="3" h="3">
                  <a:moveTo>
                    <a:pt x="0" y="3"/>
                  </a:moveTo>
                  <a:cubicBezTo>
                    <a:pt x="2" y="0"/>
                    <a:pt x="2" y="0"/>
                    <a:pt x="2" y="0"/>
                  </a:cubicBezTo>
                  <a:cubicBezTo>
                    <a:pt x="3" y="2"/>
                    <a:pt x="1" y="1"/>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Freeform 787">
              <a:extLst>
                <a:ext uri="{FF2B5EF4-FFF2-40B4-BE49-F238E27FC236}">
                  <a16:creationId xmlns:a16="http://schemas.microsoft.com/office/drawing/2014/main" id="{236E6895-0446-44D4-BB93-7219BF6934A6}"/>
                </a:ext>
              </a:extLst>
            </p:cNvPr>
            <p:cNvSpPr>
              <a:spLocks/>
            </p:cNvSpPr>
            <p:nvPr userDrawn="1"/>
          </p:nvSpPr>
          <p:spPr bwMode="auto">
            <a:xfrm>
              <a:off x="1885" y="2498"/>
              <a:ext cx="3" cy="3"/>
            </a:xfrm>
            <a:custGeom>
              <a:avLst/>
              <a:gdLst>
                <a:gd name="T0" fmla="*/ 0 w 2"/>
                <a:gd name="T1" fmla="*/ 0 h 2"/>
                <a:gd name="T2" fmla="*/ 0 w 2"/>
                <a:gd name="T3" fmla="*/ 0 h 2"/>
              </a:gdLst>
              <a:ahLst/>
              <a:cxnLst>
                <a:cxn ang="0">
                  <a:pos x="T0" y="T1"/>
                </a:cxn>
                <a:cxn ang="0">
                  <a:pos x="T2" y="T3"/>
                </a:cxn>
              </a:cxnLst>
              <a:rect l="0" t="0" r="r" b="b"/>
              <a:pathLst>
                <a:path w="2" h="2">
                  <a:moveTo>
                    <a:pt x="0" y="0"/>
                  </a:moveTo>
                  <a:cubicBezTo>
                    <a:pt x="1" y="1"/>
                    <a:pt x="2" y="2"/>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Freeform 788">
              <a:extLst>
                <a:ext uri="{FF2B5EF4-FFF2-40B4-BE49-F238E27FC236}">
                  <a16:creationId xmlns:a16="http://schemas.microsoft.com/office/drawing/2014/main" id="{06DC08DF-D738-4743-9807-182D4DCB1B64}"/>
                </a:ext>
              </a:extLst>
            </p:cNvPr>
            <p:cNvSpPr>
              <a:spLocks/>
            </p:cNvSpPr>
            <p:nvPr userDrawn="1"/>
          </p:nvSpPr>
          <p:spPr bwMode="auto">
            <a:xfrm>
              <a:off x="1888" y="2708"/>
              <a:ext cx="1" cy="1"/>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1" y="1"/>
                    <a:pt x="1" y="1"/>
                    <a:pt x="1"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Freeform 789">
              <a:extLst>
                <a:ext uri="{FF2B5EF4-FFF2-40B4-BE49-F238E27FC236}">
                  <a16:creationId xmlns:a16="http://schemas.microsoft.com/office/drawing/2014/main" id="{0273B8C2-889D-4817-A943-1192C3790346}"/>
                </a:ext>
              </a:extLst>
            </p:cNvPr>
            <p:cNvSpPr>
              <a:spLocks/>
            </p:cNvSpPr>
            <p:nvPr userDrawn="1"/>
          </p:nvSpPr>
          <p:spPr bwMode="auto">
            <a:xfrm>
              <a:off x="1892" y="2594"/>
              <a:ext cx="6" cy="5"/>
            </a:xfrm>
            <a:custGeom>
              <a:avLst/>
              <a:gdLst>
                <a:gd name="T0" fmla="*/ 0 w 4"/>
                <a:gd name="T1" fmla="*/ 3 h 3"/>
                <a:gd name="T2" fmla="*/ 3 w 4"/>
                <a:gd name="T3" fmla="*/ 0 h 3"/>
                <a:gd name="T4" fmla="*/ 0 w 4"/>
                <a:gd name="T5" fmla="*/ 3 h 3"/>
              </a:gdLst>
              <a:ahLst/>
              <a:cxnLst>
                <a:cxn ang="0">
                  <a:pos x="T0" y="T1"/>
                </a:cxn>
                <a:cxn ang="0">
                  <a:pos x="T2" y="T3"/>
                </a:cxn>
                <a:cxn ang="0">
                  <a:pos x="T4" y="T5"/>
                </a:cxn>
              </a:cxnLst>
              <a:rect l="0" t="0" r="r" b="b"/>
              <a:pathLst>
                <a:path w="4" h="3">
                  <a:moveTo>
                    <a:pt x="0" y="3"/>
                  </a:moveTo>
                  <a:cubicBezTo>
                    <a:pt x="1" y="1"/>
                    <a:pt x="2" y="0"/>
                    <a:pt x="3" y="0"/>
                  </a:cubicBezTo>
                  <a:cubicBezTo>
                    <a:pt x="4" y="2"/>
                    <a:pt x="1" y="2"/>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Freeform 790">
              <a:extLst>
                <a:ext uri="{FF2B5EF4-FFF2-40B4-BE49-F238E27FC236}">
                  <a16:creationId xmlns:a16="http://schemas.microsoft.com/office/drawing/2014/main" id="{BC588A62-2505-45C6-B8BB-A26B66D74C57}"/>
                </a:ext>
              </a:extLst>
            </p:cNvPr>
            <p:cNvSpPr>
              <a:spLocks/>
            </p:cNvSpPr>
            <p:nvPr userDrawn="1"/>
          </p:nvSpPr>
          <p:spPr bwMode="auto">
            <a:xfrm>
              <a:off x="1891" y="2599"/>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Freeform 791">
              <a:extLst>
                <a:ext uri="{FF2B5EF4-FFF2-40B4-BE49-F238E27FC236}">
                  <a16:creationId xmlns:a16="http://schemas.microsoft.com/office/drawing/2014/main" id="{30EB5292-7ABA-4D78-AE70-D6848C221370}"/>
                </a:ext>
              </a:extLst>
            </p:cNvPr>
            <p:cNvSpPr>
              <a:spLocks/>
            </p:cNvSpPr>
            <p:nvPr userDrawn="1"/>
          </p:nvSpPr>
          <p:spPr bwMode="auto">
            <a:xfrm>
              <a:off x="1891" y="2511"/>
              <a:ext cx="2"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1" y="1"/>
                    <a:pt x="0" y="1"/>
                  </a:cubicBezTo>
                  <a:cubicBezTo>
                    <a:pt x="0" y="1"/>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Freeform 792">
              <a:extLst>
                <a:ext uri="{FF2B5EF4-FFF2-40B4-BE49-F238E27FC236}">
                  <a16:creationId xmlns:a16="http://schemas.microsoft.com/office/drawing/2014/main" id="{35A454CC-4A6C-44C3-91AB-AC8A590AEBAB}"/>
                </a:ext>
              </a:extLst>
            </p:cNvPr>
            <p:cNvSpPr>
              <a:spLocks/>
            </p:cNvSpPr>
            <p:nvPr userDrawn="1"/>
          </p:nvSpPr>
          <p:spPr bwMode="auto">
            <a:xfrm>
              <a:off x="1806" y="2505"/>
              <a:ext cx="109" cy="557"/>
            </a:xfrm>
            <a:custGeom>
              <a:avLst/>
              <a:gdLst>
                <a:gd name="T0" fmla="*/ 10 w 76"/>
                <a:gd name="T1" fmla="*/ 276 h 387"/>
                <a:gd name="T2" fmla="*/ 46 w 76"/>
                <a:gd name="T3" fmla="*/ 343 h 387"/>
                <a:gd name="T4" fmla="*/ 43 w 76"/>
                <a:gd name="T5" fmla="*/ 256 h 387"/>
                <a:gd name="T6" fmla="*/ 46 w 76"/>
                <a:gd name="T7" fmla="*/ 212 h 387"/>
                <a:gd name="T8" fmla="*/ 43 w 76"/>
                <a:gd name="T9" fmla="*/ 194 h 387"/>
                <a:gd name="T10" fmla="*/ 46 w 76"/>
                <a:gd name="T11" fmla="*/ 170 h 387"/>
                <a:gd name="T12" fmla="*/ 38 w 76"/>
                <a:gd name="T13" fmla="*/ 180 h 387"/>
                <a:gd name="T14" fmla="*/ 58 w 76"/>
                <a:gd name="T15" fmla="*/ 129 h 387"/>
                <a:gd name="T16" fmla="*/ 60 w 76"/>
                <a:gd name="T17" fmla="*/ 76 h 387"/>
                <a:gd name="T18" fmla="*/ 62 w 76"/>
                <a:gd name="T19" fmla="*/ 81 h 387"/>
                <a:gd name="T20" fmla="*/ 63 w 76"/>
                <a:gd name="T21" fmla="*/ 63 h 387"/>
                <a:gd name="T22" fmla="*/ 48 w 76"/>
                <a:gd name="T23" fmla="*/ 19 h 387"/>
                <a:gd name="T24" fmla="*/ 56 w 76"/>
                <a:gd name="T25" fmla="*/ 25 h 387"/>
                <a:gd name="T26" fmla="*/ 60 w 76"/>
                <a:gd name="T27" fmla="*/ 1 h 387"/>
                <a:gd name="T28" fmla="*/ 55 w 76"/>
                <a:gd name="T29" fmla="*/ 0 h 387"/>
                <a:gd name="T30" fmla="*/ 19 w 76"/>
                <a:gd name="T31" fmla="*/ 189 h 387"/>
                <a:gd name="T32" fmla="*/ 10 w 76"/>
                <a:gd name="T33" fmla="*/ 276 h 387"/>
                <a:gd name="T34" fmla="*/ 10 w 76"/>
                <a:gd name="T35" fmla="*/ 276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6" h="387">
                  <a:moveTo>
                    <a:pt x="10" y="276"/>
                  </a:moveTo>
                  <a:cubicBezTo>
                    <a:pt x="11" y="278"/>
                    <a:pt x="13" y="387"/>
                    <a:pt x="46" y="343"/>
                  </a:cubicBezTo>
                  <a:cubicBezTo>
                    <a:pt x="24" y="347"/>
                    <a:pt x="31" y="249"/>
                    <a:pt x="43" y="256"/>
                  </a:cubicBezTo>
                  <a:cubicBezTo>
                    <a:pt x="31" y="246"/>
                    <a:pt x="42" y="222"/>
                    <a:pt x="46" y="212"/>
                  </a:cubicBezTo>
                  <a:cubicBezTo>
                    <a:pt x="56" y="183"/>
                    <a:pt x="54" y="200"/>
                    <a:pt x="43" y="194"/>
                  </a:cubicBezTo>
                  <a:cubicBezTo>
                    <a:pt x="59" y="178"/>
                    <a:pt x="60" y="170"/>
                    <a:pt x="46" y="170"/>
                  </a:cubicBezTo>
                  <a:cubicBezTo>
                    <a:pt x="37" y="177"/>
                    <a:pt x="63" y="188"/>
                    <a:pt x="38" y="180"/>
                  </a:cubicBezTo>
                  <a:cubicBezTo>
                    <a:pt x="52" y="176"/>
                    <a:pt x="59" y="144"/>
                    <a:pt x="58" y="129"/>
                  </a:cubicBezTo>
                  <a:cubicBezTo>
                    <a:pt x="57" y="108"/>
                    <a:pt x="56" y="102"/>
                    <a:pt x="60" y="76"/>
                  </a:cubicBezTo>
                  <a:cubicBezTo>
                    <a:pt x="55" y="82"/>
                    <a:pt x="56" y="84"/>
                    <a:pt x="62" y="81"/>
                  </a:cubicBezTo>
                  <a:cubicBezTo>
                    <a:pt x="58" y="94"/>
                    <a:pt x="55" y="68"/>
                    <a:pt x="63" y="63"/>
                  </a:cubicBezTo>
                  <a:cubicBezTo>
                    <a:pt x="40" y="80"/>
                    <a:pt x="76" y="11"/>
                    <a:pt x="48" y="19"/>
                  </a:cubicBezTo>
                  <a:cubicBezTo>
                    <a:pt x="50" y="21"/>
                    <a:pt x="53" y="24"/>
                    <a:pt x="56" y="25"/>
                  </a:cubicBezTo>
                  <a:cubicBezTo>
                    <a:pt x="55" y="25"/>
                    <a:pt x="58" y="6"/>
                    <a:pt x="60" y="1"/>
                  </a:cubicBezTo>
                  <a:cubicBezTo>
                    <a:pt x="57" y="7"/>
                    <a:pt x="56" y="6"/>
                    <a:pt x="55" y="0"/>
                  </a:cubicBezTo>
                  <a:cubicBezTo>
                    <a:pt x="43" y="53"/>
                    <a:pt x="13" y="136"/>
                    <a:pt x="19" y="189"/>
                  </a:cubicBezTo>
                  <a:cubicBezTo>
                    <a:pt x="21" y="215"/>
                    <a:pt x="0" y="247"/>
                    <a:pt x="10" y="276"/>
                  </a:cubicBezTo>
                  <a:cubicBezTo>
                    <a:pt x="17" y="288"/>
                    <a:pt x="11" y="278"/>
                    <a:pt x="10" y="2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Freeform 793">
              <a:extLst>
                <a:ext uri="{FF2B5EF4-FFF2-40B4-BE49-F238E27FC236}">
                  <a16:creationId xmlns:a16="http://schemas.microsoft.com/office/drawing/2014/main" id="{2A18DF26-13B1-4ABF-A890-81DB2FB3B43D}"/>
                </a:ext>
              </a:extLst>
            </p:cNvPr>
            <p:cNvSpPr>
              <a:spLocks/>
            </p:cNvSpPr>
            <p:nvPr userDrawn="1"/>
          </p:nvSpPr>
          <p:spPr bwMode="auto">
            <a:xfrm>
              <a:off x="1895" y="2512"/>
              <a:ext cx="7" cy="3"/>
            </a:xfrm>
            <a:custGeom>
              <a:avLst/>
              <a:gdLst>
                <a:gd name="T0" fmla="*/ 2 w 5"/>
                <a:gd name="T1" fmla="*/ 1 h 2"/>
                <a:gd name="T2" fmla="*/ 2 w 5"/>
                <a:gd name="T3" fmla="*/ 2 h 2"/>
                <a:gd name="T4" fmla="*/ 2 w 5"/>
                <a:gd name="T5" fmla="*/ 1 h 2"/>
              </a:gdLst>
              <a:ahLst/>
              <a:cxnLst>
                <a:cxn ang="0">
                  <a:pos x="T0" y="T1"/>
                </a:cxn>
                <a:cxn ang="0">
                  <a:pos x="T2" y="T3"/>
                </a:cxn>
                <a:cxn ang="0">
                  <a:pos x="T4" y="T5"/>
                </a:cxn>
              </a:cxnLst>
              <a:rect l="0" t="0" r="r" b="b"/>
              <a:pathLst>
                <a:path w="5" h="2">
                  <a:moveTo>
                    <a:pt x="2" y="1"/>
                  </a:moveTo>
                  <a:cubicBezTo>
                    <a:pt x="5" y="0"/>
                    <a:pt x="2" y="2"/>
                    <a:pt x="2" y="2"/>
                  </a:cubicBezTo>
                  <a:cubicBezTo>
                    <a:pt x="2" y="2"/>
                    <a:pt x="0" y="1"/>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794">
              <a:extLst>
                <a:ext uri="{FF2B5EF4-FFF2-40B4-BE49-F238E27FC236}">
                  <a16:creationId xmlns:a16="http://schemas.microsoft.com/office/drawing/2014/main" id="{4E7E42FF-7F35-4B82-99AF-98605E3F3902}"/>
                </a:ext>
              </a:extLst>
            </p:cNvPr>
            <p:cNvSpPr>
              <a:spLocks/>
            </p:cNvSpPr>
            <p:nvPr userDrawn="1"/>
          </p:nvSpPr>
          <p:spPr bwMode="auto">
            <a:xfrm>
              <a:off x="1889" y="2519"/>
              <a:ext cx="3" cy="3"/>
            </a:xfrm>
            <a:custGeom>
              <a:avLst/>
              <a:gdLst>
                <a:gd name="T0" fmla="*/ 0 w 2"/>
                <a:gd name="T1" fmla="*/ 2 h 2"/>
                <a:gd name="T2" fmla="*/ 2 w 2"/>
                <a:gd name="T3" fmla="*/ 0 h 2"/>
                <a:gd name="T4" fmla="*/ 0 w 2"/>
                <a:gd name="T5" fmla="*/ 2 h 2"/>
              </a:gdLst>
              <a:ahLst/>
              <a:cxnLst>
                <a:cxn ang="0">
                  <a:pos x="T0" y="T1"/>
                </a:cxn>
                <a:cxn ang="0">
                  <a:pos x="T2" y="T3"/>
                </a:cxn>
                <a:cxn ang="0">
                  <a:pos x="T4" y="T5"/>
                </a:cxn>
              </a:cxnLst>
              <a:rect l="0" t="0" r="r" b="b"/>
              <a:pathLst>
                <a:path w="2" h="2">
                  <a:moveTo>
                    <a:pt x="0" y="2"/>
                  </a:moveTo>
                  <a:cubicBezTo>
                    <a:pt x="1" y="2"/>
                    <a:pt x="2" y="1"/>
                    <a:pt x="2" y="0"/>
                  </a:cubicBezTo>
                  <a:cubicBezTo>
                    <a:pt x="2" y="1"/>
                    <a:pt x="2"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795">
              <a:extLst>
                <a:ext uri="{FF2B5EF4-FFF2-40B4-BE49-F238E27FC236}">
                  <a16:creationId xmlns:a16="http://schemas.microsoft.com/office/drawing/2014/main" id="{61346C15-F772-484F-AD49-6069A304E3A7}"/>
                </a:ext>
              </a:extLst>
            </p:cNvPr>
            <p:cNvSpPr>
              <a:spLocks/>
            </p:cNvSpPr>
            <p:nvPr userDrawn="1"/>
          </p:nvSpPr>
          <p:spPr bwMode="auto">
            <a:xfrm>
              <a:off x="1891" y="2515"/>
              <a:ext cx="2" cy="4"/>
            </a:xfrm>
            <a:custGeom>
              <a:avLst/>
              <a:gdLst>
                <a:gd name="T0" fmla="*/ 1 w 2"/>
                <a:gd name="T1" fmla="*/ 0 h 3"/>
                <a:gd name="T2" fmla="*/ 1 w 2"/>
                <a:gd name="T3" fmla="*/ 3 h 3"/>
                <a:gd name="T4" fmla="*/ 1 w 2"/>
                <a:gd name="T5" fmla="*/ 0 h 3"/>
              </a:gdLst>
              <a:ahLst/>
              <a:cxnLst>
                <a:cxn ang="0">
                  <a:pos x="T0" y="T1"/>
                </a:cxn>
                <a:cxn ang="0">
                  <a:pos x="T2" y="T3"/>
                </a:cxn>
                <a:cxn ang="0">
                  <a:pos x="T4" y="T5"/>
                </a:cxn>
              </a:cxnLst>
              <a:rect l="0" t="0" r="r" b="b"/>
              <a:pathLst>
                <a:path w="2" h="3">
                  <a:moveTo>
                    <a:pt x="1" y="0"/>
                  </a:moveTo>
                  <a:cubicBezTo>
                    <a:pt x="1" y="1"/>
                    <a:pt x="2" y="2"/>
                    <a:pt x="1" y="3"/>
                  </a:cubicBezTo>
                  <a:cubicBezTo>
                    <a:pt x="1" y="2"/>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796">
              <a:extLst>
                <a:ext uri="{FF2B5EF4-FFF2-40B4-BE49-F238E27FC236}">
                  <a16:creationId xmlns:a16="http://schemas.microsoft.com/office/drawing/2014/main" id="{3759633D-0A8B-4D5F-B5E6-163215FA9927}"/>
                </a:ext>
              </a:extLst>
            </p:cNvPr>
            <p:cNvSpPr>
              <a:spLocks/>
            </p:cNvSpPr>
            <p:nvPr userDrawn="1"/>
          </p:nvSpPr>
          <p:spPr bwMode="auto">
            <a:xfrm>
              <a:off x="1891" y="2683"/>
              <a:ext cx="0" cy="10"/>
            </a:xfrm>
            <a:custGeom>
              <a:avLst/>
              <a:gdLst>
                <a:gd name="T0" fmla="*/ 0 h 7"/>
                <a:gd name="T1" fmla="*/ 0 h 7"/>
              </a:gdLst>
              <a:ahLst/>
              <a:cxnLst>
                <a:cxn ang="0">
                  <a:pos x="0" y="T0"/>
                </a:cxn>
                <a:cxn ang="0">
                  <a:pos x="0" y="T1"/>
                </a:cxn>
              </a:cxnLst>
              <a:rect l="0" t="0" r="r" b="b"/>
              <a:pathLst>
                <a:path h="7">
                  <a:moveTo>
                    <a:pt x="0" y="0"/>
                  </a:moveTo>
                  <a:cubicBezTo>
                    <a:pt x="0" y="0"/>
                    <a:pt x="0" y="7"/>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797">
              <a:extLst>
                <a:ext uri="{FF2B5EF4-FFF2-40B4-BE49-F238E27FC236}">
                  <a16:creationId xmlns:a16="http://schemas.microsoft.com/office/drawing/2014/main" id="{91D8DA60-11E4-4A59-9DCE-7A7DB5FE1FFC}"/>
                </a:ext>
              </a:extLst>
            </p:cNvPr>
            <p:cNvSpPr>
              <a:spLocks/>
            </p:cNvSpPr>
            <p:nvPr userDrawn="1"/>
          </p:nvSpPr>
          <p:spPr bwMode="auto">
            <a:xfrm>
              <a:off x="1593" y="2807"/>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798">
              <a:extLst>
                <a:ext uri="{FF2B5EF4-FFF2-40B4-BE49-F238E27FC236}">
                  <a16:creationId xmlns:a16="http://schemas.microsoft.com/office/drawing/2014/main" id="{D39A7E0A-3FCC-40E7-B06D-4D5388090F8A}"/>
                </a:ext>
              </a:extLst>
            </p:cNvPr>
            <p:cNvSpPr>
              <a:spLocks/>
            </p:cNvSpPr>
            <p:nvPr userDrawn="1"/>
          </p:nvSpPr>
          <p:spPr bwMode="auto">
            <a:xfrm>
              <a:off x="1603" y="2798"/>
              <a:ext cx="1" cy="2"/>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1"/>
                    <a:pt x="1" y="1"/>
                    <a:pt x="1" y="1"/>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799">
              <a:extLst>
                <a:ext uri="{FF2B5EF4-FFF2-40B4-BE49-F238E27FC236}">
                  <a16:creationId xmlns:a16="http://schemas.microsoft.com/office/drawing/2014/main" id="{9A7A05C6-AD28-4DF9-80ED-FDD8B22EF19B}"/>
                </a:ext>
              </a:extLst>
            </p:cNvPr>
            <p:cNvSpPr>
              <a:spLocks/>
            </p:cNvSpPr>
            <p:nvPr userDrawn="1"/>
          </p:nvSpPr>
          <p:spPr bwMode="auto">
            <a:xfrm>
              <a:off x="1593" y="280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800">
              <a:extLst>
                <a:ext uri="{FF2B5EF4-FFF2-40B4-BE49-F238E27FC236}">
                  <a16:creationId xmlns:a16="http://schemas.microsoft.com/office/drawing/2014/main" id="{8FEDE09D-BE4F-4C55-B139-485490662920}"/>
                </a:ext>
              </a:extLst>
            </p:cNvPr>
            <p:cNvSpPr>
              <a:spLocks/>
            </p:cNvSpPr>
            <p:nvPr userDrawn="1"/>
          </p:nvSpPr>
          <p:spPr bwMode="auto">
            <a:xfrm>
              <a:off x="1593" y="293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801">
              <a:extLst>
                <a:ext uri="{FF2B5EF4-FFF2-40B4-BE49-F238E27FC236}">
                  <a16:creationId xmlns:a16="http://schemas.microsoft.com/office/drawing/2014/main" id="{D2A6C0E8-50CD-4174-887C-331310560D63}"/>
                </a:ext>
              </a:extLst>
            </p:cNvPr>
            <p:cNvSpPr>
              <a:spLocks noEditPoints="1"/>
            </p:cNvSpPr>
            <p:nvPr userDrawn="1"/>
          </p:nvSpPr>
          <p:spPr bwMode="auto">
            <a:xfrm>
              <a:off x="1543" y="2711"/>
              <a:ext cx="89" cy="226"/>
            </a:xfrm>
            <a:custGeom>
              <a:avLst/>
              <a:gdLst>
                <a:gd name="T0" fmla="*/ 9 w 62"/>
                <a:gd name="T1" fmla="*/ 121 h 157"/>
                <a:gd name="T2" fmla="*/ 16 w 62"/>
                <a:gd name="T3" fmla="*/ 145 h 157"/>
                <a:gd name="T4" fmla="*/ 13 w 62"/>
                <a:gd name="T5" fmla="*/ 145 h 157"/>
                <a:gd name="T6" fmla="*/ 51 w 62"/>
                <a:gd name="T7" fmla="*/ 150 h 157"/>
                <a:gd name="T8" fmla="*/ 29 w 62"/>
                <a:gd name="T9" fmla="*/ 113 h 157"/>
                <a:gd name="T10" fmla="*/ 34 w 62"/>
                <a:gd name="T11" fmla="*/ 86 h 157"/>
                <a:gd name="T12" fmla="*/ 27 w 62"/>
                <a:gd name="T13" fmla="*/ 79 h 157"/>
                <a:gd name="T14" fmla="*/ 33 w 62"/>
                <a:gd name="T15" fmla="*/ 67 h 157"/>
                <a:gd name="T16" fmla="*/ 34 w 62"/>
                <a:gd name="T17" fmla="*/ 45 h 157"/>
                <a:gd name="T18" fmla="*/ 35 w 62"/>
                <a:gd name="T19" fmla="*/ 37 h 157"/>
                <a:gd name="T20" fmla="*/ 26 w 62"/>
                <a:gd name="T21" fmla="*/ 10 h 157"/>
                <a:gd name="T22" fmla="*/ 36 w 62"/>
                <a:gd name="T23" fmla="*/ 0 h 157"/>
                <a:gd name="T24" fmla="*/ 9 w 62"/>
                <a:gd name="T25" fmla="*/ 121 h 157"/>
                <a:gd name="T26" fmla="*/ 9 w 62"/>
                <a:gd name="T27" fmla="*/ 121 h 157"/>
                <a:gd name="T28" fmla="*/ 34 w 62"/>
                <a:gd name="T29" fmla="*/ 86 h 157"/>
                <a:gd name="T30" fmla="*/ 34 w 62"/>
                <a:gd name="T31" fmla="*/ 86 h 157"/>
                <a:gd name="T32" fmla="*/ 29 w 62"/>
                <a:gd name="T33" fmla="*/ 71 h 157"/>
                <a:gd name="T34" fmla="*/ 38 w 62"/>
                <a:gd name="T35" fmla="*/ 70 h 157"/>
                <a:gd name="T36" fmla="*/ 29 w 62"/>
                <a:gd name="T37" fmla="*/ 71 h 157"/>
                <a:gd name="T38" fmla="*/ 29 w 62"/>
                <a:gd name="T39" fmla="*/ 71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2" h="157">
                  <a:moveTo>
                    <a:pt x="9" y="121"/>
                  </a:moveTo>
                  <a:cubicBezTo>
                    <a:pt x="9" y="129"/>
                    <a:pt x="12" y="137"/>
                    <a:pt x="16" y="145"/>
                  </a:cubicBezTo>
                  <a:cubicBezTo>
                    <a:pt x="22" y="142"/>
                    <a:pt x="21" y="142"/>
                    <a:pt x="13" y="145"/>
                  </a:cubicBezTo>
                  <a:cubicBezTo>
                    <a:pt x="16" y="157"/>
                    <a:pt x="43" y="152"/>
                    <a:pt x="51" y="150"/>
                  </a:cubicBezTo>
                  <a:cubicBezTo>
                    <a:pt x="19" y="153"/>
                    <a:pt x="48" y="116"/>
                    <a:pt x="29" y="113"/>
                  </a:cubicBezTo>
                  <a:cubicBezTo>
                    <a:pt x="35" y="110"/>
                    <a:pt x="44" y="83"/>
                    <a:pt x="34" y="86"/>
                  </a:cubicBezTo>
                  <a:cubicBezTo>
                    <a:pt x="62" y="78"/>
                    <a:pt x="32" y="80"/>
                    <a:pt x="27" y="79"/>
                  </a:cubicBezTo>
                  <a:cubicBezTo>
                    <a:pt x="49" y="75"/>
                    <a:pt x="51" y="71"/>
                    <a:pt x="33" y="67"/>
                  </a:cubicBezTo>
                  <a:cubicBezTo>
                    <a:pt x="55" y="67"/>
                    <a:pt x="34" y="45"/>
                    <a:pt x="34" y="45"/>
                  </a:cubicBezTo>
                  <a:cubicBezTo>
                    <a:pt x="34" y="37"/>
                    <a:pt x="35" y="33"/>
                    <a:pt x="35" y="37"/>
                  </a:cubicBezTo>
                  <a:cubicBezTo>
                    <a:pt x="36" y="19"/>
                    <a:pt x="41" y="17"/>
                    <a:pt x="26" y="10"/>
                  </a:cubicBezTo>
                  <a:cubicBezTo>
                    <a:pt x="54" y="8"/>
                    <a:pt x="19" y="8"/>
                    <a:pt x="36" y="0"/>
                  </a:cubicBezTo>
                  <a:cubicBezTo>
                    <a:pt x="18" y="0"/>
                    <a:pt x="0" y="112"/>
                    <a:pt x="9" y="121"/>
                  </a:cubicBezTo>
                  <a:cubicBezTo>
                    <a:pt x="11" y="122"/>
                    <a:pt x="9" y="122"/>
                    <a:pt x="9" y="121"/>
                  </a:cubicBezTo>
                  <a:close/>
                  <a:moveTo>
                    <a:pt x="34" y="86"/>
                  </a:moveTo>
                  <a:cubicBezTo>
                    <a:pt x="38" y="87"/>
                    <a:pt x="35" y="86"/>
                    <a:pt x="34" y="86"/>
                  </a:cubicBezTo>
                  <a:close/>
                  <a:moveTo>
                    <a:pt x="29" y="71"/>
                  </a:moveTo>
                  <a:cubicBezTo>
                    <a:pt x="32" y="72"/>
                    <a:pt x="35" y="71"/>
                    <a:pt x="38" y="70"/>
                  </a:cubicBezTo>
                  <a:cubicBezTo>
                    <a:pt x="34" y="68"/>
                    <a:pt x="31" y="69"/>
                    <a:pt x="29" y="71"/>
                  </a:cubicBezTo>
                  <a:cubicBezTo>
                    <a:pt x="32" y="72"/>
                    <a:pt x="31" y="71"/>
                    <a:pt x="2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802">
              <a:extLst>
                <a:ext uri="{FF2B5EF4-FFF2-40B4-BE49-F238E27FC236}">
                  <a16:creationId xmlns:a16="http://schemas.microsoft.com/office/drawing/2014/main" id="{FD560A68-8452-421F-8200-2F6F27627A9E}"/>
                </a:ext>
              </a:extLst>
            </p:cNvPr>
            <p:cNvSpPr>
              <a:spLocks/>
            </p:cNvSpPr>
            <p:nvPr userDrawn="1"/>
          </p:nvSpPr>
          <p:spPr bwMode="auto">
            <a:xfrm>
              <a:off x="1589" y="2850"/>
              <a:ext cx="8" cy="3"/>
            </a:xfrm>
            <a:custGeom>
              <a:avLst/>
              <a:gdLst>
                <a:gd name="T0" fmla="*/ 5 w 6"/>
                <a:gd name="T1" fmla="*/ 2 h 2"/>
                <a:gd name="T2" fmla="*/ 2 w 6"/>
                <a:gd name="T3" fmla="*/ 0 h 2"/>
                <a:gd name="T4" fmla="*/ 5 w 6"/>
                <a:gd name="T5" fmla="*/ 2 h 2"/>
              </a:gdLst>
              <a:ahLst/>
              <a:cxnLst>
                <a:cxn ang="0">
                  <a:pos x="T0" y="T1"/>
                </a:cxn>
                <a:cxn ang="0">
                  <a:pos x="T2" y="T3"/>
                </a:cxn>
                <a:cxn ang="0">
                  <a:pos x="T4" y="T5"/>
                </a:cxn>
              </a:cxnLst>
              <a:rect l="0" t="0" r="r" b="b"/>
              <a:pathLst>
                <a:path w="6" h="2">
                  <a:moveTo>
                    <a:pt x="5" y="2"/>
                  </a:moveTo>
                  <a:cubicBezTo>
                    <a:pt x="1" y="2"/>
                    <a:pt x="3" y="1"/>
                    <a:pt x="2" y="0"/>
                  </a:cubicBezTo>
                  <a:cubicBezTo>
                    <a:pt x="6" y="1"/>
                    <a:pt x="0" y="1"/>
                    <a:pt x="5"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803">
              <a:extLst>
                <a:ext uri="{FF2B5EF4-FFF2-40B4-BE49-F238E27FC236}">
                  <a16:creationId xmlns:a16="http://schemas.microsoft.com/office/drawing/2014/main" id="{29ADD5DC-F115-4BB1-85B7-68FBC89DDDC0}"/>
                </a:ext>
              </a:extLst>
            </p:cNvPr>
            <p:cNvSpPr>
              <a:spLocks/>
            </p:cNvSpPr>
            <p:nvPr userDrawn="1"/>
          </p:nvSpPr>
          <p:spPr bwMode="auto">
            <a:xfrm>
              <a:off x="2168" y="2637"/>
              <a:ext cx="0" cy="5"/>
            </a:xfrm>
            <a:custGeom>
              <a:avLst/>
              <a:gdLst>
                <a:gd name="T0" fmla="*/ 0 h 3"/>
                <a:gd name="T1" fmla="*/ 3 h 3"/>
                <a:gd name="T2" fmla="*/ 0 h 3"/>
              </a:gdLst>
              <a:ahLst/>
              <a:cxnLst>
                <a:cxn ang="0">
                  <a:pos x="0" y="T0"/>
                </a:cxn>
                <a:cxn ang="0">
                  <a:pos x="0" y="T1"/>
                </a:cxn>
                <a:cxn ang="0">
                  <a:pos x="0" y="T2"/>
                </a:cxn>
              </a:cxnLst>
              <a:rect l="0" t="0" r="r" b="b"/>
              <a:pathLst>
                <a:path h="3">
                  <a:moveTo>
                    <a:pt x="0" y="0"/>
                  </a:moveTo>
                  <a:cubicBezTo>
                    <a:pt x="0" y="1"/>
                    <a:pt x="0" y="2"/>
                    <a:pt x="0" y="3"/>
                  </a:cubicBezTo>
                  <a:cubicBezTo>
                    <a:pt x="0" y="2"/>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804">
              <a:extLst>
                <a:ext uri="{FF2B5EF4-FFF2-40B4-BE49-F238E27FC236}">
                  <a16:creationId xmlns:a16="http://schemas.microsoft.com/office/drawing/2014/main" id="{560C9E2F-80A1-4DED-9613-803CE381A347}"/>
                </a:ext>
              </a:extLst>
            </p:cNvPr>
            <p:cNvSpPr>
              <a:spLocks/>
            </p:cNvSpPr>
            <p:nvPr userDrawn="1"/>
          </p:nvSpPr>
          <p:spPr bwMode="auto">
            <a:xfrm>
              <a:off x="2178" y="2609"/>
              <a:ext cx="0" cy="3"/>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2"/>
                    <a:pt x="0" y="2"/>
                    <a:pt x="0" y="2"/>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805">
              <a:extLst>
                <a:ext uri="{FF2B5EF4-FFF2-40B4-BE49-F238E27FC236}">
                  <a16:creationId xmlns:a16="http://schemas.microsoft.com/office/drawing/2014/main" id="{E8A0129C-8654-4168-BECC-734F2C361061}"/>
                </a:ext>
              </a:extLst>
            </p:cNvPr>
            <p:cNvSpPr>
              <a:spLocks/>
            </p:cNvSpPr>
            <p:nvPr userDrawn="1"/>
          </p:nvSpPr>
          <p:spPr bwMode="auto">
            <a:xfrm>
              <a:off x="2168" y="264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806">
              <a:extLst>
                <a:ext uri="{FF2B5EF4-FFF2-40B4-BE49-F238E27FC236}">
                  <a16:creationId xmlns:a16="http://schemas.microsoft.com/office/drawing/2014/main" id="{E8974DF6-73F6-438F-8B79-619DC7D0606A}"/>
                </a:ext>
              </a:extLst>
            </p:cNvPr>
            <p:cNvSpPr>
              <a:spLocks/>
            </p:cNvSpPr>
            <p:nvPr userDrawn="1"/>
          </p:nvSpPr>
          <p:spPr bwMode="auto">
            <a:xfrm>
              <a:off x="2168" y="3113"/>
              <a:ext cx="0" cy="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807">
              <a:extLst>
                <a:ext uri="{FF2B5EF4-FFF2-40B4-BE49-F238E27FC236}">
                  <a16:creationId xmlns:a16="http://schemas.microsoft.com/office/drawing/2014/main" id="{43DF985E-6867-4ADC-A89F-D034D0382A93}"/>
                </a:ext>
              </a:extLst>
            </p:cNvPr>
            <p:cNvSpPr>
              <a:spLocks noEditPoints="1"/>
            </p:cNvSpPr>
            <p:nvPr userDrawn="1"/>
          </p:nvSpPr>
          <p:spPr bwMode="auto">
            <a:xfrm>
              <a:off x="2119" y="2268"/>
              <a:ext cx="88" cy="848"/>
            </a:xfrm>
            <a:custGeom>
              <a:avLst/>
              <a:gdLst>
                <a:gd name="T0" fmla="*/ 28 w 61"/>
                <a:gd name="T1" fmla="*/ 275 h 590"/>
                <a:gd name="T2" fmla="*/ 28 w 61"/>
                <a:gd name="T3" fmla="*/ 275 h 590"/>
                <a:gd name="T4" fmla="*/ 28 w 61"/>
                <a:gd name="T5" fmla="*/ 276 h 590"/>
                <a:gd name="T6" fmla="*/ 28 w 61"/>
                <a:gd name="T7" fmla="*/ 276 h 590"/>
                <a:gd name="T8" fmla="*/ 28 w 61"/>
                <a:gd name="T9" fmla="*/ 276 h 590"/>
                <a:gd name="T10" fmla="*/ 37 w 61"/>
                <a:gd name="T11" fmla="*/ 268 h 590"/>
                <a:gd name="T12" fmla="*/ 28 w 61"/>
                <a:gd name="T13" fmla="*/ 275 h 590"/>
                <a:gd name="T14" fmla="*/ 34 w 61"/>
                <a:gd name="T15" fmla="*/ 29 h 590"/>
                <a:gd name="T16" fmla="*/ 30 w 61"/>
                <a:gd name="T17" fmla="*/ 9 h 590"/>
                <a:gd name="T18" fmla="*/ 34 w 61"/>
                <a:gd name="T19" fmla="*/ 1 h 590"/>
                <a:gd name="T20" fmla="*/ 30 w 61"/>
                <a:gd name="T21" fmla="*/ 10 h 590"/>
                <a:gd name="T22" fmla="*/ 25 w 61"/>
                <a:gd name="T23" fmla="*/ 36 h 590"/>
                <a:gd name="T24" fmla="*/ 25 w 61"/>
                <a:gd name="T25" fmla="*/ 37 h 590"/>
                <a:gd name="T26" fmla="*/ 34 w 61"/>
                <a:gd name="T27" fmla="*/ 29 h 590"/>
                <a:gd name="T28" fmla="*/ 40 w 61"/>
                <a:gd name="T29" fmla="*/ 575 h 590"/>
                <a:gd name="T30" fmla="*/ 27 w 61"/>
                <a:gd name="T31" fmla="*/ 437 h 590"/>
                <a:gd name="T32" fmla="*/ 33 w 61"/>
                <a:gd name="T33" fmla="*/ 331 h 590"/>
                <a:gd name="T34" fmla="*/ 33 w 61"/>
                <a:gd name="T35" fmla="*/ 331 h 590"/>
                <a:gd name="T36" fmla="*/ 33 w 61"/>
                <a:gd name="T37" fmla="*/ 331 h 590"/>
                <a:gd name="T38" fmla="*/ 25 w 61"/>
                <a:gd name="T39" fmla="*/ 303 h 590"/>
                <a:gd name="T40" fmla="*/ 34 w 61"/>
                <a:gd name="T41" fmla="*/ 260 h 590"/>
                <a:gd name="T42" fmla="*/ 31 w 61"/>
                <a:gd name="T43" fmla="*/ 257 h 590"/>
                <a:gd name="T44" fmla="*/ 33 w 61"/>
                <a:gd name="T45" fmla="*/ 174 h 590"/>
                <a:gd name="T46" fmla="*/ 34 w 61"/>
                <a:gd name="T47" fmla="*/ 141 h 590"/>
                <a:gd name="T48" fmla="*/ 25 w 61"/>
                <a:gd name="T49" fmla="*/ 37 h 590"/>
                <a:gd name="T50" fmla="*/ 7 w 61"/>
                <a:gd name="T51" fmla="*/ 466 h 590"/>
                <a:gd name="T52" fmla="*/ 7 w 61"/>
                <a:gd name="T53" fmla="*/ 466 h 590"/>
                <a:gd name="T54" fmla="*/ 14 w 61"/>
                <a:gd name="T55" fmla="*/ 555 h 590"/>
                <a:gd name="T56" fmla="*/ 12 w 61"/>
                <a:gd name="T57" fmla="*/ 558 h 590"/>
                <a:gd name="T58" fmla="*/ 12 w 61"/>
                <a:gd name="T59" fmla="*/ 564 h 590"/>
                <a:gd name="T60" fmla="*/ 12 w 61"/>
                <a:gd name="T61" fmla="*/ 564 h 590"/>
                <a:gd name="T62" fmla="*/ 13 w 61"/>
                <a:gd name="T63" fmla="*/ 570 h 590"/>
                <a:gd name="T64" fmla="*/ 34 w 61"/>
                <a:gd name="T65" fmla="*/ 588 h 590"/>
                <a:gd name="T66" fmla="*/ 34 w 61"/>
                <a:gd name="T67" fmla="*/ 588 h 590"/>
                <a:gd name="T68" fmla="*/ 47 w 61"/>
                <a:gd name="T69" fmla="*/ 580 h 590"/>
                <a:gd name="T70" fmla="*/ 47 w 61"/>
                <a:gd name="T71" fmla="*/ 580 h 590"/>
                <a:gd name="T72" fmla="*/ 49 w 61"/>
                <a:gd name="T73" fmla="*/ 578 h 590"/>
                <a:gd name="T74" fmla="*/ 40 w 61"/>
                <a:gd name="T75" fmla="*/ 575 h 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1" h="590">
                  <a:moveTo>
                    <a:pt x="28" y="275"/>
                  </a:moveTo>
                  <a:cubicBezTo>
                    <a:pt x="28" y="275"/>
                    <a:pt x="28" y="275"/>
                    <a:pt x="28" y="275"/>
                  </a:cubicBezTo>
                  <a:cubicBezTo>
                    <a:pt x="28" y="275"/>
                    <a:pt x="28" y="276"/>
                    <a:pt x="28" y="276"/>
                  </a:cubicBezTo>
                  <a:cubicBezTo>
                    <a:pt x="28" y="276"/>
                    <a:pt x="28" y="276"/>
                    <a:pt x="28" y="276"/>
                  </a:cubicBezTo>
                  <a:cubicBezTo>
                    <a:pt x="28" y="276"/>
                    <a:pt x="28" y="276"/>
                    <a:pt x="28" y="276"/>
                  </a:cubicBezTo>
                  <a:cubicBezTo>
                    <a:pt x="31" y="277"/>
                    <a:pt x="34" y="274"/>
                    <a:pt x="37" y="268"/>
                  </a:cubicBezTo>
                  <a:cubicBezTo>
                    <a:pt x="33" y="263"/>
                    <a:pt x="30" y="265"/>
                    <a:pt x="28" y="275"/>
                  </a:cubicBezTo>
                  <a:close/>
                  <a:moveTo>
                    <a:pt x="34" y="29"/>
                  </a:moveTo>
                  <a:cubicBezTo>
                    <a:pt x="32" y="25"/>
                    <a:pt x="28" y="20"/>
                    <a:pt x="30" y="9"/>
                  </a:cubicBezTo>
                  <a:cubicBezTo>
                    <a:pt x="31" y="7"/>
                    <a:pt x="32" y="4"/>
                    <a:pt x="34" y="1"/>
                  </a:cubicBezTo>
                  <a:cubicBezTo>
                    <a:pt x="33" y="0"/>
                    <a:pt x="31" y="4"/>
                    <a:pt x="30" y="10"/>
                  </a:cubicBezTo>
                  <a:cubicBezTo>
                    <a:pt x="28" y="16"/>
                    <a:pt x="26" y="25"/>
                    <a:pt x="25" y="36"/>
                  </a:cubicBezTo>
                  <a:cubicBezTo>
                    <a:pt x="25" y="36"/>
                    <a:pt x="25" y="36"/>
                    <a:pt x="25" y="37"/>
                  </a:cubicBezTo>
                  <a:cubicBezTo>
                    <a:pt x="38" y="34"/>
                    <a:pt x="37" y="33"/>
                    <a:pt x="34" y="29"/>
                  </a:cubicBezTo>
                  <a:close/>
                  <a:moveTo>
                    <a:pt x="40" y="575"/>
                  </a:moveTo>
                  <a:cubicBezTo>
                    <a:pt x="25" y="555"/>
                    <a:pt x="44" y="447"/>
                    <a:pt x="27" y="437"/>
                  </a:cubicBezTo>
                  <a:cubicBezTo>
                    <a:pt x="33" y="425"/>
                    <a:pt x="42" y="325"/>
                    <a:pt x="33" y="331"/>
                  </a:cubicBezTo>
                  <a:cubicBezTo>
                    <a:pt x="33" y="331"/>
                    <a:pt x="33" y="331"/>
                    <a:pt x="33" y="331"/>
                  </a:cubicBezTo>
                  <a:cubicBezTo>
                    <a:pt x="33" y="331"/>
                    <a:pt x="33" y="331"/>
                    <a:pt x="33" y="331"/>
                  </a:cubicBezTo>
                  <a:cubicBezTo>
                    <a:pt x="61" y="302"/>
                    <a:pt x="31" y="310"/>
                    <a:pt x="25" y="303"/>
                  </a:cubicBezTo>
                  <a:cubicBezTo>
                    <a:pt x="46" y="289"/>
                    <a:pt x="49" y="275"/>
                    <a:pt x="34" y="260"/>
                  </a:cubicBezTo>
                  <a:cubicBezTo>
                    <a:pt x="33" y="259"/>
                    <a:pt x="32" y="258"/>
                    <a:pt x="31" y="257"/>
                  </a:cubicBezTo>
                  <a:cubicBezTo>
                    <a:pt x="53" y="256"/>
                    <a:pt x="34" y="174"/>
                    <a:pt x="33" y="174"/>
                  </a:cubicBezTo>
                  <a:cubicBezTo>
                    <a:pt x="33" y="144"/>
                    <a:pt x="34" y="126"/>
                    <a:pt x="34" y="141"/>
                  </a:cubicBezTo>
                  <a:cubicBezTo>
                    <a:pt x="34" y="73"/>
                    <a:pt x="40" y="67"/>
                    <a:pt x="25" y="37"/>
                  </a:cubicBezTo>
                  <a:cubicBezTo>
                    <a:pt x="11" y="141"/>
                    <a:pt x="0" y="436"/>
                    <a:pt x="7" y="466"/>
                  </a:cubicBezTo>
                  <a:cubicBezTo>
                    <a:pt x="9" y="471"/>
                    <a:pt x="8" y="469"/>
                    <a:pt x="7" y="466"/>
                  </a:cubicBezTo>
                  <a:cubicBezTo>
                    <a:pt x="8" y="497"/>
                    <a:pt x="10" y="527"/>
                    <a:pt x="14" y="555"/>
                  </a:cubicBezTo>
                  <a:cubicBezTo>
                    <a:pt x="14" y="556"/>
                    <a:pt x="13" y="557"/>
                    <a:pt x="12" y="558"/>
                  </a:cubicBezTo>
                  <a:cubicBezTo>
                    <a:pt x="12" y="560"/>
                    <a:pt x="12" y="562"/>
                    <a:pt x="12" y="564"/>
                  </a:cubicBezTo>
                  <a:cubicBezTo>
                    <a:pt x="12" y="564"/>
                    <a:pt x="12" y="564"/>
                    <a:pt x="12" y="564"/>
                  </a:cubicBezTo>
                  <a:cubicBezTo>
                    <a:pt x="13" y="566"/>
                    <a:pt x="13" y="568"/>
                    <a:pt x="13" y="570"/>
                  </a:cubicBezTo>
                  <a:cubicBezTo>
                    <a:pt x="17" y="587"/>
                    <a:pt x="26" y="590"/>
                    <a:pt x="34" y="588"/>
                  </a:cubicBezTo>
                  <a:cubicBezTo>
                    <a:pt x="34" y="588"/>
                    <a:pt x="34" y="588"/>
                    <a:pt x="34" y="588"/>
                  </a:cubicBezTo>
                  <a:cubicBezTo>
                    <a:pt x="39" y="587"/>
                    <a:pt x="44" y="583"/>
                    <a:pt x="47" y="580"/>
                  </a:cubicBezTo>
                  <a:cubicBezTo>
                    <a:pt x="47" y="580"/>
                    <a:pt x="47" y="580"/>
                    <a:pt x="47" y="580"/>
                  </a:cubicBezTo>
                  <a:cubicBezTo>
                    <a:pt x="48" y="579"/>
                    <a:pt x="49" y="578"/>
                    <a:pt x="49" y="578"/>
                  </a:cubicBezTo>
                  <a:cubicBezTo>
                    <a:pt x="45" y="579"/>
                    <a:pt x="42" y="578"/>
                    <a:pt x="40" y="5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Freeform 808">
              <a:extLst>
                <a:ext uri="{FF2B5EF4-FFF2-40B4-BE49-F238E27FC236}">
                  <a16:creationId xmlns:a16="http://schemas.microsoft.com/office/drawing/2014/main" id="{27C4B9FD-BBA0-4168-A313-9A0BC38B741E}"/>
                </a:ext>
              </a:extLst>
            </p:cNvPr>
            <p:cNvSpPr>
              <a:spLocks/>
            </p:cNvSpPr>
            <p:nvPr userDrawn="1"/>
          </p:nvSpPr>
          <p:spPr bwMode="auto">
            <a:xfrm>
              <a:off x="2164" y="2806"/>
              <a:ext cx="8" cy="13"/>
            </a:xfrm>
            <a:custGeom>
              <a:avLst/>
              <a:gdLst>
                <a:gd name="T0" fmla="*/ 4 w 6"/>
                <a:gd name="T1" fmla="*/ 9 h 9"/>
                <a:gd name="T2" fmla="*/ 1 w 6"/>
                <a:gd name="T3" fmla="*/ 0 h 9"/>
                <a:gd name="T4" fmla="*/ 4 w 6"/>
                <a:gd name="T5" fmla="*/ 9 h 9"/>
              </a:gdLst>
              <a:ahLst/>
              <a:cxnLst>
                <a:cxn ang="0">
                  <a:pos x="T0" y="T1"/>
                </a:cxn>
                <a:cxn ang="0">
                  <a:pos x="T2" y="T3"/>
                </a:cxn>
                <a:cxn ang="0">
                  <a:pos x="T4" y="T5"/>
                </a:cxn>
              </a:cxnLst>
              <a:rect l="0" t="0" r="r" b="b"/>
              <a:pathLst>
                <a:path w="6" h="9">
                  <a:moveTo>
                    <a:pt x="4" y="9"/>
                  </a:moveTo>
                  <a:cubicBezTo>
                    <a:pt x="1" y="9"/>
                    <a:pt x="2" y="2"/>
                    <a:pt x="1" y="0"/>
                  </a:cubicBezTo>
                  <a:cubicBezTo>
                    <a:pt x="6" y="2"/>
                    <a:pt x="0" y="5"/>
                    <a:pt x="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Freeform 809">
              <a:extLst>
                <a:ext uri="{FF2B5EF4-FFF2-40B4-BE49-F238E27FC236}">
                  <a16:creationId xmlns:a16="http://schemas.microsoft.com/office/drawing/2014/main" id="{A230E3A8-77C8-4613-86EB-8960DC66CFEB}"/>
                </a:ext>
              </a:extLst>
            </p:cNvPr>
            <p:cNvSpPr>
              <a:spLocks/>
            </p:cNvSpPr>
            <p:nvPr userDrawn="1"/>
          </p:nvSpPr>
          <p:spPr bwMode="auto">
            <a:xfrm>
              <a:off x="2016" y="2692"/>
              <a:ext cx="1" cy="1"/>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0"/>
                    <a:pt x="1" y="1"/>
                    <a:pt x="1" y="1"/>
                  </a:cubicBezTo>
                  <a:cubicBezTo>
                    <a:pt x="0" y="1"/>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Freeform 810">
              <a:extLst>
                <a:ext uri="{FF2B5EF4-FFF2-40B4-BE49-F238E27FC236}">
                  <a16:creationId xmlns:a16="http://schemas.microsoft.com/office/drawing/2014/main" id="{22CC2AD3-5825-4798-855B-E90224D0AD02}"/>
                </a:ext>
              </a:extLst>
            </p:cNvPr>
            <p:cNvSpPr>
              <a:spLocks/>
            </p:cNvSpPr>
            <p:nvPr userDrawn="1"/>
          </p:nvSpPr>
          <p:spPr bwMode="auto">
            <a:xfrm>
              <a:off x="2027" y="2668"/>
              <a:ext cx="0" cy="2"/>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2"/>
                    <a:pt x="0" y="2"/>
                    <a:pt x="0" y="2"/>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Freeform 811">
              <a:extLst>
                <a:ext uri="{FF2B5EF4-FFF2-40B4-BE49-F238E27FC236}">
                  <a16:creationId xmlns:a16="http://schemas.microsoft.com/office/drawing/2014/main" id="{B9E71C47-293B-4545-B161-2A793C0D77B6}"/>
                </a:ext>
              </a:extLst>
            </p:cNvPr>
            <p:cNvSpPr>
              <a:spLocks/>
            </p:cNvSpPr>
            <p:nvPr userDrawn="1"/>
          </p:nvSpPr>
          <p:spPr bwMode="auto">
            <a:xfrm>
              <a:off x="2016" y="2693"/>
              <a:ext cx="1" cy="2"/>
            </a:xfrm>
            <a:custGeom>
              <a:avLst/>
              <a:gdLst>
                <a:gd name="T0" fmla="*/ 1 w 1"/>
                <a:gd name="T1" fmla="*/ 1 h 1"/>
                <a:gd name="T2" fmla="*/ 1 w 1"/>
                <a:gd name="T3" fmla="*/ 1 h 1"/>
                <a:gd name="T4" fmla="*/ 1 w 1"/>
                <a:gd name="T5" fmla="*/ 1 h 1"/>
              </a:gdLst>
              <a:ahLst/>
              <a:cxnLst>
                <a:cxn ang="0">
                  <a:pos x="T0" y="T1"/>
                </a:cxn>
                <a:cxn ang="0">
                  <a:pos x="T2" y="T3"/>
                </a:cxn>
                <a:cxn ang="0">
                  <a:pos x="T4" y="T5"/>
                </a:cxn>
              </a:cxnLst>
              <a:rect l="0" t="0" r="r" b="b"/>
              <a:pathLst>
                <a:path w="1" h="1">
                  <a:moveTo>
                    <a:pt x="1" y="1"/>
                  </a:moveTo>
                  <a:cubicBezTo>
                    <a:pt x="1" y="1"/>
                    <a:pt x="0" y="0"/>
                    <a:pt x="1" y="1"/>
                  </a:cubicBezTo>
                  <a:cubicBezTo>
                    <a:pt x="1" y="1"/>
                    <a:pt x="1"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Freeform 812">
              <a:extLst>
                <a:ext uri="{FF2B5EF4-FFF2-40B4-BE49-F238E27FC236}">
                  <a16:creationId xmlns:a16="http://schemas.microsoft.com/office/drawing/2014/main" id="{3B7B1A31-18AF-47AC-82B7-3E17658714E6}"/>
                </a:ext>
              </a:extLst>
            </p:cNvPr>
            <p:cNvSpPr>
              <a:spLocks/>
            </p:cNvSpPr>
            <p:nvPr userDrawn="1"/>
          </p:nvSpPr>
          <p:spPr bwMode="auto">
            <a:xfrm>
              <a:off x="2016" y="306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813">
              <a:extLst>
                <a:ext uri="{FF2B5EF4-FFF2-40B4-BE49-F238E27FC236}">
                  <a16:creationId xmlns:a16="http://schemas.microsoft.com/office/drawing/2014/main" id="{DFD3BDB1-438D-42EF-A712-4FA17E7360B8}"/>
                </a:ext>
              </a:extLst>
            </p:cNvPr>
            <p:cNvSpPr>
              <a:spLocks noEditPoints="1"/>
            </p:cNvSpPr>
            <p:nvPr userDrawn="1"/>
          </p:nvSpPr>
          <p:spPr bwMode="auto">
            <a:xfrm>
              <a:off x="1965" y="2399"/>
              <a:ext cx="91" cy="686"/>
            </a:xfrm>
            <a:custGeom>
              <a:avLst/>
              <a:gdLst>
                <a:gd name="T0" fmla="*/ 9 w 63"/>
                <a:gd name="T1" fmla="*/ 368 h 477"/>
                <a:gd name="T2" fmla="*/ 16 w 63"/>
                <a:gd name="T3" fmla="*/ 440 h 477"/>
                <a:gd name="T4" fmla="*/ 14 w 63"/>
                <a:gd name="T5" fmla="*/ 441 h 477"/>
                <a:gd name="T6" fmla="*/ 51 w 63"/>
                <a:gd name="T7" fmla="*/ 456 h 477"/>
                <a:gd name="T8" fmla="*/ 29 w 63"/>
                <a:gd name="T9" fmla="*/ 346 h 477"/>
                <a:gd name="T10" fmla="*/ 35 w 63"/>
                <a:gd name="T11" fmla="*/ 262 h 477"/>
                <a:gd name="T12" fmla="*/ 27 w 63"/>
                <a:gd name="T13" fmla="*/ 240 h 477"/>
                <a:gd name="T14" fmla="*/ 33 w 63"/>
                <a:gd name="T15" fmla="*/ 204 h 477"/>
                <a:gd name="T16" fmla="*/ 35 w 63"/>
                <a:gd name="T17" fmla="*/ 138 h 477"/>
                <a:gd name="T18" fmla="*/ 36 w 63"/>
                <a:gd name="T19" fmla="*/ 112 h 477"/>
                <a:gd name="T20" fmla="*/ 27 w 63"/>
                <a:gd name="T21" fmla="*/ 30 h 477"/>
                <a:gd name="T22" fmla="*/ 36 w 63"/>
                <a:gd name="T23" fmla="*/ 1 h 477"/>
                <a:gd name="T24" fmla="*/ 9 w 63"/>
                <a:gd name="T25" fmla="*/ 368 h 477"/>
                <a:gd name="T26" fmla="*/ 9 w 63"/>
                <a:gd name="T27" fmla="*/ 368 h 477"/>
                <a:gd name="T28" fmla="*/ 34 w 63"/>
                <a:gd name="T29" fmla="*/ 261 h 477"/>
                <a:gd name="T30" fmla="*/ 34 w 63"/>
                <a:gd name="T31" fmla="*/ 261 h 477"/>
                <a:gd name="T32" fmla="*/ 29 w 63"/>
                <a:gd name="T33" fmla="*/ 218 h 477"/>
                <a:gd name="T34" fmla="*/ 38 w 63"/>
                <a:gd name="T35" fmla="*/ 212 h 477"/>
                <a:gd name="T36" fmla="*/ 29 w 63"/>
                <a:gd name="T37" fmla="*/ 218 h 477"/>
                <a:gd name="T38" fmla="*/ 29 w 63"/>
                <a:gd name="T39" fmla="*/ 218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3" h="477">
                  <a:moveTo>
                    <a:pt x="9" y="368"/>
                  </a:moveTo>
                  <a:cubicBezTo>
                    <a:pt x="10" y="394"/>
                    <a:pt x="12" y="418"/>
                    <a:pt x="16" y="440"/>
                  </a:cubicBezTo>
                  <a:cubicBezTo>
                    <a:pt x="22" y="432"/>
                    <a:pt x="21" y="433"/>
                    <a:pt x="14" y="441"/>
                  </a:cubicBezTo>
                  <a:cubicBezTo>
                    <a:pt x="16" y="477"/>
                    <a:pt x="44" y="464"/>
                    <a:pt x="51" y="456"/>
                  </a:cubicBezTo>
                  <a:cubicBezTo>
                    <a:pt x="20" y="465"/>
                    <a:pt x="49" y="354"/>
                    <a:pt x="29" y="346"/>
                  </a:cubicBezTo>
                  <a:cubicBezTo>
                    <a:pt x="35" y="336"/>
                    <a:pt x="44" y="254"/>
                    <a:pt x="35" y="262"/>
                  </a:cubicBezTo>
                  <a:cubicBezTo>
                    <a:pt x="63" y="239"/>
                    <a:pt x="32" y="245"/>
                    <a:pt x="27" y="240"/>
                  </a:cubicBezTo>
                  <a:cubicBezTo>
                    <a:pt x="49" y="228"/>
                    <a:pt x="51" y="216"/>
                    <a:pt x="33" y="204"/>
                  </a:cubicBezTo>
                  <a:cubicBezTo>
                    <a:pt x="55" y="203"/>
                    <a:pt x="35" y="136"/>
                    <a:pt x="35" y="138"/>
                  </a:cubicBezTo>
                  <a:cubicBezTo>
                    <a:pt x="35" y="114"/>
                    <a:pt x="36" y="99"/>
                    <a:pt x="36" y="112"/>
                  </a:cubicBezTo>
                  <a:cubicBezTo>
                    <a:pt x="36" y="58"/>
                    <a:pt x="41" y="53"/>
                    <a:pt x="27" y="30"/>
                  </a:cubicBezTo>
                  <a:cubicBezTo>
                    <a:pt x="54" y="25"/>
                    <a:pt x="19" y="25"/>
                    <a:pt x="36" y="1"/>
                  </a:cubicBezTo>
                  <a:cubicBezTo>
                    <a:pt x="18" y="0"/>
                    <a:pt x="0" y="340"/>
                    <a:pt x="9" y="368"/>
                  </a:cubicBezTo>
                  <a:cubicBezTo>
                    <a:pt x="11" y="372"/>
                    <a:pt x="10" y="370"/>
                    <a:pt x="9" y="368"/>
                  </a:cubicBezTo>
                  <a:close/>
                  <a:moveTo>
                    <a:pt x="34" y="261"/>
                  </a:moveTo>
                  <a:cubicBezTo>
                    <a:pt x="39" y="266"/>
                    <a:pt x="35" y="262"/>
                    <a:pt x="34" y="261"/>
                  </a:cubicBezTo>
                  <a:close/>
                  <a:moveTo>
                    <a:pt x="29" y="218"/>
                  </a:moveTo>
                  <a:cubicBezTo>
                    <a:pt x="33" y="219"/>
                    <a:pt x="36" y="217"/>
                    <a:pt x="38" y="212"/>
                  </a:cubicBezTo>
                  <a:cubicBezTo>
                    <a:pt x="34" y="208"/>
                    <a:pt x="31" y="210"/>
                    <a:pt x="29" y="218"/>
                  </a:cubicBezTo>
                  <a:cubicBezTo>
                    <a:pt x="33" y="219"/>
                    <a:pt x="31" y="216"/>
                    <a:pt x="29" y="2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814">
              <a:extLst>
                <a:ext uri="{FF2B5EF4-FFF2-40B4-BE49-F238E27FC236}">
                  <a16:creationId xmlns:a16="http://schemas.microsoft.com/office/drawing/2014/main" id="{A684897B-2C61-407C-AFDC-B0A5B157599F}"/>
                </a:ext>
              </a:extLst>
            </p:cNvPr>
            <p:cNvSpPr>
              <a:spLocks/>
            </p:cNvSpPr>
            <p:nvPr userDrawn="1"/>
          </p:nvSpPr>
          <p:spPr bwMode="auto">
            <a:xfrm>
              <a:off x="2011" y="2823"/>
              <a:ext cx="10" cy="10"/>
            </a:xfrm>
            <a:custGeom>
              <a:avLst/>
              <a:gdLst>
                <a:gd name="T0" fmla="*/ 5 w 7"/>
                <a:gd name="T1" fmla="*/ 7 h 7"/>
                <a:gd name="T2" fmla="*/ 2 w 7"/>
                <a:gd name="T3" fmla="*/ 0 h 7"/>
                <a:gd name="T4" fmla="*/ 5 w 7"/>
                <a:gd name="T5" fmla="*/ 7 h 7"/>
              </a:gdLst>
              <a:ahLst/>
              <a:cxnLst>
                <a:cxn ang="0">
                  <a:pos x="T0" y="T1"/>
                </a:cxn>
                <a:cxn ang="0">
                  <a:pos x="T2" y="T3"/>
                </a:cxn>
                <a:cxn ang="0">
                  <a:pos x="T4" y="T5"/>
                </a:cxn>
              </a:cxnLst>
              <a:rect l="0" t="0" r="r" b="b"/>
              <a:pathLst>
                <a:path w="7" h="7">
                  <a:moveTo>
                    <a:pt x="5" y="7"/>
                  </a:moveTo>
                  <a:cubicBezTo>
                    <a:pt x="1" y="7"/>
                    <a:pt x="3" y="2"/>
                    <a:pt x="2" y="0"/>
                  </a:cubicBezTo>
                  <a:cubicBezTo>
                    <a:pt x="7" y="2"/>
                    <a:pt x="0" y="5"/>
                    <a:pt x="5"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6" name="Group 5">
            <a:extLst>
              <a:ext uri="{FF2B5EF4-FFF2-40B4-BE49-F238E27FC236}">
                <a16:creationId xmlns:a16="http://schemas.microsoft.com/office/drawing/2014/main" id="{90DECF93-50BD-E887-0274-FFF90ED3085B}"/>
              </a:ext>
            </a:extLst>
          </p:cNvPr>
          <p:cNvGrpSpPr/>
          <p:nvPr/>
        </p:nvGrpSpPr>
        <p:grpSpPr>
          <a:xfrm>
            <a:off x="3053212" y="3705755"/>
            <a:ext cx="8857227" cy="1927100"/>
            <a:chOff x="3053212" y="3705755"/>
            <a:chExt cx="8857227" cy="1927100"/>
          </a:xfrm>
        </p:grpSpPr>
        <p:sp>
          <p:nvSpPr>
            <p:cNvPr id="4" name="Thought Bubble: Cloud 3">
              <a:extLst>
                <a:ext uri="{FF2B5EF4-FFF2-40B4-BE49-F238E27FC236}">
                  <a16:creationId xmlns:a16="http://schemas.microsoft.com/office/drawing/2014/main" id="{BC3B14C0-6CEB-A040-7DB0-8943C43BFF49}"/>
                </a:ext>
              </a:extLst>
            </p:cNvPr>
            <p:cNvSpPr/>
            <p:nvPr/>
          </p:nvSpPr>
          <p:spPr>
            <a:xfrm>
              <a:off x="3053212" y="3705755"/>
              <a:ext cx="5401733" cy="1927100"/>
            </a:xfrm>
            <a:prstGeom prst="cloudCallout">
              <a:avLst>
                <a:gd name="adj1" fmla="val -59152"/>
                <a:gd name="adj2" fmla="val 18150"/>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6D2732A3-91F1-E757-18BC-418CE1313E87}"/>
                </a:ext>
              </a:extLst>
            </p:cNvPr>
            <p:cNvSpPr txBox="1"/>
            <p:nvPr/>
          </p:nvSpPr>
          <p:spPr>
            <a:xfrm>
              <a:off x="3703815" y="4004758"/>
              <a:ext cx="8206624" cy="1477328"/>
            </a:xfrm>
            <a:prstGeom prst="rect">
              <a:avLst/>
            </a:prstGeom>
            <a:noFill/>
          </p:spPr>
          <p:txBody>
            <a:bodyPr wrap="square" rtlCol="0">
              <a:spAutoFit/>
            </a:bodyPr>
            <a:lstStyle/>
            <a:p>
              <a:r>
                <a:rPr lang="en-US" sz="2400" dirty="0">
                  <a:solidFill>
                    <a:schemeClr val="bg1"/>
                  </a:solidFill>
                  <a:latin typeface="Courier New" panose="02070309020205020404" pitchFamily="49" charset="0"/>
                  <a:cs typeface="Courier New" panose="02070309020205020404" pitchFamily="49" charset="0"/>
                </a:rPr>
                <a:t>def </a:t>
              </a:r>
              <a:r>
                <a:rPr lang="en-US" sz="2400" dirty="0" err="1">
                  <a:solidFill>
                    <a:schemeClr val="bg1"/>
                  </a:solidFill>
                  <a:latin typeface="Courier New" panose="02070309020205020404" pitchFamily="49" charset="0"/>
                  <a:cs typeface="Courier New" panose="02070309020205020404" pitchFamily="49" charset="0"/>
                </a:rPr>
                <a:t>OAuthStuff</a:t>
              </a:r>
              <a:r>
                <a:rPr lang="en-US" sz="2400" dirty="0">
                  <a:solidFill>
                    <a:schemeClr val="bg1"/>
                  </a:solidFill>
                  <a:latin typeface="Courier New" panose="02070309020205020404" pitchFamily="49" charset="0"/>
                  <a:cs typeface="Courier New" panose="02070309020205020404" pitchFamily="49" charset="0"/>
                </a:rPr>
                <a:t>(</a:t>
              </a:r>
              <a:r>
                <a:rPr lang="en-US" sz="2400" dirty="0" err="1">
                  <a:solidFill>
                    <a:schemeClr val="bg1"/>
                  </a:solidFill>
                  <a:latin typeface="Courier New" panose="02070309020205020404" pitchFamily="49" charset="0"/>
                  <a:cs typeface="Courier New" panose="02070309020205020404" pitchFamily="49" charset="0"/>
                </a:rPr>
                <a:t>saywhat</a:t>
              </a:r>
              <a:r>
                <a:rPr lang="en-US" sz="2400" dirty="0">
                  <a:solidFill>
                    <a:schemeClr val="bg1"/>
                  </a:solidFill>
                  <a:latin typeface="Courier New" panose="02070309020205020404" pitchFamily="49" charset="0"/>
                  <a:cs typeface="Courier New" panose="02070309020205020404" pitchFamily="49" charset="0"/>
                </a:rPr>
                <a:t>){ </a:t>
              </a:r>
            </a:p>
            <a:p>
              <a:r>
                <a:rPr lang="en-US" sz="2400" dirty="0">
                  <a:solidFill>
                    <a:schemeClr val="bg1"/>
                  </a:solidFill>
                  <a:latin typeface="Courier New" panose="02070309020205020404" pitchFamily="49" charset="0"/>
                  <a:cs typeface="Courier New" panose="02070309020205020404" pitchFamily="49" charset="0"/>
                </a:rPr>
                <a:t>  throw </a:t>
              </a:r>
              <a:r>
                <a:rPr lang="en-US" sz="2400" dirty="0" err="1">
                  <a:solidFill>
                    <a:schemeClr val="bg1"/>
                  </a:solidFill>
                  <a:latin typeface="Courier New" panose="02070309020205020404" pitchFamily="49" charset="0"/>
                  <a:cs typeface="Courier New" panose="02070309020205020404" pitchFamily="49" charset="0"/>
                </a:rPr>
                <a:t>HaventGotAClue</a:t>
              </a:r>
              <a:r>
                <a:rPr lang="en-US" sz="2400" dirty="0">
                  <a:solidFill>
                    <a:schemeClr val="bg1"/>
                  </a:solidFill>
                  <a:latin typeface="Courier New" panose="02070309020205020404" pitchFamily="49" charset="0"/>
                  <a:cs typeface="Courier New" panose="02070309020205020404" pitchFamily="49" charset="0"/>
                </a:rPr>
                <a:t>()</a:t>
              </a:r>
            </a:p>
            <a:p>
              <a:r>
                <a:rPr lang="en-US" sz="2400" dirty="0">
                  <a:solidFill>
                    <a:schemeClr val="bg1"/>
                  </a:solidFill>
                  <a:latin typeface="Courier New" panose="02070309020205020404" pitchFamily="49" charset="0"/>
                  <a:cs typeface="Courier New" panose="02070309020205020404" pitchFamily="49" charset="0"/>
                </a:rPr>
                <a:t>}</a:t>
              </a:r>
            </a:p>
            <a:p>
              <a:endParaRPr lang="en-US" dirty="0">
                <a:solidFill>
                  <a:schemeClr val="bg1">
                    <a:lumMod val="50000"/>
                  </a:schemeClr>
                </a:solidFill>
                <a:latin typeface="Segoe Print" panose="02000600000000000000" pitchFamily="2" charset="0"/>
              </a:endParaRPr>
            </a:p>
          </p:txBody>
        </p:sp>
      </p:grpSp>
      <p:pic>
        <p:nvPicPr>
          <p:cNvPr id="11" name="Picture 10">
            <a:extLst>
              <a:ext uri="{FF2B5EF4-FFF2-40B4-BE49-F238E27FC236}">
                <a16:creationId xmlns:a16="http://schemas.microsoft.com/office/drawing/2014/main" id="{9E6F921F-BBFF-4A2F-9149-74A9165A09A4}"/>
              </a:ext>
            </a:extLst>
          </p:cNvPr>
          <p:cNvPicPr>
            <a:picLocks noChangeAspect="1"/>
          </p:cNvPicPr>
          <p:nvPr/>
        </p:nvPicPr>
        <p:blipFill>
          <a:blip r:embed="rId3"/>
          <a:stretch>
            <a:fillRect/>
          </a:stretch>
        </p:blipFill>
        <p:spPr>
          <a:xfrm>
            <a:off x="926437" y="4478233"/>
            <a:ext cx="1962046" cy="2390729"/>
          </a:xfrm>
          <a:prstGeom prst="rect">
            <a:avLst/>
          </a:prstGeom>
        </p:spPr>
      </p:pic>
    </p:spTree>
    <p:extLst>
      <p:ext uri="{BB962C8B-B14F-4D97-AF65-F5344CB8AC3E}">
        <p14:creationId xmlns:p14="http://schemas.microsoft.com/office/powerpoint/2010/main" val="41483491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Word"/>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4069960"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passwords</a:t>
            </a:r>
            <a:endParaRPr lang="en-US" sz="3200" dirty="0">
              <a:solidFill>
                <a:schemeClr val="bg1">
                  <a:lumMod val="95000"/>
                </a:schemeClr>
              </a:solidFill>
              <a:latin typeface="Corbel" panose="020B0503020204020204" pitchFamily="34" charset="0"/>
            </a:endParaRPr>
          </a:p>
        </p:txBody>
      </p:sp>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486804" y="221427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3655728" y="2179363"/>
            <a:ext cx="4897721" cy="127531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3791869" y="235435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4363845" y="235011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4363845" y="2671999"/>
            <a:ext cx="3570208" cy="707886"/>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1: </a:t>
            </a:r>
          </a:p>
          <a:p>
            <a:r>
              <a:rPr lang="en-US" sz="2000" dirty="0">
                <a:latin typeface="Courier New" panose="02070309020205020404" pitchFamily="49" charset="0"/>
                <a:cs typeface="Courier New" panose="02070309020205020404" pitchFamily="49" charset="0"/>
              </a:rPr>
              <a:t>API 2: </a:t>
            </a:r>
            <a:r>
              <a:rPr lang="en-US" sz="2000" b="1" dirty="0">
                <a:latin typeface="Courier New" panose="02070309020205020404" pitchFamily="49" charset="0"/>
                <a:cs typeface="Courier New" panose="02070309020205020404" pitchFamily="49" charset="0"/>
              </a:rPr>
              <a:t>6Ha*41d841(b@21</a:t>
            </a:r>
            <a:endParaRPr lang="en-US" sz="2000" dirty="0">
              <a:latin typeface="Courier New" panose="02070309020205020404" pitchFamily="49" charset="0"/>
              <a:cs typeface="Courier New" panose="02070309020205020404" pitchFamily="49" charset="0"/>
            </a:endParaRPr>
          </a:p>
        </p:txBody>
      </p:sp>
      <p:pic>
        <p:nvPicPr>
          <p:cNvPr id="15" name="Picture 14">
            <a:extLst>
              <a:ext uri="{FF2B5EF4-FFF2-40B4-BE49-F238E27FC236}">
                <a16:creationId xmlns:a16="http://schemas.microsoft.com/office/drawing/2014/main" id="{59D28B18-35C7-441A-0BDB-EA509976B232}"/>
              </a:ext>
            </a:extLst>
          </p:cNvPr>
          <p:cNvPicPr>
            <a:picLocks noChangeAspect="1"/>
          </p:cNvPicPr>
          <p:nvPr/>
        </p:nvPicPr>
        <p:blipFill>
          <a:blip r:embed="rId4"/>
          <a:stretch>
            <a:fillRect/>
          </a:stretch>
        </p:blipFill>
        <p:spPr>
          <a:xfrm>
            <a:off x="9662178" y="3912554"/>
            <a:ext cx="930283" cy="992661"/>
          </a:xfrm>
          <a:prstGeom prst="rect">
            <a:avLst/>
          </a:prstGeom>
        </p:spPr>
      </p:pic>
      <p:pic>
        <p:nvPicPr>
          <p:cNvPr id="16" name="Picture 15">
            <a:extLst>
              <a:ext uri="{FF2B5EF4-FFF2-40B4-BE49-F238E27FC236}">
                <a16:creationId xmlns:a16="http://schemas.microsoft.com/office/drawing/2014/main" id="{E0A64B77-A448-3A42-916D-79DC699FDE38}"/>
              </a:ext>
            </a:extLst>
          </p:cNvPr>
          <p:cNvPicPr>
            <a:picLocks noChangeAspect="1"/>
          </p:cNvPicPr>
          <p:nvPr/>
        </p:nvPicPr>
        <p:blipFill>
          <a:blip r:embed="rId4"/>
          <a:stretch>
            <a:fillRect/>
          </a:stretch>
        </p:blipFill>
        <p:spPr>
          <a:xfrm>
            <a:off x="1583164" y="3912554"/>
            <a:ext cx="930283" cy="992661"/>
          </a:xfrm>
          <a:prstGeom prst="rect">
            <a:avLst/>
          </a:prstGeom>
        </p:spPr>
      </p:pic>
      <p:sp>
        <p:nvSpPr>
          <p:cNvPr id="17" name="!!Url BG">
            <a:extLst>
              <a:ext uri="{FF2B5EF4-FFF2-40B4-BE49-F238E27FC236}">
                <a16:creationId xmlns:a16="http://schemas.microsoft.com/office/drawing/2014/main" id="{B4B2C15F-30B6-DCA1-988D-6D605556F4A3}"/>
              </a:ext>
            </a:extLst>
          </p:cNvPr>
          <p:cNvSpPr/>
          <p:nvPr/>
        </p:nvSpPr>
        <p:spPr>
          <a:xfrm>
            <a:off x="3254558" y="4637100"/>
            <a:ext cx="5640004" cy="546600"/>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2" name="!!URL">
            <a:extLst>
              <a:ext uri="{FF2B5EF4-FFF2-40B4-BE49-F238E27FC236}">
                <a16:creationId xmlns:a16="http://schemas.microsoft.com/office/drawing/2014/main" id="{D761F799-215E-747D-F59C-FB6B982CF516}"/>
              </a:ext>
            </a:extLst>
          </p:cNvPr>
          <p:cNvSpPr txBox="1"/>
          <p:nvPr/>
        </p:nvSpPr>
        <p:spPr>
          <a:xfrm>
            <a:off x="3456619" y="4650279"/>
            <a:ext cx="5239404"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/foo/42?key=</a:t>
            </a:r>
          </a:p>
        </p:txBody>
      </p:sp>
      <p:cxnSp>
        <p:nvCxnSpPr>
          <p:cNvPr id="24" name="!!Arrow 2">
            <a:extLst>
              <a:ext uri="{FF2B5EF4-FFF2-40B4-BE49-F238E27FC236}">
                <a16:creationId xmlns:a16="http://schemas.microsoft.com/office/drawing/2014/main" id="{FEE30406-E0EF-1259-6E5B-7D2C3B776F80}"/>
              </a:ext>
            </a:extLst>
          </p:cNvPr>
          <p:cNvCxnSpPr>
            <a:cxnSpLocks/>
          </p:cNvCxnSpPr>
          <p:nvPr/>
        </p:nvCxnSpPr>
        <p:spPr>
          <a:xfrm flipH="1">
            <a:off x="2670629" y="4403959"/>
            <a:ext cx="6734628"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0AA173BF-B232-5A13-D7E1-67A6D75B0DDB}"/>
              </a:ext>
            </a:extLst>
          </p:cNvPr>
          <p:cNvSpPr txBox="1"/>
          <p:nvPr/>
        </p:nvSpPr>
        <p:spPr>
          <a:xfrm>
            <a:off x="6436128" y="4689073"/>
            <a:ext cx="3010883" cy="400110"/>
          </a:xfrm>
          <a:prstGeom prst="rect">
            <a:avLst/>
          </a:prstGeom>
          <a:noFill/>
        </p:spPr>
        <p:txBody>
          <a:bodyPr wrap="square" rtlCol="0">
            <a:spAutoFit/>
          </a:bodyPr>
          <a:lstStyle/>
          <a:p>
            <a:r>
              <a:rPr lang="en-US" sz="2000" b="1" dirty="0">
                <a:solidFill>
                  <a:srgbClr val="5B9BD5"/>
                </a:solidFill>
                <a:latin typeface="Courier New" panose="02070309020205020404" pitchFamily="49" charset="0"/>
                <a:cs typeface="Courier New" panose="02070309020205020404" pitchFamily="49" charset="0"/>
              </a:rPr>
              <a:t>FG75319573!&amp;#1d</a:t>
            </a:r>
          </a:p>
        </p:txBody>
      </p:sp>
      <p:sp>
        <p:nvSpPr>
          <p:cNvPr id="23" name="Rectangle: Rounded Corners 22">
            <a:extLst>
              <a:ext uri="{FF2B5EF4-FFF2-40B4-BE49-F238E27FC236}">
                <a16:creationId xmlns:a16="http://schemas.microsoft.com/office/drawing/2014/main" id="{7A6F33AE-AB91-C6B3-6DF0-B63EE8B1E021}"/>
              </a:ext>
            </a:extLst>
          </p:cNvPr>
          <p:cNvSpPr/>
          <p:nvPr/>
        </p:nvSpPr>
        <p:spPr>
          <a:xfrm>
            <a:off x="6496984" y="4751490"/>
            <a:ext cx="2397578"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550A73E7-26AC-E78E-6FDC-730846DF9059}"/>
              </a:ext>
            </a:extLst>
          </p:cNvPr>
          <p:cNvSpPr txBox="1"/>
          <p:nvPr/>
        </p:nvSpPr>
        <p:spPr>
          <a:xfrm>
            <a:off x="6398273" y="5250667"/>
            <a:ext cx="331043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Don't pass in </a:t>
            </a:r>
            <a:r>
              <a:rPr lang="en-US" sz="2000" dirty="0" err="1">
                <a:solidFill>
                  <a:schemeClr val="bg1"/>
                </a:solidFill>
                <a:latin typeface="Corbel" panose="020B0503020204020204" pitchFamily="34" charset="0"/>
              </a:rPr>
              <a:t>querystring</a:t>
            </a:r>
            <a:r>
              <a:rPr lang="en-US" sz="2000" dirty="0">
                <a:solidFill>
                  <a:schemeClr val="bg1"/>
                </a:solidFill>
                <a:latin typeface="Corbel" panose="020B0503020204020204" pitchFamily="34" charset="0"/>
              </a:rPr>
              <a:t>; </a:t>
            </a:r>
          </a:p>
          <a:p>
            <a:pPr algn="ctr"/>
            <a:r>
              <a:rPr lang="en-US" sz="2000" dirty="0">
                <a:solidFill>
                  <a:schemeClr val="bg1"/>
                </a:solidFill>
                <a:latin typeface="Corbel" panose="020B0503020204020204" pitchFamily="34" charset="0"/>
              </a:rPr>
              <a:t>will end up in logs!</a:t>
            </a:r>
          </a:p>
        </p:txBody>
      </p:sp>
      <p:sp>
        <p:nvSpPr>
          <p:cNvPr id="25" name="!!ApiKeyTxt">
            <a:extLst>
              <a:ext uri="{FF2B5EF4-FFF2-40B4-BE49-F238E27FC236}">
                <a16:creationId xmlns:a16="http://schemas.microsoft.com/office/drawing/2014/main" id="{C95B0A78-C742-C108-048E-723B94D4B6A6}"/>
              </a:ext>
            </a:extLst>
          </p:cNvPr>
          <p:cNvSpPr txBox="1"/>
          <p:nvPr/>
        </p:nvSpPr>
        <p:spPr>
          <a:xfrm>
            <a:off x="4363846" y="2672000"/>
            <a:ext cx="3570208"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FG75319573!&amp;#1d</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3228850022"/>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486804" y="221427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3655728" y="2214276"/>
            <a:ext cx="4897721"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3791869" y="235435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4363845" y="235011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4363845" y="2671999"/>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5" name="!!ApiKeyTxt">
            <a:extLst>
              <a:ext uri="{FF2B5EF4-FFF2-40B4-BE49-F238E27FC236}">
                <a16:creationId xmlns:a16="http://schemas.microsoft.com/office/drawing/2014/main" id="{C95B0A78-C742-C108-048E-723B94D4B6A6}"/>
              </a:ext>
            </a:extLst>
          </p:cNvPr>
          <p:cNvSpPr txBox="1"/>
          <p:nvPr/>
        </p:nvSpPr>
        <p:spPr>
          <a:xfrm>
            <a:off x="4363846" y="2672000"/>
            <a:ext cx="4031873"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FG75319573!&amp;#1d</a:t>
            </a:r>
            <a:endParaRPr lang="en-US" sz="2000" dirty="0">
              <a:solidFill>
                <a:srgbClr val="5B9BD5"/>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679F0E1E-88C1-3F61-1E77-C99C5E935B86}"/>
              </a:ext>
            </a:extLst>
          </p:cNvPr>
          <p:cNvPicPr>
            <a:picLocks noChangeAspect="1"/>
          </p:cNvPicPr>
          <p:nvPr/>
        </p:nvPicPr>
        <p:blipFill>
          <a:blip r:embed="rId4"/>
          <a:stretch>
            <a:fillRect/>
          </a:stretch>
        </p:blipFill>
        <p:spPr>
          <a:xfrm>
            <a:off x="-1117350" y="4424405"/>
            <a:ext cx="930283" cy="992661"/>
          </a:xfrm>
          <a:prstGeom prst="rect">
            <a:avLst/>
          </a:prstGeom>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398407305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14240" y="128416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1583164" y="128416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1719305" y="142424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2291281" y="142000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2291281" y="1741889"/>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15" name="!!ApiKeyTxt2">
            <a:extLst>
              <a:ext uri="{FF2B5EF4-FFF2-40B4-BE49-F238E27FC236}">
                <a16:creationId xmlns:a16="http://schemas.microsoft.com/office/drawing/2014/main" id="{5FAE4713-381D-CE01-2628-6983ED320827}"/>
              </a:ext>
            </a:extLst>
          </p:cNvPr>
          <p:cNvSpPr txBox="1"/>
          <p:nvPr/>
        </p:nvSpPr>
        <p:spPr>
          <a:xfrm>
            <a:off x="2291280" y="1746038"/>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5" name="!!ApiKeyTxt">
            <a:extLst>
              <a:ext uri="{FF2B5EF4-FFF2-40B4-BE49-F238E27FC236}">
                <a16:creationId xmlns:a16="http://schemas.microsoft.com/office/drawing/2014/main" id="{C95B0A78-C742-C108-048E-723B94D4B6A6}"/>
              </a:ext>
            </a:extLst>
          </p:cNvPr>
          <p:cNvSpPr txBox="1"/>
          <p:nvPr/>
        </p:nvSpPr>
        <p:spPr>
          <a:xfrm>
            <a:off x="2291282" y="174189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316010F7-5B3C-C028-108E-34AEED374F46}"/>
              </a:ext>
            </a:extLst>
          </p:cNvPr>
          <p:cNvPicPr>
            <a:picLocks noChangeAspect="1"/>
          </p:cNvPicPr>
          <p:nvPr/>
        </p:nvPicPr>
        <p:blipFill>
          <a:blip r:embed="rId4"/>
          <a:stretch>
            <a:fillRect/>
          </a:stretch>
        </p:blipFill>
        <p:spPr>
          <a:xfrm>
            <a:off x="2853071" y="2515394"/>
            <a:ext cx="930283" cy="992661"/>
          </a:xfrm>
          <a:prstGeom prst="rect">
            <a:avLst/>
          </a:prstGeom>
        </p:spPr>
      </p:pic>
      <p:sp>
        <p:nvSpPr>
          <p:cNvPr id="34" name="!!Url BG">
            <a:extLst>
              <a:ext uri="{FF2B5EF4-FFF2-40B4-BE49-F238E27FC236}">
                <a16:creationId xmlns:a16="http://schemas.microsoft.com/office/drawing/2014/main" id="{23ED6AAB-2E39-A337-1BB8-7E4815D8D130}"/>
              </a:ext>
            </a:extLst>
          </p:cNvPr>
          <p:cNvSpPr/>
          <p:nvPr/>
        </p:nvSpPr>
        <p:spPr>
          <a:xfrm>
            <a:off x="1619167" y="3872319"/>
            <a:ext cx="3470099" cy="4686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3885498"/>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36" name="Rectangle: Rounded Corners 35">
            <a:extLst>
              <a:ext uri="{FF2B5EF4-FFF2-40B4-BE49-F238E27FC236}">
                <a16:creationId xmlns:a16="http://schemas.microsoft.com/office/drawing/2014/main" id="{AAAFFBB7-4DC7-FF55-B063-8B5496A5F0CE}"/>
              </a:ext>
            </a:extLst>
          </p:cNvPr>
          <p:cNvSpPr/>
          <p:nvPr/>
        </p:nvSpPr>
        <p:spPr>
          <a:xfrm>
            <a:off x="3766239" y="1799339"/>
            <a:ext cx="1018033"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Arrow 2">
            <a:extLst>
              <a:ext uri="{FF2B5EF4-FFF2-40B4-BE49-F238E27FC236}">
                <a16:creationId xmlns:a16="http://schemas.microsoft.com/office/drawing/2014/main" id="{94D98668-528F-2B3D-F8F1-0B0EF0FA9117}"/>
              </a:ext>
            </a:extLst>
          </p:cNvPr>
          <p:cNvCxnSpPr>
            <a:cxnSpLocks/>
            <a:endCxn id="4" idx="2"/>
          </p:cNvCxnSpPr>
          <p:nvPr/>
        </p:nvCxnSpPr>
        <p:spPr>
          <a:xfrm flipV="1">
            <a:off x="3318213" y="3508055"/>
            <a:ext cx="0" cy="301945"/>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24679420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7"/>
                                        </p:tgtEl>
                                        <p:attrNameLst>
                                          <p:attrName>style.visibility</p:attrName>
                                        </p:attrNameLst>
                                      </p:cBhvr>
                                      <p:to>
                                        <p:strVal val="visible"/>
                                      </p:to>
                                    </p:set>
                                    <p:animEffect transition="in" filter="fade">
                                      <p:cBhvr>
                                        <p:cTn id="12" dur="500"/>
                                        <p:tgtEl>
                                          <p:spTgt spid="37"/>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4"/>
                                        </p:tgtEl>
                                        <p:attrNameLst>
                                          <p:attrName>style.visibility</p:attrName>
                                        </p:attrNameLst>
                                      </p:cBhvr>
                                      <p:to>
                                        <p:strVal val="visible"/>
                                      </p:to>
                                    </p:set>
                                    <p:animEffect transition="in" filter="fade">
                                      <p:cBhvr>
                                        <p:cTn id="15" dur="500"/>
                                        <p:tgtEl>
                                          <p:spTgt spid="3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5"/>
                                        </p:tgtEl>
                                        <p:attrNameLst>
                                          <p:attrName>style.visibility</p:attrName>
                                        </p:attrNameLst>
                                      </p:cBhvr>
                                      <p:to>
                                        <p:strVal val="visible"/>
                                      </p:to>
                                    </p:set>
                                    <p:animEffect transition="in" filter="fade">
                                      <p:cBhvr>
                                        <p:cTn id="18" dur="500"/>
                                        <p:tgtEl>
                                          <p:spTgt spid="35"/>
                                        </p:tgtEl>
                                      </p:cBhvr>
                                    </p:animEffect>
                                  </p:childTnLst>
                                </p:cTn>
                              </p:par>
                            </p:childTnLst>
                          </p:cTn>
                        </p:par>
                        <p:par>
                          <p:cTn id="19" fill="hold">
                            <p:stCondLst>
                              <p:cond delay="500"/>
                            </p:stCondLst>
                            <p:childTnLst>
                              <p:par>
                                <p:cTn id="20" presetID="1" presetClass="entr" presetSubtype="0" fill="hold" grpId="0" nodeType="afterEffect">
                                  <p:stCondLst>
                                    <p:cond delay="0"/>
                                  </p:stCondLst>
                                  <p:childTnLst>
                                    <p:set>
                                      <p:cBhvr>
                                        <p:cTn id="21"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34" grpId="0" animBg="1"/>
      <p:bldP spid="35" grpId="0"/>
      <p:bldP spid="36"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14240" y="128416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1583164" y="128416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1719305" y="142424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2291281" y="142000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2291281" y="1741889"/>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5" name="!!ApiKeyTxt">
            <a:extLst>
              <a:ext uri="{FF2B5EF4-FFF2-40B4-BE49-F238E27FC236}">
                <a16:creationId xmlns:a16="http://schemas.microsoft.com/office/drawing/2014/main" id="{C95B0A78-C742-C108-048E-723B94D4B6A6}"/>
              </a:ext>
            </a:extLst>
          </p:cNvPr>
          <p:cNvSpPr txBox="1"/>
          <p:nvPr/>
        </p:nvSpPr>
        <p:spPr>
          <a:xfrm>
            <a:off x="2291282" y="174189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316010F7-5B3C-C028-108E-34AEED374F46}"/>
              </a:ext>
            </a:extLst>
          </p:cNvPr>
          <p:cNvPicPr>
            <a:picLocks noChangeAspect="1"/>
          </p:cNvPicPr>
          <p:nvPr/>
        </p:nvPicPr>
        <p:blipFill>
          <a:blip r:embed="rId4"/>
          <a:stretch>
            <a:fillRect/>
          </a:stretch>
        </p:blipFill>
        <p:spPr>
          <a:xfrm>
            <a:off x="2853071" y="2515394"/>
            <a:ext cx="930283" cy="992661"/>
          </a:xfrm>
          <a:prstGeom prst="rect">
            <a:avLst/>
          </a:prstGeom>
        </p:spPr>
      </p:pic>
      <p:sp>
        <p:nvSpPr>
          <p:cNvPr id="34" name="!!Url BG">
            <a:extLst>
              <a:ext uri="{FF2B5EF4-FFF2-40B4-BE49-F238E27FC236}">
                <a16:creationId xmlns:a16="http://schemas.microsoft.com/office/drawing/2014/main" id="{23ED6AAB-2E39-A337-1BB8-7E4815D8D130}"/>
              </a:ext>
            </a:extLst>
          </p:cNvPr>
          <p:cNvSpPr/>
          <p:nvPr/>
        </p:nvSpPr>
        <p:spPr>
          <a:xfrm>
            <a:off x="1619166" y="3872319"/>
            <a:ext cx="4340475" cy="4686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3885498"/>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44" name="Rectangle: Rounded Corners 43">
            <a:extLst>
              <a:ext uri="{FF2B5EF4-FFF2-40B4-BE49-F238E27FC236}">
                <a16:creationId xmlns:a16="http://schemas.microsoft.com/office/drawing/2014/main" id="{41403E6C-23D7-5538-FC32-35D1E0446C31}"/>
              </a:ext>
            </a:extLst>
          </p:cNvPr>
          <p:cNvSpPr/>
          <p:nvPr/>
        </p:nvSpPr>
        <p:spPr>
          <a:xfrm>
            <a:off x="1719306" y="3965020"/>
            <a:ext cx="4107698"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5" name="!!Arrow 2">
            <a:extLst>
              <a:ext uri="{FF2B5EF4-FFF2-40B4-BE49-F238E27FC236}">
                <a16:creationId xmlns:a16="http://schemas.microsoft.com/office/drawing/2014/main" id="{BD2C10C1-5FBD-B183-9200-DDEE818DE658}"/>
              </a:ext>
            </a:extLst>
          </p:cNvPr>
          <p:cNvCxnSpPr>
            <a:cxnSpLocks/>
          </p:cNvCxnSpPr>
          <p:nvPr/>
        </p:nvCxnSpPr>
        <p:spPr>
          <a:xfrm flipV="1">
            <a:off x="3318213" y="3508055"/>
            <a:ext cx="0" cy="301945"/>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9" name="!!ApiKeyTxt2">
            <a:extLst>
              <a:ext uri="{FF2B5EF4-FFF2-40B4-BE49-F238E27FC236}">
                <a16:creationId xmlns:a16="http://schemas.microsoft.com/office/drawing/2014/main" id="{51D7CE37-4E54-3201-734F-4DF58351D553}"/>
              </a:ext>
            </a:extLst>
          </p:cNvPr>
          <p:cNvSpPr txBox="1"/>
          <p:nvPr/>
        </p:nvSpPr>
        <p:spPr>
          <a:xfrm>
            <a:off x="3292098" y="392390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977177984"/>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14240" y="128416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1583164" y="128416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1719305" y="142424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2291281" y="142000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2291281" y="1741889"/>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5" name="!!ApiKeyTxt">
            <a:extLst>
              <a:ext uri="{FF2B5EF4-FFF2-40B4-BE49-F238E27FC236}">
                <a16:creationId xmlns:a16="http://schemas.microsoft.com/office/drawing/2014/main" id="{C95B0A78-C742-C108-048E-723B94D4B6A6}"/>
              </a:ext>
            </a:extLst>
          </p:cNvPr>
          <p:cNvSpPr txBox="1"/>
          <p:nvPr/>
        </p:nvSpPr>
        <p:spPr>
          <a:xfrm>
            <a:off x="2291282" y="174189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316010F7-5B3C-C028-108E-34AEED374F46}"/>
              </a:ext>
            </a:extLst>
          </p:cNvPr>
          <p:cNvPicPr>
            <a:picLocks noChangeAspect="1"/>
          </p:cNvPicPr>
          <p:nvPr/>
        </p:nvPicPr>
        <p:blipFill>
          <a:blip r:embed="rId4"/>
          <a:stretch>
            <a:fillRect/>
          </a:stretch>
        </p:blipFill>
        <p:spPr>
          <a:xfrm>
            <a:off x="2853071" y="2515394"/>
            <a:ext cx="930283" cy="992661"/>
          </a:xfrm>
          <a:prstGeom prst="rect">
            <a:avLst/>
          </a:prstGeom>
        </p:spPr>
      </p:pic>
      <p:sp>
        <p:nvSpPr>
          <p:cNvPr id="34" name="!!Url BG">
            <a:extLst>
              <a:ext uri="{FF2B5EF4-FFF2-40B4-BE49-F238E27FC236}">
                <a16:creationId xmlns:a16="http://schemas.microsoft.com/office/drawing/2014/main" id="{23ED6AAB-2E39-A337-1BB8-7E4815D8D130}"/>
              </a:ext>
            </a:extLst>
          </p:cNvPr>
          <p:cNvSpPr/>
          <p:nvPr/>
        </p:nvSpPr>
        <p:spPr>
          <a:xfrm>
            <a:off x="778042" y="3872319"/>
            <a:ext cx="5165558" cy="4686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3885498"/>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3866137"/>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cxnSp>
        <p:nvCxnSpPr>
          <p:cNvPr id="39" name="!!Arrow 2">
            <a:extLst>
              <a:ext uri="{FF2B5EF4-FFF2-40B4-BE49-F238E27FC236}">
                <a16:creationId xmlns:a16="http://schemas.microsoft.com/office/drawing/2014/main" id="{00B08A94-4F9B-7880-6306-88E2F65CA2DA}"/>
              </a:ext>
            </a:extLst>
          </p:cNvPr>
          <p:cNvCxnSpPr>
            <a:cxnSpLocks/>
          </p:cNvCxnSpPr>
          <p:nvPr/>
        </p:nvCxnSpPr>
        <p:spPr>
          <a:xfrm flipV="1">
            <a:off x="3318213" y="3508055"/>
            <a:ext cx="0" cy="301945"/>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9" name="!!ApiKeyTxt2">
            <a:extLst>
              <a:ext uri="{FF2B5EF4-FFF2-40B4-BE49-F238E27FC236}">
                <a16:creationId xmlns:a16="http://schemas.microsoft.com/office/drawing/2014/main" id="{E24961F2-76B0-5301-ECE2-028FDDB5D2DC}"/>
              </a:ext>
            </a:extLst>
          </p:cNvPr>
          <p:cNvSpPr txBox="1"/>
          <p:nvPr/>
        </p:nvSpPr>
        <p:spPr>
          <a:xfrm>
            <a:off x="3292098" y="392390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261506220"/>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14240" y="128416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1583164" y="128416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1719305" y="142424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2291281" y="142000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2291281" y="1741889"/>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5" name="!!ApiKeyTxt">
            <a:extLst>
              <a:ext uri="{FF2B5EF4-FFF2-40B4-BE49-F238E27FC236}">
                <a16:creationId xmlns:a16="http://schemas.microsoft.com/office/drawing/2014/main" id="{C95B0A78-C742-C108-048E-723B94D4B6A6}"/>
              </a:ext>
            </a:extLst>
          </p:cNvPr>
          <p:cNvSpPr txBox="1"/>
          <p:nvPr/>
        </p:nvSpPr>
        <p:spPr>
          <a:xfrm>
            <a:off x="2291282" y="174189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316010F7-5B3C-C028-108E-34AEED374F46}"/>
              </a:ext>
            </a:extLst>
          </p:cNvPr>
          <p:cNvPicPr>
            <a:picLocks noChangeAspect="1"/>
          </p:cNvPicPr>
          <p:nvPr/>
        </p:nvPicPr>
        <p:blipFill>
          <a:blip r:embed="rId4"/>
          <a:stretch>
            <a:fillRect/>
          </a:stretch>
        </p:blipFill>
        <p:spPr>
          <a:xfrm>
            <a:off x="2853071" y="2515394"/>
            <a:ext cx="930283" cy="992661"/>
          </a:xfrm>
          <a:prstGeom prst="rect">
            <a:avLst/>
          </a:prstGeom>
        </p:spPr>
      </p:pic>
      <p:sp>
        <p:nvSpPr>
          <p:cNvPr id="34" name="!!Url BG">
            <a:extLst>
              <a:ext uri="{FF2B5EF4-FFF2-40B4-BE49-F238E27FC236}">
                <a16:creationId xmlns:a16="http://schemas.microsoft.com/office/drawing/2014/main" id="{23ED6AAB-2E39-A337-1BB8-7E4815D8D130}"/>
              </a:ext>
            </a:extLst>
          </p:cNvPr>
          <p:cNvSpPr/>
          <p:nvPr/>
        </p:nvSpPr>
        <p:spPr>
          <a:xfrm>
            <a:off x="778042" y="3872319"/>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3885498"/>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3866137"/>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4257570"/>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4253447"/>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41" name="Straight Arrow Connector 40">
            <a:extLst>
              <a:ext uri="{FF2B5EF4-FFF2-40B4-BE49-F238E27FC236}">
                <a16:creationId xmlns:a16="http://schemas.microsoft.com/office/drawing/2014/main" id="{2EB0CA3C-4A89-1A23-505F-865C6A20461C}"/>
              </a:ext>
            </a:extLst>
          </p:cNvPr>
          <p:cNvCxnSpPr>
            <a:cxnSpLocks/>
            <a:stCxn id="43" idx="0"/>
          </p:cNvCxnSpPr>
          <p:nvPr/>
        </p:nvCxnSpPr>
        <p:spPr>
          <a:xfrm flipH="1" flipV="1">
            <a:off x="3456697" y="4784823"/>
            <a:ext cx="292779" cy="588354"/>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B58CFD33-9407-716A-2CE3-605470FAF9F1}"/>
              </a:ext>
            </a:extLst>
          </p:cNvPr>
          <p:cNvSpPr txBox="1"/>
          <p:nvPr/>
        </p:nvSpPr>
        <p:spPr>
          <a:xfrm>
            <a:off x="2094260" y="5373177"/>
            <a:ext cx="331043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Unique signature for this exact request</a:t>
            </a:r>
          </a:p>
        </p:txBody>
      </p:sp>
      <p:cxnSp>
        <p:nvCxnSpPr>
          <p:cNvPr id="45" name="!!Arrow 2">
            <a:extLst>
              <a:ext uri="{FF2B5EF4-FFF2-40B4-BE49-F238E27FC236}">
                <a16:creationId xmlns:a16="http://schemas.microsoft.com/office/drawing/2014/main" id="{99BB8D80-F53F-89CE-3A50-B93F447F9A72}"/>
              </a:ext>
            </a:extLst>
          </p:cNvPr>
          <p:cNvCxnSpPr>
            <a:cxnSpLocks/>
          </p:cNvCxnSpPr>
          <p:nvPr/>
        </p:nvCxnSpPr>
        <p:spPr>
          <a:xfrm flipV="1">
            <a:off x="3318213" y="3508055"/>
            <a:ext cx="0" cy="301945"/>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9" name="!!ApiKeyTxt2">
            <a:extLst>
              <a:ext uri="{FF2B5EF4-FFF2-40B4-BE49-F238E27FC236}">
                <a16:creationId xmlns:a16="http://schemas.microsoft.com/office/drawing/2014/main" id="{B4F05AD1-CAAE-16A4-A6C9-8EB3AD4BA874}"/>
              </a:ext>
            </a:extLst>
          </p:cNvPr>
          <p:cNvSpPr txBox="1"/>
          <p:nvPr/>
        </p:nvSpPr>
        <p:spPr>
          <a:xfrm>
            <a:off x="3292098" y="392390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4023436576"/>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14240" y="128416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1583164" y="128416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1719305" y="142424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2291281" y="142000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2291281" y="1741889"/>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5" name="!!ApiKeyTxt">
            <a:extLst>
              <a:ext uri="{FF2B5EF4-FFF2-40B4-BE49-F238E27FC236}">
                <a16:creationId xmlns:a16="http://schemas.microsoft.com/office/drawing/2014/main" id="{C95B0A78-C742-C108-048E-723B94D4B6A6}"/>
              </a:ext>
            </a:extLst>
          </p:cNvPr>
          <p:cNvSpPr txBox="1"/>
          <p:nvPr/>
        </p:nvSpPr>
        <p:spPr>
          <a:xfrm>
            <a:off x="2291282" y="174189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316010F7-5B3C-C028-108E-34AEED374F46}"/>
              </a:ext>
            </a:extLst>
          </p:cNvPr>
          <p:cNvPicPr>
            <a:picLocks noChangeAspect="1"/>
          </p:cNvPicPr>
          <p:nvPr/>
        </p:nvPicPr>
        <p:blipFill>
          <a:blip r:embed="rId4"/>
          <a:stretch>
            <a:fillRect/>
          </a:stretch>
        </p:blipFill>
        <p:spPr>
          <a:xfrm>
            <a:off x="2853071" y="2515394"/>
            <a:ext cx="930283" cy="992661"/>
          </a:xfrm>
          <a:prstGeom prst="rect">
            <a:avLst/>
          </a:prstGeom>
        </p:spPr>
      </p:pic>
      <p:sp>
        <p:nvSpPr>
          <p:cNvPr id="34" name="!!Url BG">
            <a:extLst>
              <a:ext uri="{FF2B5EF4-FFF2-40B4-BE49-F238E27FC236}">
                <a16:creationId xmlns:a16="http://schemas.microsoft.com/office/drawing/2014/main" id="{23ED6AAB-2E39-A337-1BB8-7E4815D8D130}"/>
              </a:ext>
            </a:extLst>
          </p:cNvPr>
          <p:cNvSpPr/>
          <p:nvPr/>
        </p:nvSpPr>
        <p:spPr>
          <a:xfrm>
            <a:off x="778042" y="3872319"/>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3885498"/>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3866137"/>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4257570"/>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4253447"/>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Url BG 2">
            <a:extLst>
              <a:ext uri="{FF2B5EF4-FFF2-40B4-BE49-F238E27FC236}">
                <a16:creationId xmlns:a16="http://schemas.microsoft.com/office/drawing/2014/main" id="{3713ACC7-125F-8F72-C6E9-5E510D800E02}"/>
              </a:ext>
            </a:extLst>
          </p:cNvPr>
          <p:cNvSpPr/>
          <p:nvPr/>
        </p:nvSpPr>
        <p:spPr>
          <a:xfrm>
            <a:off x="915827" y="5301621"/>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5" name="!!URL2">
            <a:extLst>
              <a:ext uri="{FF2B5EF4-FFF2-40B4-BE49-F238E27FC236}">
                <a16:creationId xmlns:a16="http://schemas.microsoft.com/office/drawing/2014/main" id="{DE442EC5-B59C-3E04-F32B-D836715F2C1A}"/>
              </a:ext>
            </a:extLst>
          </p:cNvPr>
          <p:cNvSpPr txBox="1"/>
          <p:nvPr/>
        </p:nvSpPr>
        <p:spPr>
          <a:xfrm>
            <a:off x="1132397" y="5295439"/>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/foo/42?what=ever</a:t>
            </a: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16" name="!!Arrow 2">
            <a:extLst>
              <a:ext uri="{FF2B5EF4-FFF2-40B4-BE49-F238E27FC236}">
                <a16:creationId xmlns:a16="http://schemas.microsoft.com/office/drawing/2014/main" id="{3FE5C5C9-87AC-A070-95B3-5DD9F3B49292}"/>
              </a:ext>
            </a:extLst>
          </p:cNvPr>
          <p:cNvCxnSpPr>
            <a:cxnSpLocks/>
          </p:cNvCxnSpPr>
          <p:nvPr/>
        </p:nvCxnSpPr>
        <p:spPr>
          <a:xfrm flipV="1">
            <a:off x="3318213" y="3508055"/>
            <a:ext cx="0" cy="301945"/>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cxnSp>
        <p:nvCxnSpPr>
          <p:cNvPr id="17" name="!!Arrow 2">
            <a:extLst>
              <a:ext uri="{FF2B5EF4-FFF2-40B4-BE49-F238E27FC236}">
                <a16:creationId xmlns:a16="http://schemas.microsoft.com/office/drawing/2014/main" id="{4ABD2C7D-6535-CDF1-C496-DF32F27212F9}"/>
              </a:ext>
            </a:extLst>
          </p:cNvPr>
          <p:cNvCxnSpPr>
            <a:cxnSpLocks/>
          </p:cNvCxnSpPr>
          <p:nvPr/>
        </p:nvCxnSpPr>
        <p:spPr>
          <a:xfrm flipV="1">
            <a:off x="3318213" y="4799447"/>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2AB5915A-D813-EFF7-CC52-04F117480EB4}"/>
              </a:ext>
            </a:extLst>
          </p:cNvPr>
          <p:cNvSpPr txBox="1"/>
          <p:nvPr/>
        </p:nvSpPr>
        <p:spPr>
          <a:xfrm>
            <a:off x="5463102" y="5327413"/>
            <a:ext cx="331043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The API Key isn't included</a:t>
            </a:r>
          </a:p>
          <a:p>
            <a:pPr algn="ctr"/>
            <a:r>
              <a:rPr lang="en-US" sz="2000" dirty="0">
                <a:solidFill>
                  <a:schemeClr val="bg1"/>
                </a:solidFill>
                <a:latin typeface="Corbel" panose="020B0503020204020204" pitchFamily="34" charset="0"/>
              </a:rPr>
              <a:t>in the request! </a:t>
            </a:r>
          </a:p>
        </p:txBody>
      </p:sp>
      <p:pic>
        <p:nvPicPr>
          <p:cNvPr id="24" name="Picture 2">
            <a:extLst>
              <a:ext uri="{FF2B5EF4-FFF2-40B4-BE49-F238E27FC236}">
                <a16:creationId xmlns:a16="http://schemas.microsoft.com/office/drawing/2014/main" id="{CEF22D57-EA8C-68C6-BFB1-9FA2DDB713C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8543324" y="4253447"/>
            <a:ext cx="2442167" cy="2850210"/>
          </a:xfrm>
          <a:prstGeom prst="rect">
            <a:avLst/>
          </a:prstGeom>
          <a:noFill/>
          <a:extLst>
            <a:ext uri="{909E8E84-426E-40DD-AFC4-6F175D3DCCD1}">
              <a14:hiddenFill xmlns:a14="http://schemas.microsoft.com/office/drawing/2010/main">
                <a:solidFill>
                  <a:srgbClr val="FFFFFF"/>
                </a:solidFill>
              </a14:hiddenFill>
            </a:ext>
          </a:extLst>
        </p:spPr>
      </p:pic>
      <p:sp>
        <p:nvSpPr>
          <p:cNvPr id="26" name="!!Cloud curse you">
            <a:extLst>
              <a:ext uri="{FF2B5EF4-FFF2-40B4-BE49-F238E27FC236}">
                <a16:creationId xmlns:a16="http://schemas.microsoft.com/office/drawing/2014/main" id="{B0899486-3FE9-0A43-5034-B55B3325605D}"/>
              </a:ext>
            </a:extLst>
          </p:cNvPr>
          <p:cNvSpPr/>
          <p:nvPr/>
        </p:nvSpPr>
        <p:spPr>
          <a:xfrm>
            <a:off x="7706436" y="3508055"/>
            <a:ext cx="1837380" cy="965762"/>
          </a:xfrm>
          <a:prstGeom prst="cloudCallout">
            <a:avLst>
              <a:gd name="adj1" fmla="val 29530"/>
              <a:gd name="adj2" fmla="val 81157"/>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ackerText 2">
            <a:extLst>
              <a:ext uri="{FF2B5EF4-FFF2-40B4-BE49-F238E27FC236}">
                <a16:creationId xmlns:a16="http://schemas.microsoft.com/office/drawing/2014/main" id="{AF5F6B3B-A1C2-F6A2-32E5-551BAD298DCD}"/>
              </a:ext>
            </a:extLst>
          </p:cNvPr>
          <p:cNvSpPr txBox="1"/>
          <p:nvPr/>
        </p:nvSpPr>
        <p:spPr>
          <a:xfrm>
            <a:off x="8105631" y="3751171"/>
            <a:ext cx="1118577"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Drat!</a:t>
            </a:r>
            <a:endParaRPr lang="en-US" dirty="0">
              <a:solidFill>
                <a:schemeClr val="bg1">
                  <a:lumMod val="50000"/>
                </a:schemeClr>
              </a:solidFill>
              <a:latin typeface="Segoe Print" panose="02000600000000000000" pitchFamily="2" charset="0"/>
            </a:endParaRPr>
          </a:p>
        </p:txBody>
      </p:sp>
      <p:sp>
        <p:nvSpPr>
          <p:cNvPr id="28" name="!!TitleBG">
            <a:extLst>
              <a:ext uri="{FF2B5EF4-FFF2-40B4-BE49-F238E27FC236}">
                <a16:creationId xmlns:a16="http://schemas.microsoft.com/office/drawing/2014/main" id="{864F536C-64E5-DC25-85C0-F570BF674D47}"/>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2" name="Rectangle: Rounded Corners 21">
            <a:extLst>
              <a:ext uri="{FF2B5EF4-FFF2-40B4-BE49-F238E27FC236}">
                <a16:creationId xmlns:a16="http://schemas.microsoft.com/office/drawing/2014/main" id="{286C0059-DE51-C86C-3856-EF2E0851E662}"/>
              </a:ext>
            </a:extLst>
          </p:cNvPr>
          <p:cNvSpPr/>
          <p:nvPr/>
        </p:nvSpPr>
        <p:spPr>
          <a:xfrm>
            <a:off x="1661360" y="4344780"/>
            <a:ext cx="233610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Rounded Corners 28">
            <a:extLst>
              <a:ext uri="{FF2B5EF4-FFF2-40B4-BE49-F238E27FC236}">
                <a16:creationId xmlns:a16="http://schemas.microsoft.com/office/drawing/2014/main" id="{71834CFF-63E0-562D-6B61-D5929CAF078A}"/>
              </a:ext>
            </a:extLst>
          </p:cNvPr>
          <p:cNvSpPr/>
          <p:nvPr/>
        </p:nvSpPr>
        <p:spPr>
          <a:xfrm>
            <a:off x="1132397" y="5737477"/>
            <a:ext cx="433070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ApiKeyTxt2">
            <a:extLst>
              <a:ext uri="{FF2B5EF4-FFF2-40B4-BE49-F238E27FC236}">
                <a16:creationId xmlns:a16="http://schemas.microsoft.com/office/drawing/2014/main" id="{20A3BA7B-18FE-C0E3-CB94-3838F129AC63}"/>
              </a:ext>
            </a:extLst>
          </p:cNvPr>
          <p:cNvSpPr txBox="1"/>
          <p:nvPr/>
        </p:nvSpPr>
        <p:spPr>
          <a:xfrm>
            <a:off x="3292098" y="392390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671175795"/>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500"/>
                                        <p:tgtEl>
                                          <p:spTgt spid="23"/>
                                        </p:tgtEl>
                                      </p:cBhvr>
                                    </p:animEffect>
                                  </p:childTnLst>
                                </p:cTn>
                              </p:par>
                              <p:par>
                                <p:cTn id="16" presetID="2" presetClass="entr" presetSubtype="4" fill="hold" nodeType="withEffect">
                                  <p:stCondLst>
                                    <p:cond delay="0"/>
                                  </p:stCondLst>
                                  <p:childTnLst>
                                    <p:set>
                                      <p:cBhvr>
                                        <p:cTn id="17" dur="1" fill="hold">
                                          <p:stCondLst>
                                            <p:cond delay="0"/>
                                          </p:stCondLst>
                                        </p:cTn>
                                        <p:tgtEl>
                                          <p:spTgt spid="24"/>
                                        </p:tgtEl>
                                        <p:attrNameLst>
                                          <p:attrName>style.visibility</p:attrName>
                                        </p:attrNameLst>
                                      </p:cBhvr>
                                      <p:to>
                                        <p:strVal val="visible"/>
                                      </p:to>
                                    </p:set>
                                    <p:anim calcmode="lin" valueType="num">
                                      <p:cBhvr additive="base">
                                        <p:cTn id="18" dur="500" fill="hold"/>
                                        <p:tgtEl>
                                          <p:spTgt spid="24"/>
                                        </p:tgtEl>
                                        <p:attrNameLst>
                                          <p:attrName>ppt_x</p:attrName>
                                        </p:attrNameLst>
                                      </p:cBhvr>
                                      <p:tavLst>
                                        <p:tav tm="0">
                                          <p:val>
                                            <p:strVal val="#ppt_x"/>
                                          </p:val>
                                        </p:tav>
                                        <p:tav tm="100000">
                                          <p:val>
                                            <p:strVal val="#ppt_x"/>
                                          </p:val>
                                        </p:tav>
                                      </p:tavLst>
                                    </p:anim>
                                    <p:anim calcmode="lin" valueType="num">
                                      <p:cBhvr additive="base">
                                        <p:cTn id="19" dur="500" fill="hold"/>
                                        <p:tgtEl>
                                          <p:spTgt spid="24"/>
                                        </p:tgtEl>
                                        <p:attrNameLst>
                                          <p:attrName>ppt_y</p:attrName>
                                        </p:attrNameLst>
                                      </p:cBhvr>
                                      <p:tavLst>
                                        <p:tav tm="0">
                                          <p:val>
                                            <p:strVal val="1+#ppt_h/2"/>
                                          </p:val>
                                        </p:tav>
                                        <p:tav tm="100000">
                                          <p:val>
                                            <p:strVal val="#ppt_y"/>
                                          </p:val>
                                        </p:tav>
                                      </p:tavLst>
                                    </p:anim>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fade">
                                      <p:cBhvr>
                                        <p:cTn id="23" dur="500"/>
                                        <p:tgtEl>
                                          <p:spTgt spid="26"/>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7"/>
                                        </p:tgtEl>
                                        <p:attrNameLst>
                                          <p:attrName>style.visibility</p:attrName>
                                        </p:attrNameLst>
                                      </p:cBhvr>
                                      <p:to>
                                        <p:strVal val="visible"/>
                                      </p:to>
                                    </p:set>
                                    <p:animEffect transition="in" filter="fade">
                                      <p:cBhvr>
                                        <p:cTn id="26"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6" grpId="0" animBg="1"/>
      <p:bldP spid="27" grpId="0"/>
      <p:bldP spid="22" grpId="0" animBg="1"/>
      <p:bldP spid="29"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14240" y="-2402009"/>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1583164" y="-2402009"/>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1719305" y="-2261932"/>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2291281" y="-226617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2291281" y="-1944286"/>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5" name="!!ApiKeyTxt">
            <a:extLst>
              <a:ext uri="{FF2B5EF4-FFF2-40B4-BE49-F238E27FC236}">
                <a16:creationId xmlns:a16="http://schemas.microsoft.com/office/drawing/2014/main" id="{C95B0A78-C742-C108-048E-723B94D4B6A6}"/>
              </a:ext>
            </a:extLst>
          </p:cNvPr>
          <p:cNvSpPr txBox="1"/>
          <p:nvPr/>
        </p:nvSpPr>
        <p:spPr>
          <a:xfrm>
            <a:off x="2291282" y="-194428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FG75…</a:t>
            </a:r>
            <a:endParaRPr lang="en-US" sz="2000" dirty="0">
              <a:solidFill>
                <a:srgbClr val="C00000"/>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316010F7-5B3C-C028-108E-34AEED374F46}"/>
              </a:ext>
            </a:extLst>
          </p:cNvPr>
          <p:cNvPicPr>
            <a:picLocks noChangeAspect="1"/>
          </p:cNvPicPr>
          <p:nvPr/>
        </p:nvPicPr>
        <p:blipFill>
          <a:blip r:embed="rId4"/>
          <a:stretch>
            <a:fillRect/>
          </a:stretch>
        </p:blipFill>
        <p:spPr>
          <a:xfrm>
            <a:off x="2853071" y="-1170781"/>
            <a:ext cx="930283" cy="992661"/>
          </a:xfrm>
          <a:prstGeom prst="rect">
            <a:avLst/>
          </a:prstGeom>
        </p:spPr>
      </p:pic>
      <p:sp>
        <p:nvSpPr>
          <p:cNvPr id="34" name="!!Url BG">
            <a:extLst>
              <a:ext uri="{FF2B5EF4-FFF2-40B4-BE49-F238E27FC236}">
                <a16:creationId xmlns:a16="http://schemas.microsoft.com/office/drawing/2014/main" id="{23ED6AAB-2E39-A337-1BB8-7E4815D8D130}"/>
              </a:ext>
            </a:extLst>
          </p:cNvPr>
          <p:cNvSpPr/>
          <p:nvPr/>
        </p:nvSpPr>
        <p:spPr>
          <a:xfrm>
            <a:off x="778042" y="186144"/>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199323"/>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37" name="!!ApiKeyTxt2">
            <a:extLst>
              <a:ext uri="{FF2B5EF4-FFF2-40B4-BE49-F238E27FC236}">
                <a16:creationId xmlns:a16="http://schemas.microsoft.com/office/drawing/2014/main" id="{F7EDCCBD-FE4F-D403-8535-124ABCA6DC76}"/>
              </a:ext>
            </a:extLst>
          </p:cNvPr>
          <p:cNvSpPr txBox="1"/>
          <p:nvPr/>
        </p:nvSpPr>
        <p:spPr>
          <a:xfrm>
            <a:off x="3292098" y="2768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179962"/>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571395"/>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567272"/>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Url BG 2">
            <a:extLst>
              <a:ext uri="{FF2B5EF4-FFF2-40B4-BE49-F238E27FC236}">
                <a16:creationId xmlns:a16="http://schemas.microsoft.com/office/drawing/2014/main" id="{3713ACC7-125F-8F72-C6E9-5E510D800E02}"/>
              </a:ext>
            </a:extLst>
          </p:cNvPr>
          <p:cNvSpPr/>
          <p:nvPr/>
        </p:nvSpPr>
        <p:spPr>
          <a:xfrm>
            <a:off x="915827" y="1615446"/>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5" name="!!URL2">
            <a:extLst>
              <a:ext uri="{FF2B5EF4-FFF2-40B4-BE49-F238E27FC236}">
                <a16:creationId xmlns:a16="http://schemas.microsoft.com/office/drawing/2014/main" id="{DE442EC5-B59C-3E04-F32B-D836715F2C1A}"/>
              </a:ext>
            </a:extLst>
          </p:cNvPr>
          <p:cNvSpPr txBox="1"/>
          <p:nvPr/>
        </p:nvSpPr>
        <p:spPr>
          <a:xfrm>
            <a:off x="1132397" y="1609264"/>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/foo/42?what=ever</a:t>
            </a: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16" name="!!Arrow 1">
            <a:extLst>
              <a:ext uri="{FF2B5EF4-FFF2-40B4-BE49-F238E27FC236}">
                <a16:creationId xmlns:a16="http://schemas.microsoft.com/office/drawing/2014/main" id="{3FE5C5C9-87AC-A070-95B3-5DD9F3B49292}"/>
              </a:ext>
            </a:extLst>
          </p:cNvPr>
          <p:cNvCxnSpPr>
            <a:cxnSpLocks/>
          </p:cNvCxnSpPr>
          <p:nvPr/>
        </p:nvCxnSpPr>
        <p:spPr>
          <a:xfrm flipV="1">
            <a:off x="3318213" y="-178120"/>
            <a:ext cx="0" cy="301945"/>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Arrow 2">
            <a:extLst>
              <a:ext uri="{FF2B5EF4-FFF2-40B4-BE49-F238E27FC236}">
                <a16:creationId xmlns:a16="http://schemas.microsoft.com/office/drawing/2014/main" id="{4ABD2C7D-6535-CDF1-C496-DF32F27212F9}"/>
              </a:ext>
            </a:extLst>
          </p:cNvPr>
          <p:cNvCxnSpPr>
            <a:cxnSpLocks/>
          </p:cNvCxnSpPr>
          <p:nvPr/>
        </p:nvCxnSpPr>
        <p:spPr>
          <a:xfrm flipV="1">
            <a:off x="3318213" y="1189472"/>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pic>
        <p:nvPicPr>
          <p:cNvPr id="24" name="Picture 2">
            <a:extLst>
              <a:ext uri="{FF2B5EF4-FFF2-40B4-BE49-F238E27FC236}">
                <a16:creationId xmlns:a16="http://schemas.microsoft.com/office/drawing/2014/main" id="{CEF22D57-EA8C-68C6-BFB1-9FA2DDB713C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8543324" y="4253447"/>
            <a:ext cx="2442167" cy="2850209"/>
          </a:xfrm>
          <a:prstGeom prst="rect">
            <a:avLst/>
          </a:prstGeom>
          <a:noFill/>
          <a:extLst>
            <a:ext uri="{909E8E84-426E-40DD-AFC4-6F175D3DCCD1}">
              <a14:hiddenFill xmlns:a14="http://schemas.microsoft.com/office/drawing/2010/main">
                <a:solidFill>
                  <a:srgbClr val="FFFFFF"/>
                </a:solidFill>
              </a14:hiddenFill>
            </a:ext>
          </a:extLst>
        </p:spPr>
      </p:pic>
      <p:sp>
        <p:nvSpPr>
          <p:cNvPr id="26" name="!!Cloud curse you">
            <a:extLst>
              <a:ext uri="{FF2B5EF4-FFF2-40B4-BE49-F238E27FC236}">
                <a16:creationId xmlns:a16="http://schemas.microsoft.com/office/drawing/2014/main" id="{B0899486-3FE9-0A43-5034-B55B3325605D}"/>
              </a:ext>
            </a:extLst>
          </p:cNvPr>
          <p:cNvSpPr/>
          <p:nvPr/>
        </p:nvSpPr>
        <p:spPr>
          <a:xfrm>
            <a:off x="7425700" y="3508055"/>
            <a:ext cx="2825205" cy="965762"/>
          </a:xfrm>
          <a:prstGeom prst="cloudCallout">
            <a:avLst>
              <a:gd name="adj1" fmla="val 13631"/>
              <a:gd name="adj2" fmla="val 90293"/>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ackerText 2">
            <a:extLst>
              <a:ext uri="{FF2B5EF4-FFF2-40B4-BE49-F238E27FC236}">
                <a16:creationId xmlns:a16="http://schemas.microsoft.com/office/drawing/2014/main" id="{AF5F6B3B-A1C2-F6A2-32E5-551BAD298DCD}"/>
              </a:ext>
            </a:extLst>
          </p:cNvPr>
          <p:cNvSpPr txBox="1"/>
          <p:nvPr/>
        </p:nvSpPr>
        <p:spPr>
          <a:xfrm>
            <a:off x="7680518" y="3695024"/>
            <a:ext cx="2467201"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Let's try this…</a:t>
            </a:r>
            <a:endParaRPr lang="en-US" dirty="0">
              <a:solidFill>
                <a:schemeClr val="bg1">
                  <a:lumMod val="50000"/>
                </a:schemeClr>
              </a:solidFill>
              <a:latin typeface="Segoe Print" panose="02000600000000000000" pitchFamily="2" charset="0"/>
            </a:endParaRPr>
          </a:p>
        </p:txBody>
      </p:sp>
      <p:sp>
        <p:nvSpPr>
          <p:cNvPr id="28" name="!!Url BG 3">
            <a:extLst>
              <a:ext uri="{FF2B5EF4-FFF2-40B4-BE49-F238E27FC236}">
                <a16:creationId xmlns:a16="http://schemas.microsoft.com/office/drawing/2014/main" id="{F87E4013-A2FD-E9D6-22EE-4C4033EDDBDD}"/>
              </a:ext>
            </a:extLst>
          </p:cNvPr>
          <p:cNvSpPr/>
          <p:nvPr/>
        </p:nvSpPr>
        <p:spPr>
          <a:xfrm>
            <a:off x="915827" y="3120396"/>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1132397" y="3114214"/>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endParaRPr lang="en-US" sz="2400" b="1" dirty="0">
              <a:solidFill>
                <a:srgbClr val="C00000"/>
              </a:solidFill>
              <a:latin typeface="Courier New" panose="02070309020205020404" pitchFamily="49" charset="0"/>
              <a:cs typeface="Courier New" panose="02070309020205020404" pitchFamily="49" charset="0"/>
            </a:endParaRP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30" name="!!Arrow 3">
            <a:extLst>
              <a:ext uri="{FF2B5EF4-FFF2-40B4-BE49-F238E27FC236}">
                <a16:creationId xmlns:a16="http://schemas.microsoft.com/office/drawing/2014/main" id="{BFA50B75-49C4-F4A6-8B0C-7A29AD1D97A2}"/>
              </a:ext>
            </a:extLst>
          </p:cNvPr>
          <p:cNvCxnSpPr>
            <a:cxnSpLocks/>
          </p:cNvCxnSpPr>
          <p:nvPr/>
        </p:nvCxnSpPr>
        <p:spPr>
          <a:xfrm flipV="1">
            <a:off x="3318213" y="2589647"/>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31" name="Rectangle: Rounded Corners 30">
            <a:extLst>
              <a:ext uri="{FF2B5EF4-FFF2-40B4-BE49-F238E27FC236}">
                <a16:creationId xmlns:a16="http://schemas.microsoft.com/office/drawing/2014/main" id="{7874CC20-15A8-CDDD-8D75-346A1993812A}"/>
              </a:ext>
            </a:extLst>
          </p:cNvPr>
          <p:cNvSpPr/>
          <p:nvPr/>
        </p:nvSpPr>
        <p:spPr>
          <a:xfrm>
            <a:off x="3419055" y="1691094"/>
            <a:ext cx="178159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Rounded Corners 31">
            <a:extLst>
              <a:ext uri="{FF2B5EF4-FFF2-40B4-BE49-F238E27FC236}">
                <a16:creationId xmlns:a16="http://schemas.microsoft.com/office/drawing/2014/main" id="{5B1B4605-F039-0EA3-8AA3-61BA6FEF6876}"/>
              </a:ext>
            </a:extLst>
          </p:cNvPr>
          <p:cNvSpPr/>
          <p:nvPr/>
        </p:nvSpPr>
        <p:spPr>
          <a:xfrm>
            <a:off x="3419055" y="3216501"/>
            <a:ext cx="178159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33" name="Picture 32">
            <a:extLst>
              <a:ext uri="{FF2B5EF4-FFF2-40B4-BE49-F238E27FC236}">
                <a16:creationId xmlns:a16="http://schemas.microsoft.com/office/drawing/2014/main" id="{A839189E-B8ED-77BD-52D9-175BC261BAD9}"/>
              </a:ext>
            </a:extLst>
          </p:cNvPr>
          <p:cNvPicPr>
            <a:picLocks noChangeAspect="1"/>
          </p:cNvPicPr>
          <p:nvPr/>
        </p:nvPicPr>
        <p:blipFill>
          <a:blip r:embed="rId4"/>
          <a:stretch>
            <a:fillRect/>
          </a:stretch>
        </p:blipFill>
        <p:spPr>
          <a:xfrm>
            <a:off x="2898516" y="7671736"/>
            <a:ext cx="930283" cy="992661"/>
          </a:xfrm>
          <a:prstGeom prst="rect">
            <a:avLst/>
          </a:prstGeom>
        </p:spPr>
      </p:pic>
      <p:cxnSp>
        <p:nvCxnSpPr>
          <p:cNvPr id="23" name="Straight Arrow Connector 22">
            <a:extLst>
              <a:ext uri="{FF2B5EF4-FFF2-40B4-BE49-F238E27FC236}">
                <a16:creationId xmlns:a16="http://schemas.microsoft.com/office/drawing/2014/main" id="{9DC71200-129C-5A92-C2C6-BFB7251F4D24}"/>
              </a:ext>
            </a:extLst>
          </p:cNvPr>
          <p:cNvCxnSpPr>
            <a:cxnSpLocks/>
          </p:cNvCxnSpPr>
          <p:nvPr/>
        </p:nvCxnSpPr>
        <p:spPr>
          <a:xfrm flipH="1" flipV="1">
            <a:off x="5731042" y="3501710"/>
            <a:ext cx="1756266" cy="334566"/>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07315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10" presetClass="entr" presetSubtype="0" fill="hold"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500"/>
                                        <p:tgtEl>
                                          <p:spTgt spid="2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500"/>
                                        <p:tgtEl>
                                          <p:spTgt spid="26"/>
                                        </p:tgtEl>
                                      </p:cBhvr>
                                    </p:animEffect>
                                  </p:childTnLst>
                                </p:cTn>
                              </p:par>
                              <p:par>
                                <p:cTn id="14" presetID="10" presetClass="entr" presetSubtype="0" fill="hold" nodeType="with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fade">
                                      <p:cBhvr>
                                        <p:cTn id="16" dur="500"/>
                                        <p:tgtEl>
                                          <p:spTgt spid="3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animEffect transition="in" filter="fade">
                                      <p:cBhvr>
                                        <p:cTn id="19" dur="500"/>
                                        <p:tgtEl>
                                          <p:spTgt spid="2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fade">
                                      <p:cBhvr>
                                        <p:cTn id="22" dur="500"/>
                                        <p:tgtEl>
                                          <p:spTgt spid="29"/>
                                        </p:tgtEl>
                                      </p:cBhvr>
                                    </p:animEffect>
                                  </p:childTnLst>
                                </p:cTn>
                              </p:par>
                            </p:childTnLst>
                          </p:cTn>
                        </p:par>
                        <p:par>
                          <p:cTn id="23" fill="hold">
                            <p:stCondLst>
                              <p:cond delay="500"/>
                            </p:stCondLst>
                            <p:childTnLst>
                              <p:par>
                                <p:cTn id="24" presetID="10" presetClass="entr" presetSubtype="0" fill="hold" grpId="0" nodeType="afterEffect">
                                  <p:stCondLst>
                                    <p:cond delay="0"/>
                                  </p:stCondLst>
                                  <p:childTnLst>
                                    <p:set>
                                      <p:cBhvr>
                                        <p:cTn id="25" dur="1" fill="hold">
                                          <p:stCondLst>
                                            <p:cond delay="0"/>
                                          </p:stCondLst>
                                        </p:cTn>
                                        <p:tgtEl>
                                          <p:spTgt spid="31"/>
                                        </p:tgtEl>
                                        <p:attrNameLst>
                                          <p:attrName>style.visibility</p:attrName>
                                        </p:attrNameLst>
                                      </p:cBhvr>
                                      <p:to>
                                        <p:strVal val="visible"/>
                                      </p:to>
                                    </p:set>
                                    <p:animEffect transition="in" filter="fade">
                                      <p:cBhvr>
                                        <p:cTn id="26" dur="500"/>
                                        <p:tgtEl>
                                          <p:spTgt spid="31"/>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2"/>
                                        </p:tgtEl>
                                        <p:attrNameLst>
                                          <p:attrName>style.visibility</p:attrName>
                                        </p:attrNameLst>
                                      </p:cBhvr>
                                      <p:to>
                                        <p:strVal val="visible"/>
                                      </p:to>
                                    </p:set>
                                    <p:animEffect transition="in" filter="fade">
                                      <p:cBhvr>
                                        <p:cTn id="29" dur="500"/>
                                        <p:tgtEl>
                                          <p:spTgt spid="32"/>
                                        </p:tgtEl>
                                      </p:cBhvr>
                                    </p:animEffect>
                                  </p:childTnLst>
                                </p:cTn>
                              </p:par>
                            </p:childTnLst>
                          </p:cTn>
                        </p:par>
                        <p:par>
                          <p:cTn id="30" fill="hold">
                            <p:stCondLst>
                              <p:cond delay="1000"/>
                            </p:stCondLst>
                            <p:childTnLst>
                              <p:par>
                                <p:cTn id="31" presetID="1" presetClass="exit" presetSubtype="0" fill="hold" nodeType="afterEffect">
                                  <p:stCondLst>
                                    <p:cond delay="0"/>
                                  </p:stCondLst>
                                  <p:childTnLst>
                                    <p:set>
                                      <p:cBhvr>
                                        <p:cTn id="32"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p:bldP spid="28" grpId="0" animBg="1"/>
      <p:bldP spid="29" grpId="0"/>
      <p:bldP spid="31" grpId="0" animBg="1"/>
      <p:bldP spid="32"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4" name="!!Url BG">
            <a:extLst>
              <a:ext uri="{FF2B5EF4-FFF2-40B4-BE49-F238E27FC236}">
                <a16:creationId xmlns:a16="http://schemas.microsoft.com/office/drawing/2014/main" id="{23ED6AAB-2E39-A337-1BB8-7E4815D8D130}"/>
              </a:ext>
            </a:extLst>
          </p:cNvPr>
          <p:cNvSpPr/>
          <p:nvPr/>
        </p:nvSpPr>
        <p:spPr>
          <a:xfrm>
            <a:off x="778042" y="186144"/>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199323"/>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40" name="!!Hash">
            <a:extLst>
              <a:ext uri="{FF2B5EF4-FFF2-40B4-BE49-F238E27FC236}">
                <a16:creationId xmlns:a16="http://schemas.microsoft.com/office/drawing/2014/main" id="{BADBC7F2-3C82-5754-5623-0E65B5E428D8}"/>
              </a:ext>
            </a:extLst>
          </p:cNvPr>
          <p:cNvSpPr txBox="1"/>
          <p:nvPr/>
        </p:nvSpPr>
        <p:spPr>
          <a:xfrm>
            <a:off x="4758793" y="199323"/>
            <a:ext cx="1260390" cy="461665"/>
          </a:xfrm>
          <a:prstGeom prst="rect">
            <a:avLst/>
          </a:prstGeom>
          <a:noFill/>
        </p:spPr>
        <p:txBody>
          <a:bodyPr wrap="square" rtlCol="0">
            <a:spAutoFit/>
          </a:bodyPr>
          <a:lstStyle/>
          <a:p>
            <a:r>
              <a:rPr lang="en-US" sz="2400" b="1" dirty="0">
                <a:solidFill>
                  <a:srgbClr val="C00000"/>
                </a:solidFill>
                <a:latin typeface="Courier New" panose="02070309020205020404" pitchFamily="49" charset="0"/>
                <a:cs typeface="Courier New" panose="02070309020205020404" pitchFamily="49" charset="0"/>
              </a:rPr>
              <a:t>FG75…</a:t>
            </a:r>
            <a:endParaRPr lang="en-US" sz="2400" dirty="0">
              <a:solidFill>
                <a:srgbClr val="C00000"/>
              </a:solidFill>
              <a:latin typeface="Courier New" panose="02070309020205020404" pitchFamily="49" charset="0"/>
              <a:cs typeface="Courier New" panose="02070309020205020404" pitchFamily="49" charset="0"/>
            </a:endParaRP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179962"/>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571395"/>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567272"/>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7" name="!!Arrow 2">
            <a:extLst>
              <a:ext uri="{FF2B5EF4-FFF2-40B4-BE49-F238E27FC236}">
                <a16:creationId xmlns:a16="http://schemas.microsoft.com/office/drawing/2014/main" id="{4ABD2C7D-6535-CDF1-C496-DF32F27212F9}"/>
              </a:ext>
            </a:extLst>
          </p:cNvPr>
          <p:cNvCxnSpPr>
            <a:cxnSpLocks/>
          </p:cNvCxnSpPr>
          <p:nvPr/>
        </p:nvCxnSpPr>
        <p:spPr>
          <a:xfrm flipV="1">
            <a:off x="3318213" y="-218411"/>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pic>
        <p:nvPicPr>
          <p:cNvPr id="24" name="Picture 2">
            <a:extLst>
              <a:ext uri="{FF2B5EF4-FFF2-40B4-BE49-F238E27FC236}">
                <a16:creationId xmlns:a16="http://schemas.microsoft.com/office/drawing/2014/main" id="{CEF22D57-EA8C-68C6-BFB1-9FA2DDB713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8543324" y="4253447"/>
            <a:ext cx="2442167" cy="2850209"/>
          </a:xfrm>
          <a:prstGeom prst="rect">
            <a:avLst/>
          </a:prstGeom>
          <a:noFill/>
          <a:extLst>
            <a:ext uri="{909E8E84-426E-40DD-AFC4-6F175D3DCCD1}">
              <a14:hiddenFill xmlns:a14="http://schemas.microsoft.com/office/drawing/2010/main">
                <a:solidFill>
                  <a:srgbClr val="FFFFFF"/>
                </a:solidFill>
              </a14:hiddenFill>
            </a:ext>
          </a:extLst>
        </p:spPr>
      </p:pic>
      <p:sp>
        <p:nvSpPr>
          <p:cNvPr id="26" name="!!Cloud curse you">
            <a:extLst>
              <a:ext uri="{FF2B5EF4-FFF2-40B4-BE49-F238E27FC236}">
                <a16:creationId xmlns:a16="http://schemas.microsoft.com/office/drawing/2014/main" id="{B0899486-3FE9-0A43-5034-B55B3325605D}"/>
              </a:ext>
            </a:extLst>
          </p:cNvPr>
          <p:cNvSpPr/>
          <p:nvPr/>
        </p:nvSpPr>
        <p:spPr>
          <a:xfrm>
            <a:off x="7425700" y="3508055"/>
            <a:ext cx="2825205" cy="965762"/>
          </a:xfrm>
          <a:prstGeom prst="cloudCallout">
            <a:avLst>
              <a:gd name="adj1" fmla="val 13631"/>
              <a:gd name="adj2" fmla="val 90293"/>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ackerText 2">
            <a:extLst>
              <a:ext uri="{FF2B5EF4-FFF2-40B4-BE49-F238E27FC236}">
                <a16:creationId xmlns:a16="http://schemas.microsoft.com/office/drawing/2014/main" id="{AF5F6B3B-A1C2-F6A2-32E5-551BAD298DCD}"/>
              </a:ext>
            </a:extLst>
          </p:cNvPr>
          <p:cNvSpPr txBox="1"/>
          <p:nvPr/>
        </p:nvSpPr>
        <p:spPr>
          <a:xfrm>
            <a:off x="7680518" y="3695024"/>
            <a:ext cx="2467201"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Let's try this…</a:t>
            </a:r>
            <a:endParaRPr lang="en-US" dirty="0">
              <a:solidFill>
                <a:schemeClr val="bg1">
                  <a:lumMod val="50000"/>
                </a:schemeClr>
              </a:solidFill>
              <a:latin typeface="Segoe Print" panose="02000600000000000000" pitchFamily="2" charset="0"/>
            </a:endParaRPr>
          </a:p>
        </p:txBody>
      </p:sp>
      <p:sp>
        <p:nvSpPr>
          <p:cNvPr id="28" name="!!Url BG 3">
            <a:extLst>
              <a:ext uri="{FF2B5EF4-FFF2-40B4-BE49-F238E27FC236}">
                <a16:creationId xmlns:a16="http://schemas.microsoft.com/office/drawing/2014/main" id="{F87E4013-A2FD-E9D6-22EE-4C4033EDDBDD}"/>
              </a:ext>
            </a:extLst>
          </p:cNvPr>
          <p:cNvSpPr/>
          <p:nvPr/>
        </p:nvSpPr>
        <p:spPr>
          <a:xfrm>
            <a:off x="915827" y="1712513"/>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1132397" y="1706331"/>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endParaRPr lang="en-US" sz="2400" b="1" dirty="0">
              <a:solidFill>
                <a:srgbClr val="C00000"/>
              </a:solidFill>
              <a:latin typeface="Courier New" panose="02070309020205020404" pitchFamily="49" charset="0"/>
              <a:cs typeface="Courier New" panose="02070309020205020404" pitchFamily="49" charset="0"/>
            </a:endParaRP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30" name="!!Arrow 3">
            <a:extLst>
              <a:ext uri="{FF2B5EF4-FFF2-40B4-BE49-F238E27FC236}">
                <a16:creationId xmlns:a16="http://schemas.microsoft.com/office/drawing/2014/main" id="{BFA50B75-49C4-F4A6-8B0C-7A29AD1D97A2}"/>
              </a:ext>
            </a:extLst>
          </p:cNvPr>
          <p:cNvCxnSpPr>
            <a:cxnSpLocks/>
          </p:cNvCxnSpPr>
          <p:nvPr/>
        </p:nvCxnSpPr>
        <p:spPr>
          <a:xfrm flipV="1">
            <a:off x="3318213" y="1181764"/>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31" name="Rectangle: Rounded Corners 30">
            <a:extLst>
              <a:ext uri="{FF2B5EF4-FFF2-40B4-BE49-F238E27FC236}">
                <a16:creationId xmlns:a16="http://schemas.microsoft.com/office/drawing/2014/main" id="{7874CC20-15A8-CDDD-8D75-346A1993812A}"/>
              </a:ext>
            </a:extLst>
          </p:cNvPr>
          <p:cNvSpPr/>
          <p:nvPr/>
        </p:nvSpPr>
        <p:spPr>
          <a:xfrm>
            <a:off x="3419055" y="283211"/>
            <a:ext cx="178159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Url BG 2">
            <a:extLst>
              <a:ext uri="{FF2B5EF4-FFF2-40B4-BE49-F238E27FC236}">
                <a16:creationId xmlns:a16="http://schemas.microsoft.com/office/drawing/2014/main" id="{667487CF-0016-2126-8C95-C67A4D2DF1F5}"/>
              </a:ext>
            </a:extLst>
          </p:cNvPr>
          <p:cNvSpPr/>
          <p:nvPr/>
        </p:nvSpPr>
        <p:spPr>
          <a:xfrm>
            <a:off x="915827" y="207064"/>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URL2">
            <a:extLst>
              <a:ext uri="{FF2B5EF4-FFF2-40B4-BE49-F238E27FC236}">
                <a16:creationId xmlns:a16="http://schemas.microsoft.com/office/drawing/2014/main" id="{4CFEECB2-D142-2295-0F83-90DA0178B566}"/>
              </a:ext>
            </a:extLst>
          </p:cNvPr>
          <p:cNvSpPr txBox="1"/>
          <p:nvPr/>
        </p:nvSpPr>
        <p:spPr>
          <a:xfrm>
            <a:off x="1132397" y="200882"/>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/foo/42?what=ever</a:t>
            </a: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4"/>
          <a:stretch>
            <a:fillRect/>
          </a:stretch>
        </p:blipFill>
        <p:spPr>
          <a:xfrm>
            <a:off x="28985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33182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DC223BFD-5DD9-9879-0343-6CFE59E13A93}"/>
              </a:ext>
            </a:extLst>
          </p:cNvPr>
          <p:cNvGrpSpPr/>
          <p:nvPr/>
        </p:nvGrpSpPr>
        <p:grpSpPr>
          <a:xfrm>
            <a:off x="-1881491" y="3216501"/>
            <a:ext cx="4639023" cy="1016935"/>
            <a:chOff x="-1881491" y="3216501"/>
            <a:chExt cx="4639023" cy="1016935"/>
          </a:xfrm>
        </p:grpSpPr>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576426"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53" name="!!ApiKeyTxt">
              <a:extLst>
                <a:ext uri="{FF2B5EF4-FFF2-40B4-BE49-F238E27FC236}">
                  <a16:creationId xmlns:a16="http://schemas.microsoft.com/office/drawing/2014/main" id="{A6B27B1C-8744-08C2-0FE0-0BE2299918A9}"/>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9" name="!!ApiKeyTxt2">
            <a:extLst>
              <a:ext uri="{FF2B5EF4-FFF2-40B4-BE49-F238E27FC236}">
                <a16:creationId xmlns:a16="http://schemas.microsoft.com/office/drawing/2014/main" id="{B30EA2D5-6ED0-7040-FAB5-EFA4A8DFE281}"/>
              </a:ext>
            </a:extLst>
          </p:cNvPr>
          <p:cNvSpPr txBox="1"/>
          <p:nvPr/>
        </p:nvSpPr>
        <p:spPr>
          <a:xfrm>
            <a:off x="-9700" y="3679482"/>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11" name="!!URL3 top">
            <a:extLst>
              <a:ext uri="{FF2B5EF4-FFF2-40B4-BE49-F238E27FC236}">
                <a16:creationId xmlns:a16="http://schemas.microsoft.com/office/drawing/2014/main" id="{1EABEB61-A89D-6D4F-B3F9-56FBC238BDBB}"/>
              </a:ext>
            </a:extLst>
          </p:cNvPr>
          <p:cNvSpPr txBox="1"/>
          <p:nvPr/>
        </p:nvSpPr>
        <p:spPr>
          <a:xfrm>
            <a:off x="1866276" y="1711052"/>
            <a:ext cx="3147597" cy="461665"/>
          </a:xfrm>
          <a:prstGeom prst="rect">
            <a:avLst/>
          </a:prstGeom>
          <a:solidFill>
            <a:srgbClr val="D9D9D9">
              <a:alpha val="0"/>
            </a:srgbClr>
          </a:solid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endParaRPr lang="en-US" sz="2400" b="1" dirty="0">
              <a:solidFill>
                <a:srgbClr val="C0000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4655418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 presetClass="entr" presetSubtype="0"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4" name="!!Url BG">
            <a:extLst>
              <a:ext uri="{FF2B5EF4-FFF2-40B4-BE49-F238E27FC236}">
                <a16:creationId xmlns:a16="http://schemas.microsoft.com/office/drawing/2014/main" id="{23ED6AAB-2E39-A337-1BB8-7E4815D8D130}"/>
              </a:ext>
            </a:extLst>
          </p:cNvPr>
          <p:cNvSpPr/>
          <p:nvPr/>
        </p:nvSpPr>
        <p:spPr>
          <a:xfrm>
            <a:off x="778042" y="186144"/>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199323"/>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40" name="!!Hash">
            <a:extLst>
              <a:ext uri="{FF2B5EF4-FFF2-40B4-BE49-F238E27FC236}">
                <a16:creationId xmlns:a16="http://schemas.microsoft.com/office/drawing/2014/main" id="{BADBC7F2-3C82-5754-5623-0E65B5E428D8}"/>
              </a:ext>
            </a:extLst>
          </p:cNvPr>
          <p:cNvSpPr txBox="1"/>
          <p:nvPr/>
        </p:nvSpPr>
        <p:spPr>
          <a:xfrm>
            <a:off x="4758793" y="199323"/>
            <a:ext cx="1260390" cy="461665"/>
          </a:xfrm>
          <a:prstGeom prst="rect">
            <a:avLst/>
          </a:prstGeom>
          <a:noFill/>
        </p:spPr>
        <p:txBody>
          <a:bodyPr wrap="square" rtlCol="0">
            <a:spAutoFit/>
          </a:bodyPr>
          <a:lstStyle/>
          <a:p>
            <a:r>
              <a:rPr lang="en-US" sz="2400" b="1" dirty="0">
                <a:solidFill>
                  <a:srgbClr val="C00000"/>
                </a:solidFill>
                <a:latin typeface="Courier New" panose="02070309020205020404" pitchFamily="49" charset="0"/>
                <a:cs typeface="Courier New" panose="02070309020205020404" pitchFamily="49" charset="0"/>
              </a:rPr>
              <a:t>FG75…</a:t>
            </a:r>
            <a:endParaRPr lang="en-US" sz="2400" dirty="0">
              <a:solidFill>
                <a:srgbClr val="C00000"/>
              </a:solidFill>
              <a:latin typeface="Courier New" panose="02070309020205020404" pitchFamily="49" charset="0"/>
              <a:cs typeface="Courier New" panose="02070309020205020404" pitchFamily="49" charset="0"/>
            </a:endParaRP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179962"/>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571395"/>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567272"/>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7" name="!!Arrow 2">
            <a:extLst>
              <a:ext uri="{FF2B5EF4-FFF2-40B4-BE49-F238E27FC236}">
                <a16:creationId xmlns:a16="http://schemas.microsoft.com/office/drawing/2014/main" id="{4ABD2C7D-6535-CDF1-C496-DF32F27212F9}"/>
              </a:ext>
            </a:extLst>
          </p:cNvPr>
          <p:cNvCxnSpPr>
            <a:cxnSpLocks/>
          </p:cNvCxnSpPr>
          <p:nvPr/>
        </p:nvCxnSpPr>
        <p:spPr>
          <a:xfrm flipV="1">
            <a:off x="3318213" y="-218411"/>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pic>
        <p:nvPicPr>
          <p:cNvPr id="24" name="Picture 2">
            <a:extLst>
              <a:ext uri="{FF2B5EF4-FFF2-40B4-BE49-F238E27FC236}">
                <a16:creationId xmlns:a16="http://schemas.microsoft.com/office/drawing/2014/main" id="{CEF22D57-EA8C-68C6-BFB1-9FA2DDB713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8543324" y="4253447"/>
            <a:ext cx="2442167" cy="2850209"/>
          </a:xfrm>
          <a:prstGeom prst="rect">
            <a:avLst/>
          </a:prstGeom>
          <a:noFill/>
          <a:extLst>
            <a:ext uri="{909E8E84-426E-40DD-AFC4-6F175D3DCCD1}">
              <a14:hiddenFill xmlns:a14="http://schemas.microsoft.com/office/drawing/2010/main">
                <a:solidFill>
                  <a:srgbClr val="FFFFFF"/>
                </a:solidFill>
              </a14:hiddenFill>
            </a:ext>
          </a:extLst>
        </p:spPr>
      </p:pic>
      <p:sp>
        <p:nvSpPr>
          <p:cNvPr id="26" name="!!Cloud curse you">
            <a:extLst>
              <a:ext uri="{FF2B5EF4-FFF2-40B4-BE49-F238E27FC236}">
                <a16:creationId xmlns:a16="http://schemas.microsoft.com/office/drawing/2014/main" id="{B0899486-3FE9-0A43-5034-B55B3325605D}"/>
              </a:ext>
            </a:extLst>
          </p:cNvPr>
          <p:cNvSpPr/>
          <p:nvPr/>
        </p:nvSpPr>
        <p:spPr>
          <a:xfrm>
            <a:off x="7425700" y="3508055"/>
            <a:ext cx="2825205" cy="965762"/>
          </a:xfrm>
          <a:prstGeom prst="cloudCallout">
            <a:avLst>
              <a:gd name="adj1" fmla="val 13631"/>
              <a:gd name="adj2" fmla="val 90293"/>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ackerText 2">
            <a:extLst>
              <a:ext uri="{FF2B5EF4-FFF2-40B4-BE49-F238E27FC236}">
                <a16:creationId xmlns:a16="http://schemas.microsoft.com/office/drawing/2014/main" id="{AF5F6B3B-A1C2-F6A2-32E5-551BAD298DCD}"/>
              </a:ext>
            </a:extLst>
          </p:cNvPr>
          <p:cNvSpPr txBox="1"/>
          <p:nvPr/>
        </p:nvSpPr>
        <p:spPr>
          <a:xfrm>
            <a:off x="7680518" y="3695024"/>
            <a:ext cx="2467201"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Let's try this…</a:t>
            </a:r>
            <a:endParaRPr lang="en-US" dirty="0">
              <a:solidFill>
                <a:schemeClr val="bg1">
                  <a:lumMod val="50000"/>
                </a:schemeClr>
              </a:solidFill>
              <a:latin typeface="Segoe Print" panose="02000600000000000000" pitchFamily="2" charset="0"/>
            </a:endParaRPr>
          </a:p>
        </p:txBody>
      </p:sp>
      <p:sp>
        <p:nvSpPr>
          <p:cNvPr id="28" name="!!Url BG 3">
            <a:extLst>
              <a:ext uri="{FF2B5EF4-FFF2-40B4-BE49-F238E27FC236}">
                <a16:creationId xmlns:a16="http://schemas.microsoft.com/office/drawing/2014/main" id="{F87E4013-A2FD-E9D6-22EE-4C4033EDDBDD}"/>
              </a:ext>
            </a:extLst>
          </p:cNvPr>
          <p:cNvSpPr/>
          <p:nvPr/>
        </p:nvSpPr>
        <p:spPr>
          <a:xfrm>
            <a:off x="915827" y="1712513"/>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1132397" y="1706331"/>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endParaRPr lang="en-US" sz="2400" b="1" dirty="0">
              <a:solidFill>
                <a:srgbClr val="C00000"/>
              </a:solidFill>
              <a:latin typeface="Courier New" panose="02070309020205020404" pitchFamily="49" charset="0"/>
              <a:cs typeface="Courier New" panose="02070309020205020404" pitchFamily="49" charset="0"/>
            </a:endParaRP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30" name="!!Arrow 3">
            <a:extLst>
              <a:ext uri="{FF2B5EF4-FFF2-40B4-BE49-F238E27FC236}">
                <a16:creationId xmlns:a16="http://schemas.microsoft.com/office/drawing/2014/main" id="{BFA50B75-49C4-F4A6-8B0C-7A29AD1D97A2}"/>
              </a:ext>
            </a:extLst>
          </p:cNvPr>
          <p:cNvCxnSpPr>
            <a:cxnSpLocks/>
          </p:cNvCxnSpPr>
          <p:nvPr/>
        </p:nvCxnSpPr>
        <p:spPr>
          <a:xfrm flipV="1">
            <a:off x="3318213" y="1181764"/>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31" name="Rectangle: Rounded Corners 30">
            <a:extLst>
              <a:ext uri="{FF2B5EF4-FFF2-40B4-BE49-F238E27FC236}">
                <a16:creationId xmlns:a16="http://schemas.microsoft.com/office/drawing/2014/main" id="{7874CC20-15A8-CDDD-8D75-346A1993812A}"/>
              </a:ext>
            </a:extLst>
          </p:cNvPr>
          <p:cNvSpPr/>
          <p:nvPr/>
        </p:nvSpPr>
        <p:spPr>
          <a:xfrm>
            <a:off x="3419055" y="283211"/>
            <a:ext cx="178159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Url BG 2">
            <a:extLst>
              <a:ext uri="{FF2B5EF4-FFF2-40B4-BE49-F238E27FC236}">
                <a16:creationId xmlns:a16="http://schemas.microsoft.com/office/drawing/2014/main" id="{667487CF-0016-2126-8C95-C67A4D2DF1F5}"/>
              </a:ext>
            </a:extLst>
          </p:cNvPr>
          <p:cNvSpPr/>
          <p:nvPr/>
        </p:nvSpPr>
        <p:spPr>
          <a:xfrm>
            <a:off x="915827" y="207064"/>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URL2">
            <a:extLst>
              <a:ext uri="{FF2B5EF4-FFF2-40B4-BE49-F238E27FC236}">
                <a16:creationId xmlns:a16="http://schemas.microsoft.com/office/drawing/2014/main" id="{4CFEECB2-D142-2295-0F83-90DA0178B566}"/>
              </a:ext>
            </a:extLst>
          </p:cNvPr>
          <p:cNvSpPr txBox="1"/>
          <p:nvPr/>
        </p:nvSpPr>
        <p:spPr>
          <a:xfrm>
            <a:off x="1132397" y="200882"/>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/foo/42?what=ever</a:t>
            </a: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4"/>
          <a:stretch>
            <a:fillRect/>
          </a:stretch>
        </p:blipFill>
        <p:spPr>
          <a:xfrm>
            <a:off x="28985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33182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DC223BFD-5DD9-9879-0343-6CFE59E13A93}"/>
              </a:ext>
            </a:extLst>
          </p:cNvPr>
          <p:cNvGrpSpPr/>
          <p:nvPr/>
        </p:nvGrpSpPr>
        <p:grpSpPr>
          <a:xfrm>
            <a:off x="-1881491" y="3216501"/>
            <a:ext cx="4639023" cy="1016935"/>
            <a:chOff x="-1881491" y="3216501"/>
            <a:chExt cx="4639023" cy="1016935"/>
          </a:xfrm>
        </p:grpSpPr>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576426"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53" name="!!ApiKeyTxt">
              <a:extLst>
                <a:ext uri="{FF2B5EF4-FFF2-40B4-BE49-F238E27FC236}">
                  <a16:creationId xmlns:a16="http://schemas.microsoft.com/office/drawing/2014/main" id="{A6B27B1C-8744-08C2-0FE0-0BE2299918A9}"/>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54" name="!!Url BG4">
            <a:extLst>
              <a:ext uri="{FF2B5EF4-FFF2-40B4-BE49-F238E27FC236}">
                <a16:creationId xmlns:a16="http://schemas.microsoft.com/office/drawing/2014/main" id="{7D1DB174-C716-3CEA-96FA-AA5010E871B4}"/>
              </a:ext>
            </a:extLst>
          </p:cNvPr>
          <p:cNvSpPr/>
          <p:nvPr/>
        </p:nvSpPr>
        <p:spPr>
          <a:xfrm>
            <a:off x="701225" y="4685848"/>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9" name="!!ApiKeyTxt2">
            <a:extLst>
              <a:ext uri="{FF2B5EF4-FFF2-40B4-BE49-F238E27FC236}">
                <a16:creationId xmlns:a16="http://schemas.microsoft.com/office/drawing/2014/main" id="{B30EA2D5-6ED0-7040-FAB5-EFA4A8DFE281}"/>
              </a:ext>
            </a:extLst>
          </p:cNvPr>
          <p:cNvSpPr txBox="1"/>
          <p:nvPr/>
        </p:nvSpPr>
        <p:spPr>
          <a:xfrm>
            <a:off x="3181524" y="4751731"/>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10" name="!!URL3 top">
            <a:extLst>
              <a:ext uri="{FF2B5EF4-FFF2-40B4-BE49-F238E27FC236}">
                <a16:creationId xmlns:a16="http://schemas.microsoft.com/office/drawing/2014/main" id="{ABC8A705-6B05-A0E3-D1C6-4B394F9AB37A}"/>
              </a:ext>
            </a:extLst>
          </p:cNvPr>
          <p:cNvSpPr txBox="1"/>
          <p:nvPr/>
        </p:nvSpPr>
        <p:spPr>
          <a:xfrm>
            <a:off x="1645557" y="4706490"/>
            <a:ext cx="3147597" cy="461665"/>
          </a:xfrm>
          <a:prstGeom prst="rect">
            <a:avLst/>
          </a:prstGeom>
          <a:solidFill>
            <a:srgbClr val="D9D9D9"/>
          </a:solid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endParaRPr lang="en-US" sz="2400" b="1" dirty="0">
              <a:solidFill>
                <a:srgbClr val="C00000"/>
              </a:solidFill>
              <a:latin typeface="Courier New" panose="02070309020205020404" pitchFamily="49" charset="0"/>
              <a:cs typeface="Courier New" panose="02070309020205020404" pitchFamily="49" charset="0"/>
            </a:endParaRPr>
          </a:p>
        </p:txBody>
      </p:sp>
      <p:sp>
        <p:nvSpPr>
          <p:cNvPr id="11" name="!!HashFunc3">
            <a:extLst>
              <a:ext uri="{FF2B5EF4-FFF2-40B4-BE49-F238E27FC236}">
                <a16:creationId xmlns:a16="http://schemas.microsoft.com/office/drawing/2014/main" id="{AE5E069E-5CD2-D070-71DB-2D3F1661532D}"/>
              </a:ext>
            </a:extLst>
          </p:cNvPr>
          <p:cNvSpPr txBox="1"/>
          <p:nvPr/>
        </p:nvSpPr>
        <p:spPr>
          <a:xfrm>
            <a:off x="665294" y="4679666"/>
            <a:ext cx="5659925"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12" name="!!Sig3">
            <a:extLst>
              <a:ext uri="{FF2B5EF4-FFF2-40B4-BE49-F238E27FC236}">
                <a16:creationId xmlns:a16="http://schemas.microsoft.com/office/drawing/2014/main" id="{9359E31C-E42C-5698-E032-111E01AF2588}"/>
              </a:ext>
            </a:extLst>
          </p:cNvPr>
          <p:cNvSpPr txBox="1"/>
          <p:nvPr/>
        </p:nvSpPr>
        <p:spPr>
          <a:xfrm>
            <a:off x="1542351" y="5071099"/>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VeZxG76M4mKp…</a:t>
            </a:r>
          </a:p>
        </p:txBody>
      </p:sp>
      <p:sp>
        <p:nvSpPr>
          <p:cNvPr id="13" name="Arrow: Bent 12">
            <a:extLst>
              <a:ext uri="{FF2B5EF4-FFF2-40B4-BE49-F238E27FC236}">
                <a16:creationId xmlns:a16="http://schemas.microsoft.com/office/drawing/2014/main" id="{851BEDA2-557E-ABB3-7ECB-BE5BC9EFED1C}"/>
              </a:ext>
            </a:extLst>
          </p:cNvPr>
          <p:cNvSpPr/>
          <p:nvPr/>
        </p:nvSpPr>
        <p:spPr>
          <a:xfrm flipV="1">
            <a:off x="1222300" y="5066976"/>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3137786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2"/>
          <p:cNvSpPr>
            <a:spLocks noGrp="1"/>
          </p:cNvSpPr>
          <p:nvPr>
            <p:ph type="title"/>
          </p:nvPr>
        </p:nvSpPr>
        <p:spPr>
          <a:xfrm>
            <a:off x="905934" y="2380192"/>
            <a:ext cx="10515600" cy="1325563"/>
          </a:xfrm>
        </p:spPr>
        <p:txBody>
          <a:bodyPr>
            <a:normAutofit/>
          </a:bodyPr>
          <a:lstStyle/>
          <a:p>
            <a:pPr algn="ctr"/>
            <a:r>
              <a:rPr lang="en-US" sz="4800" dirty="0"/>
              <a:t>This is “understanding your options”</a:t>
            </a:r>
          </a:p>
        </p:txBody>
      </p:sp>
      <p:grpSp>
        <p:nvGrpSpPr>
          <p:cNvPr id="3" name="Group 2">
            <a:extLst>
              <a:ext uri="{FF2B5EF4-FFF2-40B4-BE49-F238E27FC236}">
                <a16:creationId xmlns:a16="http://schemas.microsoft.com/office/drawing/2014/main" id="{F12161A6-272D-7FB5-A7AC-F3CB06FC8594}"/>
              </a:ext>
            </a:extLst>
          </p:cNvPr>
          <p:cNvGrpSpPr/>
          <p:nvPr/>
        </p:nvGrpSpPr>
        <p:grpSpPr>
          <a:xfrm rot="2905964">
            <a:off x="3027812" y="9510561"/>
            <a:ext cx="8857227" cy="1927100"/>
            <a:chOff x="3053212" y="3705755"/>
            <a:chExt cx="8857227" cy="1927100"/>
          </a:xfrm>
        </p:grpSpPr>
        <p:sp>
          <p:nvSpPr>
            <p:cNvPr id="4" name="Thought Bubble: Cloud 3">
              <a:extLst>
                <a:ext uri="{FF2B5EF4-FFF2-40B4-BE49-F238E27FC236}">
                  <a16:creationId xmlns:a16="http://schemas.microsoft.com/office/drawing/2014/main" id="{BC3B14C0-6CEB-A040-7DB0-8943C43BFF49}"/>
                </a:ext>
              </a:extLst>
            </p:cNvPr>
            <p:cNvSpPr/>
            <p:nvPr/>
          </p:nvSpPr>
          <p:spPr>
            <a:xfrm>
              <a:off x="3053212" y="3705755"/>
              <a:ext cx="5401733" cy="1927100"/>
            </a:xfrm>
            <a:prstGeom prst="cloudCallout">
              <a:avLst>
                <a:gd name="adj1" fmla="val -59152"/>
                <a:gd name="adj2" fmla="val 18150"/>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6D2732A3-91F1-E757-18BC-418CE1313E87}"/>
                </a:ext>
              </a:extLst>
            </p:cNvPr>
            <p:cNvSpPr txBox="1"/>
            <p:nvPr/>
          </p:nvSpPr>
          <p:spPr>
            <a:xfrm>
              <a:off x="3703815" y="4004758"/>
              <a:ext cx="8206624" cy="1477328"/>
            </a:xfrm>
            <a:prstGeom prst="rect">
              <a:avLst/>
            </a:prstGeom>
            <a:noFill/>
          </p:spPr>
          <p:txBody>
            <a:bodyPr wrap="square" rtlCol="0">
              <a:spAutoFit/>
            </a:bodyPr>
            <a:lstStyle/>
            <a:p>
              <a:r>
                <a:rPr lang="en-US" sz="2400" dirty="0">
                  <a:solidFill>
                    <a:schemeClr val="bg1"/>
                  </a:solidFill>
                  <a:latin typeface="Segoe Print" panose="02000600000000000000" pitchFamily="2" charset="0"/>
                </a:rPr>
                <a:t>void </a:t>
              </a:r>
              <a:r>
                <a:rPr lang="en-US" sz="2400" dirty="0" err="1">
                  <a:solidFill>
                    <a:schemeClr val="bg1"/>
                  </a:solidFill>
                  <a:latin typeface="Segoe Print" panose="02000600000000000000" pitchFamily="2" charset="0"/>
                </a:rPr>
                <a:t>OAuthStuff</a:t>
              </a:r>
              <a:r>
                <a:rPr lang="en-US" sz="2400" dirty="0">
                  <a:solidFill>
                    <a:schemeClr val="bg1"/>
                  </a:solidFill>
                  <a:latin typeface="Segoe Print" panose="02000600000000000000" pitchFamily="2" charset="0"/>
                </a:rPr>
                <a:t>(</a:t>
              </a:r>
              <a:r>
                <a:rPr lang="en-US" sz="2400" dirty="0" err="1">
                  <a:solidFill>
                    <a:schemeClr val="bg1"/>
                  </a:solidFill>
                  <a:latin typeface="Segoe Print" panose="02000600000000000000" pitchFamily="2" charset="0"/>
                </a:rPr>
                <a:t>saywhat</a:t>
              </a:r>
              <a:r>
                <a:rPr lang="en-US" sz="2400" dirty="0">
                  <a:solidFill>
                    <a:schemeClr val="bg1"/>
                  </a:solidFill>
                  <a:latin typeface="Segoe Print" panose="02000600000000000000" pitchFamily="2" charset="0"/>
                </a:rPr>
                <a:t>) {</a:t>
              </a:r>
            </a:p>
            <a:p>
              <a:r>
                <a:rPr lang="en-US" sz="2400" dirty="0">
                  <a:solidFill>
                    <a:schemeClr val="bg1"/>
                  </a:solidFill>
                  <a:latin typeface="Segoe Print" panose="02000600000000000000" pitchFamily="2" charset="0"/>
                </a:rPr>
                <a:t>    throw </a:t>
              </a:r>
              <a:r>
                <a:rPr lang="en-US" sz="2400" dirty="0" err="1">
                  <a:solidFill>
                    <a:schemeClr val="bg1"/>
                  </a:solidFill>
                  <a:latin typeface="Segoe Print" panose="02000600000000000000" pitchFamily="2" charset="0"/>
                </a:rPr>
                <a:t>HaventGotAClue</a:t>
              </a:r>
              <a:r>
                <a:rPr lang="en-US" sz="2400" dirty="0">
                  <a:solidFill>
                    <a:schemeClr val="bg1"/>
                  </a:solidFill>
                  <a:latin typeface="Segoe Print" panose="02000600000000000000" pitchFamily="2" charset="0"/>
                </a:rPr>
                <a:t>();</a:t>
              </a:r>
            </a:p>
            <a:p>
              <a:r>
                <a:rPr lang="en-US" sz="2400" dirty="0">
                  <a:solidFill>
                    <a:schemeClr val="bg1"/>
                  </a:solidFill>
                  <a:latin typeface="Segoe Print" panose="02000600000000000000" pitchFamily="2" charset="0"/>
                </a:rPr>
                <a:t>}</a:t>
              </a:r>
            </a:p>
            <a:p>
              <a:endParaRPr lang="en-US" dirty="0">
                <a:solidFill>
                  <a:schemeClr val="bg1">
                    <a:lumMod val="50000"/>
                  </a:schemeClr>
                </a:solidFill>
                <a:latin typeface="Segoe Print" panose="02000600000000000000" pitchFamily="2" charset="0"/>
              </a:endParaRPr>
            </a:p>
          </p:txBody>
        </p:sp>
      </p:grpSp>
      <p:pic>
        <p:nvPicPr>
          <p:cNvPr id="11" name="Picture 10">
            <a:extLst>
              <a:ext uri="{FF2B5EF4-FFF2-40B4-BE49-F238E27FC236}">
                <a16:creationId xmlns:a16="http://schemas.microsoft.com/office/drawing/2014/main" id="{9E6F921F-BBFF-4A2F-9149-74A9165A09A4}"/>
              </a:ext>
            </a:extLst>
          </p:cNvPr>
          <p:cNvPicPr>
            <a:picLocks noChangeAspect="1"/>
          </p:cNvPicPr>
          <p:nvPr/>
        </p:nvPicPr>
        <p:blipFill>
          <a:blip r:embed="rId3"/>
          <a:stretch>
            <a:fillRect/>
          </a:stretch>
        </p:blipFill>
        <p:spPr>
          <a:xfrm>
            <a:off x="926437" y="4478233"/>
            <a:ext cx="1962046" cy="2390729"/>
          </a:xfrm>
          <a:prstGeom prst="rect">
            <a:avLst/>
          </a:prstGeom>
        </p:spPr>
      </p:pic>
      <p:sp>
        <p:nvSpPr>
          <p:cNvPr id="6" name="Speech Bubble: Rectangle with Corners Rounded 5">
            <a:extLst>
              <a:ext uri="{FF2B5EF4-FFF2-40B4-BE49-F238E27FC236}">
                <a16:creationId xmlns:a16="http://schemas.microsoft.com/office/drawing/2014/main" id="{05A5CF0C-F590-F2DC-0377-13AA12F99020}"/>
              </a:ext>
            </a:extLst>
          </p:cNvPr>
          <p:cNvSpPr/>
          <p:nvPr/>
        </p:nvSpPr>
        <p:spPr>
          <a:xfrm>
            <a:off x="3316637" y="4074888"/>
            <a:ext cx="6415192" cy="1163539"/>
          </a:xfrm>
          <a:prstGeom prst="wedgeRoundRectCallout">
            <a:avLst>
              <a:gd name="adj1" fmla="val -64469"/>
              <a:gd name="adj2" fmla="val 43221"/>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Here’s what it means to say that OAuth uses "signed tokens"…</a:t>
            </a:r>
          </a:p>
        </p:txBody>
      </p:sp>
    </p:spTree>
    <p:extLst>
      <p:ext uri="{BB962C8B-B14F-4D97-AF65-F5344CB8AC3E}">
        <p14:creationId xmlns:p14="http://schemas.microsoft.com/office/powerpoint/2010/main" val="24189454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4" name="!!Url BG">
            <a:extLst>
              <a:ext uri="{FF2B5EF4-FFF2-40B4-BE49-F238E27FC236}">
                <a16:creationId xmlns:a16="http://schemas.microsoft.com/office/drawing/2014/main" id="{23ED6AAB-2E39-A337-1BB8-7E4815D8D130}"/>
              </a:ext>
            </a:extLst>
          </p:cNvPr>
          <p:cNvSpPr/>
          <p:nvPr/>
        </p:nvSpPr>
        <p:spPr>
          <a:xfrm>
            <a:off x="778042" y="186144"/>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199323"/>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40" name="!!Hash">
            <a:extLst>
              <a:ext uri="{FF2B5EF4-FFF2-40B4-BE49-F238E27FC236}">
                <a16:creationId xmlns:a16="http://schemas.microsoft.com/office/drawing/2014/main" id="{BADBC7F2-3C82-5754-5623-0E65B5E428D8}"/>
              </a:ext>
            </a:extLst>
          </p:cNvPr>
          <p:cNvSpPr txBox="1"/>
          <p:nvPr/>
        </p:nvSpPr>
        <p:spPr>
          <a:xfrm>
            <a:off x="4758793" y="199323"/>
            <a:ext cx="1260390" cy="461665"/>
          </a:xfrm>
          <a:prstGeom prst="rect">
            <a:avLst/>
          </a:prstGeom>
          <a:noFill/>
        </p:spPr>
        <p:txBody>
          <a:bodyPr wrap="square" rtlCol="0">
            <a:spAutoFit/>
          </a:bodyPr>
          <a:lstStyle/>
          <a:p>
            <a:r>
              <a:rPr lang="en-US" sz="2400" b="1" dirty="0">
                <a:solidFill>
                  <a:srgbClr val="C00000"/>
                </a:solidFill>
                <a:latin typeface="Courier New" panose="02070309020205020404" pitchFamily="49" charset="0"/>
                <a:cs typeface="Courier New" panose="02070309020205020404" pitchFamily="49" charset="0"/>
              </a:rPr>
              <a:t>FG75…</a:t>
            </a:r>
            <a:endParaRPr lang="en-US" sz="2400" dirty="0">
              <a:solidFill>
                <a:srgbClr val="C00000"/>
              </a:solidFill>
              <a:latin typeface="Courier New" panose="02070309020205020404" pitchFamily="49" charset="0"/>
              <a:cs typeface="Courier New" panose="02070309020205020404" pitchFamily="49" charset="0"/>
            </a:endParaRP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179962"/>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571395"/>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567272"/>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7" name="!!Arrow 2">
            <a:extLst>
              <a:ext uri="{FF2B5EF4-FFF2-40B4-BE49-F238E27FC236}">
                <a16:creationId xmlns:a16="http://schemas.microsoft.com/office/drawing/2014/main" id="{4ABD2C7D-6535-CDF1-C496-DF32F27212F9}"/>
              </a:ext>
            </a:extLst>
          </p:cNvPr>
          <p:cNvCxnSpPr>
            <a:cxnSpLocks/>
          </p:cNvCxnSpPr>
          <p:nvPr/>
        </p:nvCxnSpPr>
        <p:spPr>
          <a:xfrm flipV="1">
            <a:off x="3318213" y="-218411"/>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pic>
        <p:nvPicPr>
          <p:cNvPr id="24" name="Picture 2">
            <a:extLst>
              <a:ext uri="{FF2B5EF4-FFF2-40B4-BE49-F238E27FC236}">
                <a16:creationId xmlns:a16="http://schemas.microsoft.com/office/drawing/2014/main" id="{CEF22D57-EA8C-68C6-BFB1-9FA2DDB713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8543324" y="4256492"/>
            <a:ext cx="2442167" cy="2844119"/>
          </a:xfrm>
          <a:prstGeom prst="rect">
            <a:avLst/>
          </a:prstGeom>
          <a:noFill/>
          <a:extLst>
            <a:ext uri="{909E8E84-426E-40DD-AFC4-6F175D3DCCD1}">
              <a14:hiddenFill xmlns:a14="http://schemas.microsoft.com/office/drawing/2010/main">
                <a:solidFill>
                  <a:srgbClr val="FFFFFF"/>
                </a:solidFill>
              </a14:hiddenFill>
            </a:ext>
          </a:extLst>
        </p:spPr>
      </p:pic>
      <p:sp>
        <p:nvSpPr>
          <p:cNvPr id="28" name="!!Url BG 3">
            <a:extLst>
              <a:ext uri="{FF2B5EF4-FFF2-40B4-BE49-F238E27FC236}">
                <a16:creationId xmlns:a16="http://schemas.microsoft.com/office/drawing/2014/main" id="{F87E4013-A2FD-E9D6-22EE-4C4033EDDBDD}"/>
              </a:ext>
            </a:extLst>
          </p:cNvPr>
          <p:cNvSpPr/>
          <p:nvPr/>
        </p:nvSpPr>
        <p:spPr>
          <a:xfrm>
            <a:off x="915827" y="1712513"/>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1132397" y="1706331"/>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endParaRPr lang="en-US" sz="2400" b="1" dirty="0">
              <a:solidFill>
                <a:srgbClr val="C00000"/>
              </a:solidFill>
              <a:latin typeface="Courier New" panose="02070309020205020404" pitchFamily="49" charset="0"/>
              <a:cs typeface="Courier New" panose="02070309020205020404" pitchFamily="49" charset="0"/>
            </a:endParaRP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30" name="!!Arrow 3">
            <a:extLst>
              <a:ext uri="{FF2B5EF4-FFF2-40B4-BE49-F238E27FC236}">
                <a16:creationId xmlns:a16="http://schemas.microsoft.com/office/drawing/2014/main" id="{BFA50B75-49C4-F4A6-8B0C-7A29AD1D97A2}"/>
              </a:ext>
            </a:extLst>
          </p:cNvPr>
          <p:cNvCxnSpPr>
            <a:cxnSpLocks/>
          </p:cNvCxnSpPr>
          <p:nvPr/>
        </p:nvCxnSpPr>
        <p:spPr>
          <a:xfrm flipV="1">
            <a:off x="3318213" y="1181764"/>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31" name="Rectangle: Rounded Corners 30">
            <a:extLst>
              <a:ext uri="{FF2B5EF4-FFF2-40B4-BE49-F238E27FC236}">
                <a16:creationId xmlns:a16="http://schemas.microsoft.com/office/drawing/2014/main" id="{7874CC20-15A8-CDDD-8D75-346A1993812A}"/>
              </a:ext>
            </a:extLst>
          </p:cNvPr>
          <p:cNvSpPr/>
          <p:nvPr/>
        </p:nvSpPr>
        <p:spPr>
          <a:xfrm>
            <a:off x="3419055" y="283211"/>
            <a:ext cx="178159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Url BG 2">
            <a:extLst>
              <a:ext uri="{FF2B5EF4-FFF2-40B4-BE49-F238E27FC236}">
                <a16:creationId xmlns:a16="http://schemas.microsoft.com/office/drawing/2014/main" id="{667487CF-0016-2126-8C95-C67A4D2DF1F5}"/>
              </a:ext>
            </a:extLst>
          </p:cNvPr>
          <p:cNvSpPr/>
          <p:nvPr/>
        </p:nvSpPr>
        <p:spPr>
          <a:xfrm>
            <a:off x="915827" y="207064"/>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URL2">
            <a:extLst>
              <a:ext uri="{FF2B5EF4-FFF2-40B4-BE49-F238E27FC236}">
                <a16:creationId xmlns:a16="http://schemas.microsoft.com/office/drawing/2014/main" id="{4CFEECB2-D142-2295-0F83-90DA0178B566}"/>
              </a:ext>
            </a:extLst>
          </p:cNvPr>
          <p:cNvSpPr txBox="1"/>
          <p:nvPr/>
        </p:nvSpPr>
        <p:spPr>
          <a:xfrm>
            <a:off x="1132397" y="200882"/>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/foo/42?what=ever</a:t>
            </a: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4"/>
          <a:stretch>
            <a:fillRect/>
          </a:stretch>
        </p:blipFill>
        <p:spPr>
          <a:xfrm>
            <a:off x="28985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33182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DC223BFD-5DD9-9879-0343-6CFE59E13A93}"/>
              </a:ext>
            </a:extLst>
          </p:cNvPr>
          <p:cNvGrpSpPr/>
          <p:nvPr/>
        </p:nvGrpSpPr>
        <p:grpSpPr>
          <a:xfrm>
            <a:off x="-1881491" y="3216501"/>
            <a:ext cx="4639023" cy="1016935"/>
            <a:chOff x="-1881491" y="3216501"/>
            <a:chExt cx="4639023" cy="1016935"/>
          </a:xfrm>
        </p:grpSpPr>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576426"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53" name="!!ApiKeyTxt">
              <a:extLst>
                <a:ext uri="{FF2B5EF4-FFF2-40B4-BE49-F238E27FC236}">
                  <a16:creationId xmlns:a16="http://schemas.microsoft.com/office/drawing/2014/main" id="{A6B27B1C-8744-08C2-0FE0-0BE2299918A9}"/>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54" name="!!Url BG4">
            <a:extLst>
              <a:ext uri="{FF2B5EF4-FFF2-40B4-BE49-F238E27FC236}">
                <a16:creationId xmlns:a16="http://schemas.microsoft.com/office/drawing/2014/main" id="{7D1DB174-C716-3CEA-96FA-AA5010E871B4}"/>
              </a:ext>
            </a:extLst>
          </p:cNvPr>
          <p:cNvSpPr/>
          <p:nvPr/>
        </p:nvSpPr>
        <p:spPr>
          <a:xfrm>
            <a:off x="701225" y="4685848"/>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9" name="!!ApiKeyTxt2">
            <a:extLst>
              <a:ext uri="{FF2B5EF4-FFF2-40B4-BE49-F238E27FC236}">
                <a16:creationId xmlns:a16="http://schemas.microsoft.com/office/drawing/2014/main" id="{B30EA2D5-6ED0-7040-FAB5-EFA4A8DFE281}"/>
              </a:ext>
            </a:extLst>
          </p:cNvPr>
          <p:cNvSpPr txBox="1"/>
          <p:nvPr/>
        </p:nvSpPr>
        <p:spPr>
          <a:xfrm>
            <a:off x="3181524" y="4751731"/>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10" name="!!URL3 top">
            <a:extLst>
              <a:ext uri="{FF2B5EF4-FFF2-40B4-BE49-F238E27FC236}">
                <a16:creationId xmlns:a16="http://schemas.microsoft.com/office/drawing/2014/main" id="{ABC8A705-6B05-A0E3-D1C6-4B394F9AB37A}"/>
              </a:ext>
            </a:extLst>
          </p:cNvPr>
          <p:cNvSpPr txBox="1"/>
          <p:nvPr/>
        </p:nvSpPr>
        <p:spPr>
          <a:xfrm>
            <a:off x="1645557" y="4706490"/>
            <a:ext cx="3147597" cy="461665"/>
          </a:xfrm>
          <a:prstGeom prst="rect">
            <a:avLst/>
          </a:prstGeom>
          <a:solidFill>
            <a:srgbClr val="D9D9D9"/>
          </a:solid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endParaRPr lang="en-US" sz="2400" b="1" dirty="0">
              <a:solidFill>
                <a:srgbClr val="C00000"/>
              </a:solidFill>
              <a:latin typeface="Courier New" panose="02070309020205020404" pitchFamily="49" charset="0"/>
              <a:cs typeface="Courier New" panose="02070309020205020404" pitchFamily="49" charset="0"/>
            </a:endParaRPr>
          </a:p>
        </p:txBody>
      </p:sp>
      <p:sp>
        <p:nvSpPr>
          <p:cNvPr id="11" name="!!HashFunc3">
            <a:extLst>
              <a:ext uri="{FF2B5EF4-FFF2-40B4-BE49-F238E27FC236}">
                <a16:creationId xmlns:a16="http://schemas.microsoft.com/office/drawing/2014/main" id="{AE5E069E-5CD2-D070-71DB-2D3F1661532D}"/>
              </a:ext>
            </a:extLst>
          </p:cNvPr>
          <p:cNvSpPr txBox="1"/>
          <p:nvPr/>
        </p:nvSpPr>
        <p:spPr>
          <a:xfrm>
            <a:off x="665294" y="4679666"/>
            <a:ext cx="5659925"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12" name="!!Sig3">
            <a:extLst>
              <a:ext uri="{FF2B5EF4-FFF2-40B4-BE49-F238E27FC236}">
                <a16:creationId xmlns:a16="http://schemas.microsoft.com/office/drawing/2014/main" id="{9359E31C-E42C-5698-E032-111E01AF2588}"/>
              </a:ext>
            </a:extLst>
          </p:cNvPr>
          <p:cNvSpPr txBox="1"/>
          <p:nvPr/>
        </p:nvSpPr>
        <p:spPr>
          <a:xfrm>
            <a:off x="1542351" y="5071099"/>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VeZxG76M4mKp…</a:t>
            </a:r>
          </a:p>
        </p:txBody>
      </p:sp>
      <p:sp>
        <p:nvSpPr>
          <p:cNvPr id="13" name="Arrow: Bent 12">
            <a:extLst>
              <a:ext uri="{FF2B5EF4-FFF2-40B4-BE49-F238E27FC236}">
                <a16:creationId xmlns:a16="http://schemas.microsoft.com/office/drawing/2014/main" id="{851BEDA2-557E-ABB3-7ECB-BE5BC9EFED1C}"/>
              </a:ext>
            </a:extLst>
          </p:cNvPr>
          <p:cNvSpPr/>
          <p:nvPr/>
        </p:nvSpPr>
        <p:spPr>
          <a:xfrm flipV="1">
            <a:off x="1222300" y="5066976"/>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Cloud curse you">
            <a:extLst>
              <a:ext uri="{FF2B5EF4-FFF2-40B4-BE49-F238E27FC236}">
                <a16:creationId xmlns:a16="http://schemas.microsoft.com/office/drawing/2014/main" id="{895DC07B-1D75-6FAB-A826-D69C7E1E9D13}"/>
              </a:ext>
            </a:extLst>
          </p:cNvPr>
          <p:cNvSpPr/>
          <p:nvPr/>
        </p:nvSpPr>
        <p:spPr>
          <a:xfrm>
            <a:off x="7233188" y="3508055"/>
            <a:ext cx="3378658" cy="965762"/>
          </a:xfrm>
          <a:prstGeom prst="cloudCallout">
            <a:avLst>
              <a:gd name="adj1" fmla="val 10426"/>
              <a:gd name="adj2" fmla="val 84064"/>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HackerText 2">
            <a:extLst>
              <a:ext uri="{FF2B5EF4-FFF2-40B4-BE49-F238E27FC236}">
                <a16:creationId xmlns:a16="http://schemas.microsoft.com/office/drawing/2014/main" id="{4A0104ED-123F-3A13-3724-A98822067EC8}"/>
              </a:ext>
            </a:extLst>
          </p:cNvPr>
          <p:cNvSpPr txBox="1"/>
          <p:nvPr/>
        </p:nvSpPr>
        <p:spPr>
          <a:xfrm>
            <a:off x="7512070" y="3695024"/>
            <a:ext cx="3123840"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I need a new job…</a:t>
            </a:r>
            <a:endParaRPr lang="en-US" dirty="0">
              <a:solidFill>
                <a:schemeClr val="bg1">
                  <a:lumMod val="50000"/>
                </a:schemeClr>
              </a:solidFill>
              <a:latin typeface="Segoe Print" panose="02000600000000000000" pitchFamily="2" charset="0"/>
            </a:endParaRPr>
          </a:p>
        </p:txBody>
      </p:sp>
      <p:sp>
        <p:nvSpPr>
          <p:cNvPr id="14" name="Rectangle: Rounded Corners 13">
            <a:extLst>
              <a:ext uri="{FF2B5EF4-FFF2-40B4-BE49-F238E27FC236}">
                <a16:creationId xmlns:a16="http://schemas.microsoft.com/office/drawing/2014/main" id="{95541A31-65DF-2781-FE8A-6FF5EF4AD3B3}"/>
              </a:ext>
            </a:extLst>
          </p:cNvPr>
          <p:cNvSpPr/>
          <p:nvPr/>
        </p:nvSpPr>
        <p:spPr>
          <a:xfrm>
            <a:off x="2377197" y="2107623"/>
            <a:ext cx="2511014" cy="409089"/>
          </a:xfrm>
          <a:prstGeom prst="round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Rounded Corners 14">
            <a:extLst>
              <a:ext uri="{FF2B5EF4-FFF2-40B4-BE49-F238E27FC236}">
                <a16:creationId xmlns:a16="http://schemas.microsoft.com/office/drawing/2014/main" id="{C3D43E56-DFFC-5EFD-646F-51020060182C}"/>
              </a:ext>
            </a:extLst>
          </p:cNvPr>
          <p:cNvSpPr/>
          <p:nvPr/>
        </p:nvSpPr>
        <p:spPr>
          <a:xfrm>
            <a:off x="1579014" y="5086173"/>
            <a:ext cx="2511014" cy="409089"/>
          </a:xfrm>
          <a:prstGeom prst="round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84A6B7CE-770F-3893-9D8E-24274208A032}"/>
              </a:ext>
            </a:extLst>
          </p:cNvPr>
          <p:cNvSpPr txBox="1"/>
          <p:nvPr/>
        </p:nvSpPr>
        <p:spPr>
          <a:xfrm>
            <a:off x="4026669" y="2799252"/>
            <a:ext cx="930282" cy="1569660"/>
          </a:xfrm>
          <a:prstGeom prst="rect">
            <a:avLst/>
          </a:prstGeom>
          <a:noFill/>
        </p:spPr>
        <p:txBody>
          <a:bodyPr wrap="square">
            <a:spAutoFit/>
          </a:bodyPr>
          <a:lstStyle/>
          <a:p>
            <a:r>
              <a:rPr lang="en-US" sz="9600" b="1" dirty="0">
                <a:solidFill>
                  <a:srgbClr val="C00000"/>
                </a:solidFill>
                <a:cs typeface="Courier New" panose="02070309020205020404" pitchFamily="49" charset="0"/>
              </a:rPr>
              <a:t>X</a:t>
            </a:r>
            <a:endParaRPr lang="en-US" dirty="0"/>
          </a:p>
        </p:txBody>
      </p:sp>
      <p:cxnSp>
        <p:nvCxnSpPr>
          <p:cNvPr id="20" name="!!Arrow 4">
            <a:extLst>
              <a:ext uri="{FF2B5EF4-FFF2-40B4-BE49-F238E27FC236}">
                <a16:creationId xmlns:a16="http://schemas.microsoft.com/office/drawing/2014/main" id="{F22AB00F-BEDB-0AC1-9324-4A954E1C470D}"/>
              </a:ext>
            </a:extLst>
          </p:cNvPr>
          <p:cNvCxnSpPr>
            <a:cxnSpLocks/>
          </p:cNvCxnSpPr>
          <p:nvPr/>
        </p:nvCxnSpPr>
        <p:spPr>
          <a:xfrm flipV="1">
            <a:off x="3912047" y="2563231"/>
            <a:ext cx="0" cy="2436392"/>
          </a:xfrm>
          <a:prstGeom prst="straightConnector1">
            <a:avLst/>
          </a:prstGeom>
          <a:ln w="28575">
            <a:solidFill>
              <a:srgbClr val="C00000"/>
            </a:solidFill>
            <a:prstDash val="solid"/>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8110A943-FD64-2276-A85A-F45846AF201C}"/>
              </a:ext>
            </a:extLst>
          </p:cNvPr>
          <p:cNvSpPr txBox="1"/>
          <p:nvPr/>
        </p:nvSpPr>
        <p:spPr>
          <a:xfrm>
            <a:off x="4469576" y="3369675"/>
            <a:ext cx="3310431" cy="400110"/>
          </a:xfrm>
          <a:prstGeom prst="rect">
            <a:avLst/>
          </a:prstGeom>
          <a:noFill/>
        </p:spPr>
        <p:txBody>
          <a:bodyPr wrap="square" rtlCol="0">
            <a:spAutoFit/>
          </a:bodyPr>
          <a:lstStyle/>
          <a:p>
            <a:pPr algn="ctr"/>
            <a:r>
              <a:rPr lang="en-US" sz="2000" dirty="0">
                <a:solidFill>
                  <a:srgbClr val="FF0000"/>
                </a:solidFill>
                <a:latin typeface="Corbel" panose="020B0503020204020204" pitchFamily="34" charset="0"/>
              </a:rPr>
              <a:t>Signatures don't match!</a:t>
            </a:r>
          </a:p>
        </p:txBody>
      </p:sp>
    </p:spTree>
    <p:extLst>
      <p:ext uri="{BB962C8B-B14F-4D97-AF65-F5344CB8AC3E}">
        <p14:creationId xmlns:p14="http://schemas.microsoft.com/office/powerpoint/2010/main" val="1172745225"/>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p:bldLst>
  </p:timing>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4" name="!!Url BG">
            <a:extLst>
              <a:ext uri="{FF2B5EF4-FFF2-40B4-BE49-F238E27FC236}">
                <a16:creationId xmlns:a16="http://schemas.microsoft.com/office/drawing/2014/main" id="{23ED6AAB-2E39-A337-1BB8-7E4815D8D130}"/>
              </a:ext>
            </a:extLst>
          </p:cNvPr>
          <p:cNvSpPr/>
          <p:nvPr/>
        </p:nvSpPr>
        <p:spPr>
          <a:xfrm>
            <a:off x="778042" y="186144"/>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199323"/>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40" name="!!Hash">
            <a:extLst>
              <a:ext uri="{FF2B5EF4-FFF2-40B4-BE49-F238E27FC236}">
                <a16:creationId xmlns:a16="http://schemas.microsoft.com/office/drawing/2014/main" id="{BADBC7F2-3C82-5754-5623-0E65B5E428D8}"/>
              </a:ext>
            </a:extLst>
          </p:cNvPr>
          <p:cNvSpPr txBox="1"/>
          <p:nvPr/>
        </p:nvSpPr>
        <p:spPr>
          <a:xfrm>
            <a:off x="4758793" y="199323"/>
            <a:ext cx="1260390" cy="461665"/>
          </a:xfrm>
          <a:prstGeom prst="rect">
            <a:avLst/>
          </a:prstGeom>
          <a:noFill/>
        </p:spPr>
        <p:txBody>
          <a:bodyPr wrap="square" rtlCol="0">
            <a:spAutoFit/>
          </a:bodyPr>
          <a:lstStyle/>
          <a:p>
            <a:r>
              <a:rPr lang="en-US" sz="2400" b="1" dirty="0">
                <a:solidFill>
                  <a:srgbClr val="C00000"/>
                </a:solidFill>
                <a:latin typeface="Courier New" panose="02070309020205020404" pitchFamily="49" charset="0"/>
                <a:cs typeface="Courier New" panose="02070309020205020404" pitchFamily="49" charset="0"/>
              </a:rPr>
              <a:t>FG75…</a:t>
            </a:r>
            <a:endParaRPr lang="en-US" sz="2400" dirty="0">
              <a:solidFill>
                <a:srgbClr val="C00000"/>
              </a:solidFill>
              <a:latin typeface="Courier New" panose="02070309020205020404" pitchFamily="49" charset="0"/>
              <a:cs typeface="Courier New" panose="02070309020205020404" pitchFamily="49" charset="0"/>
            </a:endParaRP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179962"/>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571395"/>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567272"/>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Url BG 2">
            <a:extLst>
              <a:ext uri="{FF2B5EF4-FFF2-40B4-BE49-F238E27FC236}">
                <a16:creationId xmlns:a16="http://schemas.microsoft.com/office/drawing/2014/main" id="{3713ACC7-125F-8F72-C6E9-5E510D800E02}"/>
              </a:ext>
            </a:extLst>
          </p:cNvPr>
          <p:cNvSpPr/>
          <p:nvPr/>
        </p:nvSpPr>
        <p:spPr>
          <a:xfrm>
            <a:off x="915827" y="207563"/>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5" name="!!URL2">
            <a:extLst>
              <a:ext uri="{FF2B5EF4-FFF2-40B4-BE49-F238E27FC236}">
                <a16:creationId xmlns:a16="http://schemas.microsoft.com/office/drawing/2014/main" id="{DE442EC5-B59C-3E04-F32B-D836715F2C1A}"/>
              </a:ext>
            </a:extLst>
          </p:cNvPr>
          <p:cNvSpPr txBox="1"/>
          <p:nvPr/>
        </p:nvSpPr>
        <p:spPr>
          <a:xfrm>
            <a:off x="1132397" y="201381"/>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/foo/42?what=ever</a:t>
            </a:r>
          </a:p>
          <a:p>
            <a:r>
              <a:rPr lang="en-US" sz="2400" b="1" dirty="0">
                <a:solidFill>
                  <a:srgbClr val="000000"/>
                </a:solidFill>
                <a:latin typeface="Courier New" panose="02070309020205020404" pitchFamily="49" charset="0"/>
                <a:cs typeface="Courier New" panose="02070309020205020404" pitchFamily="49" charset="0"/>
              </a:rPr>
              <a:t>X-API-Key: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28" name="!!Url BG 3">
            <a:extLst>
              <a:ext uri="{FF2B5EF4-FFF2-40B4-BE49-F238E27FC236}">
                <a16:creationId xmlns:a16="http://schemas.microsoft.com/office/drawing/2014/main" id="{F87E4013-A2FD-E9D6-22EE-4C4033EDDBDD}"/>
              </a:ext>
            </a:extLst>
          </p:cNvPr>
          <p:cNvSpPr/>
          <p:nvPr/>
        </p:nvSpPr>
        <p:spPr>
          <a:xfrm>
            <a:off x="3747927" y="1712513"/>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3964497" y="1706331"/>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31" name="Rectangle: Rounded Corners 30">
            <a:extLst>
              <a:ext uri="{FF2B5EF4-FFF2-40B4-BE49-F238E27FC236}">
                <a16:creationId xmlns:a16="http://schemas.microsoft.com/office/drawing/2014/main" id="{7874CC20-15A8-CDDD-8D75-346A1993812A}"/>
              </a:ext>
            </a:extLst>
          </p:cNvPr>
          <p:cNvSpPr/>
          <p:nvPr/>
        </p:nvSpPr>
        <p:spPr>
          <a:xfrm>
            <a:off x="3419055" y="283211"/>
            <a:ext cx="178159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F4E96E01-BAB8-98E5-E86A-17AD21F176EA}"/>
              </a:ext>
            </a:extLst>
          </p:cNvPr>
          <p:cNvGrpSpPr/>
          <p:nvPr/>
        </p:nvGrpSpPr>
        <p:grpSpPr>
          <a:xfrm>
            <a:off x="556909" y="3216501"/>
            <a:ext cx="4639023" cy="1016935"/>
            <a:chOff x="-1881491" y="3216501"/>
            <a:chExt cx="4639023" cy="1016935"/>
          </a:xfrm>
        </p:grpSpPr>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576426"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53" name="!!ApiKeyTxt">
              <a:extLst>
                <a:ext uri="{FF2B5EF4-FFF2-40B4-BE49-F238E27FC236}">
                  <a16:creationId xmlns:a16="http://schemas.microsoft.com/office/drawing/2014/main" id="{A6B27B1C-8744-08C2-0FE0-0BE2299918A9}"/>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16" name="TextBox 15">
            <a:extLst>
              <a:ext uri="{FF2B5EF4-FFF2-40B4-BE49-F238E27FC236}">
                <a16:creationId xmlns:a16="http://schemas.microsoft.com/office/drawing/2014/main" id="{89ACB123-4A85-1D06-BC22-3C509C44B6C7}"/>
              </a:ext>
            </a:extLst>
          </p:cNvPr>
          <p:cNvSpPr txBox="1"/>
          <p:nvPr/>
        </p:nvSpPr>
        <p:spPr>
          <a:xfrm>
            <a:off x="7526695" y="3170480"/>
            <a:ext cx="2738661"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How does the server know </a:t>
            </a:r>
            <a:r>
              <a:rPr lang="en-US" sz="2000" b="1" dirty="0">
                <a:solidFill>
                  <a:schemeClr val="bg1"/>
                </a:solidFill>
                <a:latin typeface="Corbel" panose="020B0503020204020204" pitchFamily="34" charset="0"/>
              </a:rPr>
              <a:t>which</a:t>
            </a:r>
            <a:r>
              <a:rPr lang="en-US" sz="2000" dirty="0">
                <a:solidFill>
                  <a:schemeClr val="bg1"/>
                </a:solidFill>
                <a:latin typeface="Corbel" panose="020B0503020204020204" pitchFamily="34" charset="0"/>
              </a:rPr>
              <a:t> user API key to validate with?</a:t>
            </a:r>
          </a:p>
        </p:txBody>
      </p:sp>
      <p:sp>
        <p:nvSpPr>
          <p:cNvPr id="18" name="Rectangle: Rounded Corners 17">
            <a:extLst>
              <a:ext uri="{FF2B5EF4-FFF2-40B4-BE49-F238E27FC236}">
                <a16:creationId xmlns:a16="http://schemas.microsoft.com/office/drawing/2014/main" id="{5C289859-4DA6-B64F-B40E-5AE4E8D5314E}"/>
              </a:ext>
            </a:extLst>
          </p:cNvPr>
          <p:cNvSpPr/>
          <p:nvPr/>
        </p:nvSpPr>
        <p:spPr>
          <a:xfrm>
            <a:off x="3929152" y="1782439"/>
            <a:ext cx="4573832" cy="734272"/>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2684888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500"/>
                                        <p:tgtEl>
                                          <p:spTgt spid="16"/>
                                        </p:tgtEl>
                                      </p:cBhvr>
                                    </p:animEffect>
                                  </p:childTnLst>
                                </p:cTn>
                              </p:par>
                            </p:childTnLst>
                          </p:cTn>
                        </p:par>
                        <p:par>
                          <p:cTn id="12" fill="hold">
                            <p:stCondLst>
                              <p:cond delay="1000"/>
                            </p:stCondLst>
                            <p:childTnLst>
                              <p:par>
                                <p:cTn id="13" presetID="1" presetClass="exit" presetSubtype="0" fill="hold" grpId="0" nodeType="afterEffect">
                                  <p:stCondLst>
                                    <p:cond delay="0"/>
                                  </p:stCondLst>
                                  <p:childTnLst>
                                    <p:set>
                                      <p:cBhvr>
                                        <p:cTn id="14" dur="1" fill="hold">
                                          <p:stCondLst>
                                            <p:cond delay="0"/>
                                          </p:stCondLst>
                                        </p:cTn>
                                        <p:tgtEl>
                                          <p:spTgt spid="38"/>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36"/>
                                        </p:tgtEl>
                                        <p:attrNameLst>
                                          <p:attrName>style.visibility</p:attrName>
                                        </p:attrNameLst>
                                      </p:cBhvr>
                                      <p:to>
                                        <p:strVal val="hidden"/>
                                      </p:to>
                                    </p:set>
                                  </p:childTnLst>
                                </p:cTn>
                              </p:par>
                              <p:par>
                                <p:cTn id="17" presetID="1" presetClass="exit" presetSubtype="0" fill="hold" grpId="0" nodeType="withEffect">
                                  <p:stCondLst>
                                    <p:cond delay="0"/>
                                  </p:stCondLst>
                                  <p:childTnLst>
                                    <p:set>
                                      <p:cBhvr>
                                        <p:cTn id="18" dur="1" fill="hold">
                                          <p:stCondLst>
                                            <p:cond delay="0"/>
                                          </p:stCondLst>
                                        </p:cTn>
                                        <p:tgtEl>
                                          <p:spTgt spid="40"/>
                                        </p:tgtEl>
                                        <p:attrNameLst>
                                          <p:attrName>style.visibility</p:attrName>
                                        </p:attrNameLst>
                                      </p:cBhvr>
                                      <p:to>
                                        <p:strVal val="hidden"/>
                                      </p:to>
                                    </p:set>
                                  </p:childTnLst>
                                </p:cTn>
                              </p:par>
                              <p:par>
                                <p:cTn id="19" presetID="1" presetClass="exit" presetSubtype="0" fill="hold" grpId="0" nodeType="withEffect">
                                  <p:stCondLst>
                                    <p:cond delay="0"/>
                                  </p:stCondLst>
                                  <p:childTnLst>
                                    <p:set>
                                      <p:cBhvr>
                                        <p:cTn id="20" dur="1" fill="hold">
                                          <p:stCondLst>
                                            <p:cond delay="0"/>
                                          </p:stCondLst>
                                        </p:cTn>
                                        <p:tgtEl>
                                          <p:spTgt spid="35"/>
                                        </p:tgtEl>
                                        <p:attrNameLst>
                                          <p:attrName>style.visibility</p:attrName>
                                        </p:attrNameLst>
                                      </p:cBhvr>
                                      <p:to>
                                        <p:strVal val="hidden"/>
                                      </p:to>
                                    </p:set>
                                  </p:childTnLst>
                                </p:cTn>
                              </p:par>
                              <p:par>
                                <p:cTn id="21" presetID="1" presetClass="exit" presetSubtype="0" fill="hold" grpId="0" nodeType="withEffect">
                                  <p:stCondLst>
                                    <p:cond delay="0"/>
                                  </p:stCondLst>
                                  <p:childTnLst>
                                    <p:set>
                                      <p:cBhvr>
                                        <p:cTn id="22" dur="1" fill="hold">
                                          <p:stCondLst>
                                            <p:cond delay="0"/>
                                          </p:stCondLst>
                                        </p:cTn>
                                        <p:tgtEl>
                                          <p:spTgt spid="34"/>
                                        </p:tgtEl>
                                        <p:attrNameLst>
                                          <p:attrName>style.visibility</p:attrName>
                                        </p:attrNameLst>
                                      </p:cBhvr>
                                      <p:to>
                                        <p:strVal val="hidden"/>
                                      </p:to>
                                    </p:set>
                                  </p:childTnLst>
                                </p:cTn>
                              </p:par>
                              <p:par>
                                <p:cTn id="23" presetID="1" presetClass="exit" presetSubtype="0" fill="hold" grpId="0" nodeType="withEffect">
                                  <p:stCondLst>
                                    <p:cond delay="0"/>
                                  </p:stCondLst>
                                  <p:childTnLst>
                                    <p:set>
                                      <p:cBhvr>
                                        <p:cTn id="24" dur="1" fill="hold">
                                          <p:stCondLst>
                                            <p:cond delay="0"/>
                                          </p:stCondLst>
                                        </p:cTn>
                                        <p:tgtEl>
                                          <p:spTgt spid="3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5" grpId="0"/>
      <p:bldP spid="40" grpId="0"/>
      <p:bldP spid="36" grpId="0"/>
      <p:bldP spid="38" grpId="0"/>
      <p:bldP spid="31" grpId="0" animBg="1"/>
      <p:bldP spid="16" grpId="0"/>
      <p:bldP spid="18"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8" name="!!Url BG 3">
            <a:extLst>
              <a:ext uri="{FF2B5EF4-FFF2-40B4-BE49-F238E27FC236}">
                <a16:creationId xmlns:a16="http://schemas.microsoft.com/office/drawing/2014/main" id="{F87E4013-A2FD-E9D6-22EE-4C4033EDDBDD}"/>
              </a:ext>
            </a:extLst>
          </p:cNvPr>
          <p:cNvSpPr/>
          <p:nvPr/>
        </p:nvSpPr>
        <p:spPr>
          <a:xfrm>
            <a:off x="2933700" y="1712513"/>
            <a:ext cx="6324600"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2984500" y="1706331"/>
            <a:ext cx="6273800"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Authorization: </a:t>
            </a:r>
            <a:r>
              <a:rPr lang="en-US" sz="2400" b="1" dirty="0" err="1">
                <a:solidFill>
                  <a:srgbClr val="000000"/>
                </a:solidFill>
                <a:latin typeface="Courier New" panose="02070309020205020404" pitchFamily="49" charset="0"/>
                <a:cs typeface="Courier New" panose="02070309020205020404" pitchFamily="49" charset="0"/>
              </a:rPr>
              <a:t>ApiKey</a:t>
            </a:r>
            <a:r>
              <a:rPr lang="en-US" sz="2400" b="1" dirty="0">
                <a:solidFill>
                  <a:srgbClr val="000000"/>
                </a:solidFill>
                <a:latin typeface="Courier New" panose="02070309020205020404" pitchFamily="49" charset="0"/>
                <a:cs typeface="Courier New" panose="02070309020205020404" pitchFamily="49" charset="0"/>
              </a:rPr>
              <a:t> </a:t>
            </a:r>
            <a:r>
              <a:rPr lang="en-US" sz="2400" b="1" dirty="0">
                <a:solidFill>
                  <a:srgbClr val="F237E0"/>
                </a:solidFill>
                <a:latin typeface="Courier New" panose="02070309020205020404" pitchFamily="49" charset="0"/>
                <a:cs typeface="Courier New" panose="02070309020205020404" pitchFamily="49" charset="0"/>
              </a:rPr>
              <a:t>&lt;id&gt;:&lt;sig&gt;</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F4E96E01-BAB8-98E5-E86A-17AD21F176EA}"/>
              </a:ext>
            </a:extLst>
          </p:cNvPr>
          <p:cNvGrpSpPr/>
          <p:nvPr/>
        </p:nvGrpSpPr>
        <p:grpSpPr>
          <a:xfrm>
            <a:off x="556909" y="3216501"/>
            <a:ext cx="4639023" cy="1016935"/>
            <a:chOff x="-1881491" y="3216501"/>
            <a:chExt cx="4639023" cy="1016935"/>
          </a:xfrm>
        </p:grpSpPr>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576426"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53" name="!!ApiKeyTxt">
              <a:extLst>
                <a:ext uri="{FF2B5EF4-FFF2-40B4-BE49-F238E27FC236}">
                  <a16:creationId xmlns:a16="http://schemas.microsoft.com/office/drawing/2014/main" id="{A6B27B1C-8744-08C2-0FE0-0BE2299918A9}"/>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2" name="Rectangle: Rounded Corners 1">
            <a:extLst>
              <a:ext uri="{FF2B5EF4-FFF2-40B4-BE49-F238E27FC236}">
                <a16:creationId xmlns:a16="http://schemas.microsoft.com/office/drawing/2014/main" id="{B02EBDAB-4CB7-E3BE-7E01-E692426EC024}"/>
              </a:ext>
            </a:extLst>
          </p:cNvPr>
          <p:cNvSpPr/>
          <p:nvPr/>
        </p:nvSpPr>
        <p:spPr>
          <a:xfrm>
            <a:off x="7022184" y="2070100"/>
            <a:ext cx="2083715" cy="46722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9641532"/>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8" name="!!Url BG 3">
            <a:extLst>
              <a:ext uri="{FF2B5EF4-FFF2-40B4-BE49-F238E27FC236}">
                <a16:creationId xmlns:a16="http://schemas.microsoft.com/office/drawing/2014/main" id="{F87E4013-A2FD-E9D6-22EE-4C4033EDDBDD}"/>
              </a:ext>
            </a:extLst>
          </p:cNvPr>
          <p:cNvSpPr/>
          <p:nvPr/>
        </p:nvSpPr>
        <p:spPr>
          <a:xfrm>
            <a:off x="2933700" y="1712513"/>
            <a:ext cx="6324600"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2984500" y="1706331"/>
            <a:ext cx="6273800"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Authorization: </a:t>
            </a:r>
            <a:r>
              <a:rPr lang="en-US" sz="2400" b="1" dirty="0" err="1">
                <a:solidFill>
                  <a:srgbClr val="000000"/>
                </a:solidFill>
                <a:latin typeface="Courier New" panose="02070309020205020404" pitchFamily="49" charset="0"/>
                <a:cs typeface="Courier New" panose="02070309020205020404" pitchFamily="49" charset="0"/>
              </a:rPr>
              <a:t>ApiKey</a:t>
            </a:r>
            <a:r>
              <a:rPr lang="en-US" sz="2400" b="1" dirty="0">
                <a:solidFill>
                  <a:srgbClr val="000000"/>
                </a:solidFill>
                <a:latin typeface="Courier New" panose="02070309020205020404" pitchFamily="49" charset="0"/>
                <a:cs typeface="Courier New" panose="02070309020205020404" pitchFamily="49" charset="0"/>
              </a:rPr>
              <a:t> </a:t>
            </a:r>
            <a:r>
              <a:rPr lang="en-US" sz="2400" b="1" dirty="0">
                <a:solidFill>
                  <a:srgbClr val="F237E0"/>
                </a:solidFill>
                <a:latin typeface="Courier New" panose="02070309020205020404" pitchFamily="49" charset="0"/>
                <a:cs typeface="Courier New" panose="02070309020205020404" pitchFamily="49" charset="0"/>
              </a:rPr>
              <a:t>&lt;id&gt;:&lt;sig&gt;</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F4E96E01-BAB8-98E5-E86A-17AD21F176EA}"/>
              </a:ext>
            </a:extLst>
          </p:cNvPr>
          <p:cNvGrpSpPr/>
          <p:nvPr/>
        </p:nvGrpSpPr>
        <p:grpSpPr>
          <a:xfrm>
            <a:off x="556909" y="3216501"/>
            <a:ext cx="4639023" cy="1016935"/>
            <a:chOff x="-1881491" y="3216501"/>
            <a:chExt cx="4639023" cy="1016935"/>
          </a:xfrm>
        </p:grpSpPr>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576426"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53" name="!!ApiKeyTxt">
              <a:extLst>
                <a:ext uri="{FF2B5EF4-FFF2-40B4-BE49-F238E27FC236}">
                  <a16:creationId xmlns:a16="http://schemas.microsoft.com/office/drawing/2014/main" id="{A6B27B1C-8744-08C2-0FE0-0BE2299918A9}"/>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2" name="Rectangle: Rounded Corners 1">
            <a:extLst>
              <a:ext uri="{FF2B5EF4-FFF2-40B4-BE49-F238E27FC236}">
                <a16:creationId xmlns:a16="http://schemas.microsoft.com/office/drawing/2014/main" id="{B02EBDAB-4CB7-E3BE-7E01-E692426EC024}"/>
              </a:ext>
            </a:extLst>
          </p:cNvPr>
          <p:cNvSpPr/>
          <p:nvPr/>
        </p:nvSpPr>
        <p:spPr>
          <a:xfrm>
            <a:off x="7022185" y="2070100"/>
            <a:ext cx="851816" cy="46722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EF7D4ED-E2C8-A26F-320A-DEA4BA551104}"/>
              </a:ext>
            </a:extLst>
          </p:cNvPr>
          <p:cNvSpPr txBox="1"/>
          <p:nvPr/>
        </p:nvSpPr>
        <p:spPr>
          <a:xfrm>
            <a:off x="6354340" y="2623965"/>
            <a:ext cx="2738661"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Could be some primary key in your system, like email or USER_ID</a:t>
            </a:r>
          </a:p>
        </p:txBody>
      </p:sp>
    </p:spTree>
    <p:extLst>
      <p:ext uri="{BB962C8B-B14F-4D97-AF65-F5344CB8AC3E}">
        <p14:creationId xmlns:p14="http://schemas.microsoft.com/office/powerpoint/2010/main" val="3884838859"/>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8" name="!!Url BG 3">
            <a:extLst>
              <a:ext uri="{FF2B5EF4-FFF2-40B4-BE49-F238E27FC236}">
                <a16:creationId xmlns:a16="http://schemas.microsoft.com/office/drawing/2014/main" id="{F87E4013-A2FD-E9D6-22EE-4C4033EDDBDD}"/>
              </a:ext>
            </a:extLst>
          </p:cNvPr>
          <p:cNvSpPr/>
          <p:nvPr/>
        </p:nvSpPr>
        <p:spPr>
          <a:xfrm>
            <a:off x="2933700" y="1712513"/>
            <a:ext cx="6324600"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2984500" y="1706331"/>
            <a:ext cx="6273800"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Authorization: </a:t>
            </a:r>
            <a:r>
              <a:rPr lang="en-US" sz="2400" b="1" dirty="0" err="1">
                <a:solidFill>
                  <a:srgbClr val="000000"/>
                </a:solidFill>
                <a:latin typeface="Courier New" panose="02070309020205020404" pitchFamily="49" charset="0"/>
                <a:cs typeface="Courier New" panose="02070309020205020404" pitchFamily="49" charset="0"/>
              </a:rPr>
              <a:t>ApiKey</a:t>
            </a:r>
            <a:r>
              <a:rPr lang="en-US" sz="2400" b="1" dirty="0">
                <a:solidFill>
                  <a:srgbClr val="000000"/>
                </a:solidFill>
                <a:latin typeface="Courier New" panose="02070309020205020404" pitchFamily="49" charset="0"/>
                <a:cs typeface="Courier New" panose="02070309020205020404" pitchFamily="49" charset="0"/>
              </a:rPr>
              <a:t> </a:t>
            </a:r>
            <a:r>
              <a:rPr lang="en-US" sz="2400" b="1" dirty="0">
                <a:solidFill>
                  <a:srgbClr val="F237E0"/>
                </a:solidFill>
                <a:latin typeface="Courier New" panose="02070309020205020404" pitchFamily="49" charset="0"/>
                <a:cs typeface="Courier New" panose="02070309020205020404" pitchFamily="49" charset="0"/>
              </a:rPr>
              <a:t>&lt;id&gt;:&lt;sig&gt;</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556909"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1725833" y="3216500"/>
            <a:ext cx="3470099" cy="149760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1861974"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24339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2433950" y="3674224"/>
            <a:ext cx="1723549"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Key1: </a:t>
            </a:r>
          </a:p>
          <a:p>
            <a:r>
              <a:rPr lang="en-US" sz="2000" dirty="0">
                <a:latin typeface="Courier New" panose="02070309020205020404" pitchFamily="49" charset="0"/>
                <a:cs typeface="Courier New" panose="02070309020205020404" pitchFamily="49" charset="0"/>
              </a:rPr>
              <a:t>API Key2:</a:t>
            </a:r>
          </a:p>
          <a:p>
            <a:r>
              <a:rPr lang="en-US" sz="2000" dirty="0">
                <a:latin typeface="Courier New" panose="02070309020205020404" pitchFamily="49" charset="0"/>
                <a:cs typeface="Courier New" panose="02070309020205020404" pitchFamily="49" charset="0"/>
              </a:rPr>
              <a:t>API Key3:</a:t>
            </a:r>
          </a:p>
        </p:txBody>
      </p:sp>
      <p:sp>
        <p:nvSpPr>
          <p:cNvPr id="53" name="!!ApiKeyTxt">
            <a:extLst>
              <a:ext uri="{FF2B5EF4-FFF2-40B4-BE49-F238E27FC236}">
                <a16:creationId xmlns:a16="http://schemas.microsoft.com/office/drawing/2014/main" id="{A6B27B1C-8744-08C2-0FE0-0BE2299918A9}"/>
              </a:ext>
            </a:extLst>
          </p:cNvPr>
          <p:cNvSpPr txBox="1"/>
          <p:nvPr/>
        </p:nvSpPr>
        <p:spPr>
          <a:xfrm>
            <a:off x="2433951" y="3674225"/>
            <a:ext cx="2492990" cy="1015663"/>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p>
          <a:p>
            <a:r>
              <a:rPr lang="en-US" sz="2000" b="1" dirty="0">
                <a:solidFill>
                  <a:srgbClr val="5B9BD5"/>
                </a:solidFill>
                <a:latin typeface="Courier New" panose="02070309020205020404" pitchFamily="49" charset="0"/>
                <a:cs typeface="Courier New" panose="02070309020205020404" pitchFamily="49" charset="0"/>
              </a:rPr>
              <a:t>          G72n…</a:t>
            </a:r>
          </a:p>
          <a:p>
            <a:r>
              <a:rPr lang="en-US" sz="2000" b="1" dirty="0">
                <a:solidFill>
                  <a:srgbClr val="5B9BD5"/>
                </a:solidFill>
                <a:latin typeface="Courier New" panose="02070309020205020404" pitchFamily="49" charset="0"/>
                <a:cs typeface="Courier New" panose="02070309020205020404" pitchFamily="49" charset="0"/>
              </a:rPr>
              <a:t>          a904…</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 name="Rectangle: Rounded Corners 1">
            <a:extLst>
              <a:ext uri="{FF2B5EF4-FFF2-40B4-BE49-F238E27FC236}">
                <a16:creationId xmlns:a16="http://schemas.microsoft.com/office/drawing/2014/main" id="{B02EBDAB-4CB7-E3BE-7E01-E692426EC024}"/>
              </a:ext>
            </a:extLst>
          </p:cNvPr>
          <p:cNvSpPr/>
          <p:nvPr/>
        </p:nvSpPr>
        <p:spPr>
          <a:xfrm>
            <a:off x="7022185" y="2070100"/>
            <a:ext cx="851816" cy="46722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EF7D4ED-E2C8-A26F-320A-DEA4BA551104}"/>
              </a:ext>
            </a:extLst>
          </p:cNvPr>
          <p:cNvSpPr txBox="1"/>
          <p:nvPr/>
        </p:nvSpPr>
        <p:spPr>
          <a:xfrm>
            <a:off x="2188280" y="4768352"/>
            <a:ext cx="2738661"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But then it's hard to support multiple keys per user</a:t>
            </a:r>
          </a:p>
        </p:txBody>
      </p:sp>
    </p:spTree>
    <p:extLst>
      <p:ext uri="{BB962C8B-B14F-4D97-AF65-F5344CB8AC3E}">
        <p14:creationId xmlns:p14="http://schemas.microsoft.com/office/powerpoint/2010/main" val="4257363695"/>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8" name="!!Url BG 3">
            <a:extLst>
              <a:ext uri="{FF2B5EF4-FFF2-40B4-BE49-F238E27FC236}">
                <a16:creationId xmlns:a16="http://schemas.microsoft.com/office/drawing/2014/main" id="{F87E4013-A2FD-E9D6-22EE-4C4033EDDBDD}"/>
              </a:ext>
            </a:extLst>
          </p:cNvPr>
          <p:cNvSpPr/>
          <p:nvPr/>
        </p:nvSpPr>
        <p:spPr>
          <a:xfrm>
            <a:off x="2590800" y="1712513"/>
            <a:ext cx="701039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2590800" y="1706331"/>
            <a:ext cx="7010400"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Authorization: </a:t>
            </a:r>
            <a:r>
              <a:rPr lang="en-US" sz="2400" b="1" dirty="0" err="1">
                <a:solidFill>
                  <a:srgbClr val="000000"/>
                </a:solidFill>
                <a:latin typeface="Courier New" panose="02070309020205020404" pitchFamily="49" charset="0"/>
                <a:cs typeface="Courier New" panose="02070309020205020404" pitchFamily="49" charset="0"/>
              </a:rPr>
              <a:t>ApiKey</a:t>
            </a:r>
            <a:r>
              <a:rPr lang="en-US" sz="2400" b="1" dirty="0">
                <a:solidFill>
                  <a:srgbClr val="000000"/>
                </a:solidFill>
                <a:latin typeface="Courier New" panose="02070309020205020404" pitchFamily="49" charset="0"/>
                <a:cs typeface="Courier New" panose="02070309020205020404" pitchFamily="49" charset="0"/>
              </a:rPr>
              <a:t> </a:t>
            </a:r>
            <a:r>
              <a:rPr lang="en-US" sz="2400" b="1" dirty="0">
                <a:solidFill>
                  <a:srgbClr val="F237E0"/>
                </a:solidFill>
                <a:latin typeface="Courier New" panose="02070309020205020404" pitchFamily="49" charset="0"/>
                <a:cs typeface="Courier New" panose="02070309020205020404" pitchFamily="49" charset="0"/>
              </a:rPr>
              <a:t>&lt;</a:t>
            </a:r>
            <a:r>
              <a:rPr lang="en-US" sz="2400" b="1" dirty="0" err="1">
                <a:solidFill>
                  <a:srgbClr val="F237E0"/>
                </a:solidFill>
                <a:latin typeface="Courier New" panose="02070309020205020404" pitchFamily="49" charset="0"/>
                <a:cs typeface="Courier New" panose="02070309020205020404" pitchFamily="49" charset="0"/>
              </a:rPr>
              <a:t>key_id</a:t>
            </a:r>
            <a:r>
              <a:rPr lang="en-US" sz="2400" b="1" dirty="0">
                <a:solidFill>
                  <a:srgbClr val="F237E0"/>
                </a:solidFill>
                <a:latin typeface="Courier New" panose="02070309020205020404" pitchFamily="49" charset="0"/>
                <a:cs typeface="Courier New" panose="02070309020205020404" pitchFamily="49" charset="0"/>
              </a:rPr>
              <a:t>&gt;:&lt;sig&gt;</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556909"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1725833" y="3216500"/>
            <a:ext cx="3470099" cy="149760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1861974"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24339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2433950" y="3674224"/>
            <a:ext cx="1723549"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JF3Am</a:t>
            </a:r>
            <a:r>
              <a:rPr lang="en-US" sz="2000" dirty="0">
                <a:latin typeface="Courier New" panose="02070309020205020404" pitchFamily="49" charset="0"/>
                <a:cs typeface="Courier New" panose="02070309020205020404" pitchFamily="49" charset="0"/>
              </a:rPr>
              <a:t>: </a:t>
            </a:r>
          </a:p>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nP4!g</a:t>
            </a:r>
            <a:r>
              <a:rPr lang="en-US" sz="2000" dirty="0">
                <a:latin typeface="Courier New" panose="02070309020205020404" pitchFamily="49" charset="0"/>
                <a:cs typeface="Courier New" panose="02070309020205020404" pitchFamily="49" charset="0"/>
              </a:rPr>
              <a:t>:</a:t>
            </a:r>
          </a:p>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tHa35</a:t>
            </a:r>
            <a:r>
              <a:rPr lang="en-US" sz="2000" dirty="0">
                <a:latin typeface="Courier New" panose="02070309020205020404" pitchFamily="49" charset="0"/>
                <a:cs typeface="Courier New" panose="02070309020205020404" pitchFamily="49" charset="0"/>
              </a:rPr>
              <a:t>:</a:t>
            </a:r>
          </a:p>
        </p:txBody>
      </p:sp>
      <p:sp>
        <p:nvSpPr>
          <p:cNvPr id="53" name="!!ApiKeyTxt">
            <a:extLst>
              <a:ext uri="{FF2B5EF4-FFF2-40B4-BE49-F238E27FC236}">
                <a16:creationId xmlns:a16="http://schemas.microsoft.com/office/drawing/2014/main" id="{A6B27B1C-8744-08C2-0FE0-0BE2299918A9}"/>
              </a:ext>
            </a:extLst>
          </p:cNvPr>
          <p:cNvSpPr txBox="1"/>
          <p:nvPr/>
        </p:nvSpPr>
        <p:spPr>
          <a:xfrm>
            <a:off x="2433951" y="3674225"/>
            <a:ext cx="2492990" cy="1015663"/>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p>
          <a:p>
            <a:r>
              <a:rPr lang="en-US" sz="2000" b="1" dirty="0">
                <a:solidFill>
                  <a:srgbClr val="5B9BD5"/>
                </a:solidFill>
                <a:latin typeface="Courier New" panose="02070309020205020404" pitchFamily="49" charset="0"/>
                <a:cs typeface="Courier New" panose="02070309020205020404" pitchFamily="49" charset="0"/>
              </a:rPr>
              <a:t>          G72n…</a:t>
            </a:r>
          </a:p>
          <a:p>
            <a:r>
              <a:rPr lang="en-US" sz="2000" b="1" dirty="0">
                <a:solidFill>
                  <a:srgbClr val="5B9BD5"/>
                </a:solidFill>
                <a:latin typeface="Courier New" panose="02070309020205020404" pitchFamily="49" charset="0"/>
                <a:cs typeface="Courier New" panose="02070309020205020404" pitchFamily="49" charset="0"/>
              </a:rPr>
              <a:t>          a904…</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 name="Rectangle: Rounded Corners 1">
            <a:extLst>
              <a:ext uri="{FF2B5EF4-FFF2-40B4-BE49-F238E27FC236}">
                <a16:creationId xmlns:a16="http://schemas.microsoft.com/office/drawing/2014/main" id="{B02EBDAB-4CB7-E3BE-7E01-E692426EC024}"/>
              </a:ext>
            </a:extLst>
          </p:cNvPr>
          <p:cNvSpPr/>
          <p:nvPr/>
        </p:nvSpPr>
        <p:spPr>
          <a:xfrm>
            <a:off x="6660898" y="2070100"/>
            <a:ext cx="1492501" cy="46722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EF7D4ED-E2C8-A26F-320A-DEA4BA551104}"/>
              </a:ext>
            </a:extLst>
          </p:cNvPr>
          <p:cNvSpPr txBox="1"/>
          <p:nvPr/>
        </p:nvSpPr>
        <p:spPr>
          <a:xfrm>
            <a:off x="6593792" y="2888155"/>
            <a:ext cx="3914253"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Track API Keys as a </a:t>
            </a:r>
            <a:r>
              <a:rPr lang="en-US" sz="2000" b="1" dirty="0">
                <a:solidFill>
                  <a:schemeClr val="bg1"/>
                </a:solidFill>
                <a:latin typeface="Corbel" panose="020B0503020204020204" pitchFamily="34" charset="0"/>
              </a:rPr>
              <a:t>key pair</a:t>
            </a:r>
            <a:r>
              <a:rPr lang="en-US" sz="2000" dirty="0">
                <a:solidFill>
                  <a:schemeClr val="bg1"/>
                </a:solidFill>
                <a:latin typeface="Corbel" panose="020B0503020204020204" pitchFamily="34" charset="0"/>
              </a:rPr>
              <a:t>:</a:t>
            </a:r>
          </a:p>
          <a:p>
            <a:pPr algn="ctr"/>
            <a:r>
              <a:rPr lang="en-US" sz="2000" dirty="0">
                <a:solidFill>
                  <a:schemeClr val="bg1"/>
                </a:solidFill>
                <a:latin typeface="Corbel" panose="020B0503020204020204" pitchFamily="34" charset="0"/>
              </a:rPr>
              <a:t>Public key sent in the header</a:t>
            </a:r>
          </a:p>
          <a:p>
            <a:pPr algn="ctr"/>
            <a:r>
              <a:rPr lang="en-US" sz="2000" dirty="0">
                <a:solidFill>
                  <a:schemeClr val="bg1"/>
                </a:solidFill>
                <a:latin typeface="Corbel" panose="020B0503020204020204" pitchFamily="34" charset="0"/>
              </a:rPr>
              <a:t>Private key used to sign requests</a:t>
            </a:r>
          </a:p>
        </p:txBody>
      </p:sp>
      <p:sp>
        <p:nvSpPr>
          <p:cNvPr id="5" name="Rectangle: Rounded Corners 4">
            <a:extLst>
              <a:ext uri="{FF2B5EF4-FFF2-40B4-BE49-F238E27FC236}">
                <a16:creationId xmlns:a16="http://schemas.microsoft.com/office/drawing/2014/main" id="{ADFBCE8B-1067-E72C-90E5-A2D09132165F}"/>
              </a:ext>
            </a:extLst>
          </p:cNvPr>
          <p:cNvSpPr/>
          <p:nvPr/>
        </p:nvSpPr>
        <p:spPr>
          <a:xfrm>
            <a:off x="2791426" y="3686440"/>
            <a:ext cx="1131315" cy="354003"/>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92E28455-DC35-4C9D-C916-3701DEDF4C54}"/>
              </a:ext>
            </a:extLst>
          </p:cNvPr>
          <p:cNvSpPr txBox="1"/>
          <p:nvPr/>
        </p:nvSpPr>
        <p:spPr>
          <a:xfrm>
            <a:off x="1430929" y="5243564"/>
            <a:ext cx="3914253"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Public keys are </a:t>
            </a:r>
            <a:r>
              <a:rPr lang="en-US" sz="2000" b="1" dirty="0">
                <a:solidFill>
                  <a:schemeClr val="bg1"/>
                </a:solidFill>
                <a:latin typeface="Corbel" panose="020B0503020204020204" pitchFamily="34" charset="0"/>
              </a:rPr>
              <a:t>unique</a:t>
            </a:r>
            <a:r>
              <a:rPr lang="en-US" sz="2000" dirty="0">
                <a:solidFill>
                  <a:schemeClr val="bg1"/>
                </a:solidFill>
                <a:latin typeface="Corbel" panose="020B0503020204020204" pitchFamily="34" charset="0"/>
              </a:rPr>
              <a:t>, so they can be used to look up a private key</a:t>
            </a:r>
          </a:p>
        </p:txBody>
      </p:sp>
      <p:cxnSp>
        <p:nvCxnSpPr>
          <p:cNvPr id="8" name="Straight Arrow Connector 7">
            <a:extLst>
              <a:ext uri="{FF2B5EF4-FFF2-40B4-BE49-F238E27FC236}">
                <a16:creationId xmlns:a16="http://schemas.microsoft.com/office/drawing/2014/main" id="{0F029871-4A45-326C-F611-B3262D05A25C}"/>
              </a:ext>
            </a:extLst>
          </p:cNvPr>
          <p:cNvCxnSpPr>
            <a:cxnSpLocks/>
          </p:cNvCxnSpPr>
          <p:nvPr/>
        </p:nvCxnSpPr>
        <p:spPr>
          <a:xfrm flipV="1">
            <a:off x="3388056" y="4735450"/>
            <a:ext cx="0" cy="524373"/>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3086784"/>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10" presetClass="entr" presetSubtype="0" fill="hold"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P spid="6" grpId="0"/>
    </p:bldLst>
  </p:timing>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8" name="!!Url BG 3">
            <a:extLst>
              <a:ext uri="{FF2B5EF4-FFF2-40B4-BE49-F238E27FC236}">
                <a16:creationId xmlns:a16="http://schemas.microsoft.com/office/drawing/2014/main" id="{F87E4013-A2FD-E9D6-22EE-4C4033EDDBDD}"/>
              </a:ext>
            </a:extLst>
          </p:cNvPr>
          <p:cNvSpPr/>
          <p:nvPr/>
        </p:nvSpPr>
        <p:spPr>
          <a:xfrm>
            <a:off x="2590800" y="1712513"/>
            <a:ext cx="701039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2590800" y="1706331"/>
            <a:ext cx="7010400"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Authorization: </a:t>
            </a:r>
            <a:r>
              <a:rPr lang="en-US" sz="2400" b="1" dirty="0" err="1">
                <a:solidFill>
                  <a:srgbClr val="000000"/>
                </a:solidFill>
                <a:latin typeface="Courier New" panose="02070309020205020404" pitchFamily="49" charset="0"/>
                <a:cs typeface="Courier New" panose="02070309020205020404" pitchFamily="49" charset="0"/>
              </a:rPr>
              <a:t>ApiKey</a:t>
            </a:r>
            <a:r>
              <a:rPr lang="en-US" sz="2400" b="1" dirty="0">
                <a:solidFill>
                  <a:srgbClr val="000000"/>
                </a:solidFill>
                <a:latin typeface="Courier New" panose="02070309020205020404" pitchFamily="49" charset="0"/>
                <a:cs typeface="Courier New" panose="02070309020205020404" pitchFamily="49" charset="0"/>
              </a:rPr>
              <a:t> </a:t>
            </a:r>
            <a:r>
              <a:rPr lang="en-US" sz="2400" b="1" dirty="0">
                <a:solidFill>
                  <a:srgbClr val="F237E0"/>
                </a:solidFill>
                <a:latin typeface="Courier New" panose="02070309020205020404" pitchFamily="49" charset="0"/>
                <a:cs typeface="Courier New" panose="02070309020205020404" pitchFamily="49" charset="0"/>
              </a:rPr>
              <a:t>&lt;</a:t>
            </a:r>
            <a:r>
              <a:rPr lang="en-US" sz="2400" b="1" dirty="0" err="1">
                <a:solidFill>
                  <a:srgbClr val="F237E0"/>
                </a:solidFill>
                <a:latin typeface="Courier New" panose="02070309020205020404" pitchFamily="49" charset="0"/>
                <a:cs typeface="Courier New" panose="02070309020205020404" pitchFamily="49" charset="0"/>
              </a:rPr>
              <a:t>key_id</a:t>
            </a:r>
            <a:r>
              <a:rPr lang="en-US" sz="2400" b="1" dirty="0">
                <a:solidFill>
                  <a:srgbClr val="F237E0"/>
                </a:solidFill>
                <a:latin typeface="Courier New" panose="02070309020205020404" pitchFamily="49" charset="0"/>
                <a:cs typeface="Courier New" panose="02070309020205020404" pitchFamily="49" charset="0"/>
              </a:rPr>
              <a:t>&gt;:&lt;sig&gt;</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556909"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1725833" y="3216500"/>
            <a:ext cx="3470099" cy="149760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1861974"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24339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2433950" y="3674224"/>
            <a:ext cx="1723549"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JF3Am</a:t>
            </a:r>
            <a:r>
              <a:rPr lang="en-US" sz="2000" dirty="0">
                <a:latin typeface="Courier New" panose="02070309020205020404" pitchFamily="49" charset="0"/>
                <a:cs typeface="Courier New" panose="02070309020205020404" pitchFamily="49" charset="0"/>
              </a:rPr>
              <a:t>: </a:t>
            </a:r>
          </a:p>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nP4!g</a:t>
            </a:r>
            <a:r>
              <a:rPr lang="en-US" sz="2000" dirty="0">
                <a:latin typeface="Courier New" panose="02070309020205020404" pitchFamily="49" charset="0"/>
                <a:cs typeface="Courier New" panose="02070309020205020404" pitchFamily="49" charset="0"/>
              </a:rPr>
              <a:t>:</a:t>
            </a:r>
          </a:p>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tHa35</a:t>
            </a:r>
            <a:r>
              <a:rPr lang="en-US" sz="2000" dirty="0">
                <a:latin typeface="Courier New" panose="02070309020205020404" pitchFamily="49" charset="0"/>
                <a:cs typeface="Courier New" panose="02070309020205020404" pitchFamily="49" charset="0"/>
              </a:rPr>
              <a:t>:</a:t>
            </a:r>
          </a:p>
        </p:txBody>
      </p:sp>
      <p:sp>
        <p:nvSpPr>
          <p:cNvPr id="53" name="!!ApiKeyTxt">
            <a:extLst>
              <a:ext uri="{FF2B5EF4-FFF2-40B4-BE49-F238E27FC236}">
                <a16:creationId xmlns:a16="http://schemas.microsoft.com/office/drawing/2014/main" id="{A6B27B1C-8744-08C2-0FE0-0BE2299918A9}"/>
              </a:ext>
            </a:extLst>
          </p:cNvPr>
          <p:cNvSpPr txBox="1"/>
          <p:nvPr/>
        </p:nvSpPr>
        <p:spPr>
          <a:xfrm>
            <a:off x="2433951" y="3674225"/>
            <a:ext cx="2492990" cy="1015663"/>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p>
          <a:p>
            <a:r>
              <a:rPr lang="en-US" sz="2000" b="1" dirty="0">
                <a:solidFill>
                  <a:srgbClr val="5B9BD5"/>
                </a:solidFill>
                <a:latin typeface="Courier New" panose="02070309020205020404" pitchFamily="49" charset="0"/>
                <a:cs typeface="Courier New" panose="02070309020205020404" pitchFamily="49" charset="0"/>
              </a:rPr>
              <a:t>          G72n…</a:t>
            </a:r>
          </a:p>
          <a:p>
            <a:r>
              <a:rPr lang="en-US" sz="2000" b="1" dirty="0">
                <a:solidFill>
                  <a:srgbClr val="5B9BD5"/>
                </a:solidFill>
                <a:latin typeface="Courier New" panose="02070309020205020404" pitchFamily="49" charset="0"/>
                <a:cs typeface="Courier New" panose="02070309020205020404" pitchFamily="49" charset="0"/>
              </a:rPr>
              <a:t>          a904…</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 name="Rectangle: Rounded Corners 1">
            <a:extLst>
              <a:ext uri="{FF2B5EF4-FFF2-40B4-BE49-F238E27FC236}">
                <a16:creationId xmlns:a16="http://schemas.microsoft.com/office/drawing/2014/main" id="{B02EBDAB-4CB7-E3BE-7E01-E692426EC024}"/>
              </a:ext>
            </a:extLst>
          </p:cNvPr>
          <p:cNvSpPr/>
          <p:nvPr/>
        </p:nvSpPr>
        <p:spPr>
          <a:xfrm>
            <a:off x="8299199" y="2070100"/>
            <a:ext cx="1035302" cy="46722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EF7D4ED-E2C8-A26F-320A-DEA4BA551104}"/>
              </a:ext>
            </a:extLst>
          </p:cNvPr>
          <p:cNvSpPr txBox="1"/>
          <p:nvPr/>
        </p:nvSpPr>
        <p:spPr>
          <a:xfrm>
            <a:off x="6593792" y="2888155"/>
            <a:ext cx="3914253"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Track API Keys as a </a:t>
            </a:r>
            <a:r>
              <a:rPr lang="en-US" sz="2000" b="1" dirty="0">
                <a:solidFill>
                  <a:schemeClr val="bg1"/>
                </a:solidFill>
                <a:latin typeface="Corbel" panose="020B0503020204020204" pitchFamily="34" charset="0"/>
              </a:rPr>
              <a:t>key pair</a:t>
            </a:r>
            <a:r>
              <a:rPr lang="en-US" sz="2000" dirty="0">
                <a:solidFill>
                  <a:schemeClr val="bg1"/>
                </a:solidFill>
                <a:latin typeface="Corbel" panose="020B0503020204020204" pitchFamily="34" charset="0"/>
              </a:rPr>
              <a:t>:</a:t>
            </a:r>
          </a:p>
          <a:p>
            <a:pPr algn="ctr"/>
            <a:r>
              <a:rPr lang="en-US" sz="2000" dirty="0">
                <a:solidFill>
                  <a:schemeClr val="bg1"/>
                </a:solidFill>
                <a:latin typeface="Corbel" panose="020B0503020204020204" pitchFamily="34" charset="0"/>
              </a:rPr>
              <a:t>Public key sent in the header</a:t>
            </a:r>
          </a:p>
          <a:p>
            <a:pPr algn="ctr"/>
            <a:r>
              <a:rPr lang="en-US" sz="2000" dirty="0">
                <a:solidFill>
                  <a:schemeClr val="bg1"/>
                </a:solidFill>
                <a:latin typeface="Corbel" panose="020B0503020204020204" pitchFamily="34" charset="0"/>
              </a:rPr>
              <a:t>Private key used to sign requests</a:t>
            </a:r>
          </a:p>
        </p:txBody>
      </p:sp>
      <p:sp>
        <p:nvSpPr>
          <p:cNvPr id="5" name="Rectangle: Rounded Corners 4">
            <a:extLst>
              <a:ext uri="{FF2B5EF4-FFF2-40B4-BE49-F238E27FC236}">
                <a16:creationId xmlns:a16="http://schemas.microsoft.com/office/drawing/2014/main" id="{ADFBCE8B-1067-E72C-90E5-A2D09132165F}"/>
              </a:ext>
            </a:extLst>
          </p:cNvPr>
          <p:cNvSpPr/>
          <p:nvPr/>
        </p:nvSpPr>
        <p:spPr>
          <a:xfrm>
            <a:off x="3934426" y="3686440"/>
            <a:ext cx="992515" cy="354003"/>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Url BG3">
            <a:extLst>
              <a:ext uri="{FF2B5EF4-FFF2-40B4-BE49-F238E27FC236}">
                <a16:creationId xmlns:a16="http://schemas.microsoft.com/office/drawing/2014/main" id="{D216B3CC-CF08-9CD3-42CB-C8155EDDD5D7}"/>
              </a:ext>
            </a:extLst>
          </p:cNvPr>
          <p:cNvSpPr/>
          <p:nvPr/>
        </p:nvSpPr>
        <p:spPr>
          <a:xfrm>
            <a:off x="3315440" y="-1173125"/>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Hash3">
            <a:extLst>
              <a:ext uri="{FF2B5EF4-FFF2-40B4-BE49-F238E27FC236}">
                <a16:creationId xmlns:a16="http://schemas.microsoft.com/office/drawing/2014/main" id="{83B0F482-1546-4F55-84B5-8682FDEB053C}"/>
              </a:ext>
            </a:extLst>
          </p:cNvPr>
          <p:cNvSpPr txBox="1"/>
          <p:nvPr/>
        </p:nvSpPr>
        <p:spPr>
          <a:xfrm>
            <a:off x="7310707" y="-1159946"/>
            <a:ext cx="1260390" cy="461665"/>
          </a:xfrm>
          <a:prstGeom prst="rect">
            <a:avLst/>
          </a:prstGeom>
          <a:noFill/>
        </p:spPr>
        <p:txBody>
          <a:bodyPr wrap="square" rtlCol="0">
            <a:spAutoFit/>
          </a:bodyPr>
          <a:lstStyle/>
          <a:p>
            <a:r>
              <a:rPr lang="en-US" sz="2400" b="1" dirty="0">
                <a:solidFill>
                  <a:srgbClr val="5B9BD5"/>
                </a:solidFill>
                <a:latin typeface="Courier New" panose="02070309020205020404" pitchFamily="49" charset="0"/>
                <a:cs typeface="Courier New" panose="02070309020205020404" pitchFamily="49" charset="0"/>
              </a:rPr>
              <a:t>FG75…</a:t>
            </a:r>
            <a:endParaRPr lang="en-US" sz="2400" dirty="0">
              <a:solidFill>
                <a:srgbClr val="5B9BD5"/>
              </a:solidFill>
              <a:latin typeface="Courier New" panose="02070309020205020404" pitchFamily="49" charset="0"/>
              <a:cs typeface="Courier New" panose="02070309020205020404" pitchFamily="49" charset="0"/>
            </a:endParaRPr>
          </a:p>
        </p:txBody>
      </p:sp>
      <p:sp>
        <p:nvSpPr>
          <p:cNvPr id="9" name="!!HashFunc3">
            <a:extLst>
              <a:ext uri="{FF2B5EF4-FFF2-40B4-BE49-F238E27FC236}">
                <a16:creationId xmlns:a16="http://schemas.microsoft.com/office/drawing/2014/main" id="{25F84373-E995-D1F0-8753-2333961413F4}"/>
              </a:ext>
            </a:extLst>
          </p:cNvPr>
          <p:cNvSpPr txBox="1"/>
          <p:nvPr/>
        </p:nvSpPr>
        <p:spPr>
          <a:xfrm>
            <a:off x="3279509" y="-1179307"/>
            <a:ext cx="5659925"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10" name="!!Sig3">
            <a:extLst>
              <a:ext uri="{FF2B5EF4-FFF2-40B4-BE49-F238E27FC236}">
                <a16:creationId xmlns:a16="http://schemas.microsoft.com/office/drawing/2014/main" id="{4C21FB2F-A067-F4F5-9750-EECF04B6616C}"/>
              </a:ext>
            </a:extLst>
          </p:cNvPr>
          <p:cNvSpPr txBox="1"/>
          <p:nvPr/>
        </p:nvSpPr>
        <p:spPr>
          <a:xfrm>
            <a:off x="4156566" y="-787874"/>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VeZxG76M4mKp…</a:t>
            </a:r>
          </a:p>
        </p:txBody>
      </p:sp>
      <p:sp>
        <p:nvSpPr>
          <p:cNvPr id="11" name="Arrow: Bent 10">
            <a:extLst>
              <a:ext uri="{FF2B5EF4-FFF2-40B4-BE49-F238E27FC236}">
                <a16:creationId xmlns:a16="http://schemas.microsoft.com/office/drawing/2014/main" id="{C72DF9BB-95D2-7394-7B1B-7E97599B5F7F}"/>
              </a:ext>
            </a:extLst>
          </p:cNvPr>
          <p:cNvSpPr/>
          <p:nvPr/>
        </p:nvSpPr>
        <p:spPr>
          <a:xfrm flipV="1">
            <a:off x="3836515" y="-791997"/>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12" name="TextBox 11">
            <a:extLst>
              <a:ext uri="{FF2B5EF4-FFF2-40B4-BE49-F238E27FC236}">
                <a16:creationId xmlns:a16="http://schemas.microsoft.com/office/drawing/2014/main" id="{576FFB99-9619-5BA8-0FED-4BEACC90C358}"/>
              </a:ext>
            </a:extLst>
          </p:cNvPr>
          <p:cNvSpPr txBox="1"/>
          <p:nvPr/>
        </p:nvSpPr>
        <p:spPr>
          <a:xfrm>
            <a:off x="1430929" y="5243564"/>
            <a:ext cx="3914253"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Public keys are </a:t>
            </a:r>
            <a:r>
              <a:rPr lang="en-US" sz="2000" b="1" dirty="0">
                <a:solidFill>
                  <a:schemeClr val="bg1"/>
                </a:solidFill>
                <a:latin typeface="Corbel" panose="020B0503020204020204" pitchFamily="34" charset="0"/>
              </a:rPr>
              <a:t>unique</a:t>
            </a:r>
            <a:r>
              <a:rPr lang="en-US" sz="2000" dirty="0">
                <a:solidFill>
                  <a:schemeClr val="bg1"/>
                </a:solidFill>
                <a:latin typeface="Corbel" panose="020B0503020204020204" pitchFamily="34" charset="0"/>
              </a:rPr>
              <a:t>, so they can be used to look up a private key</a:t>
            </a:r>
          </a:p>
        </p:txBody>
      </p:sp>
      <p:cxnSp>
        <p:nvCxnSpPr>
          <p:cNvPr id="13" name="Straight Arrow Connector 12">
            <a:extLst>
              <a:ext uri="{FF2B5EF4-FFF2-40B4-BE49-F238E27FC236}">
                <a16:creationId xmlns:a16="http://schemas.microsoft.com/office/drawing/2014/main" id="{93E418FC-7957-4D1E-7219-F2F29F44D18E}"/>
              </a:ext>
            </a:extLst>
          </p:cNvPr>
          <p:cNvCxnSpPr>
            <a:cxnSpLocks/>
          </p:cNvCxnSpPr>
          <p:nvPr/>
        </p:nvCxnSpPr>
        <p:spPr>
          <a:xfrm flipV="1">
            <a:off x="3388056" y="4735450"/>
            <a:ext cx="0" cy="524373"/>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9574381"/>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8" name="!!Url BG 3">
            <a:extLst>
              <a:ext uri="{FF2B5EF4-FFF2-40B4-BE49-F238E27FC236}">
                <a16:creationId xmlns:a16="http://schemas.microsoft.com/office/drawing/2014/main" id="{F87E4013-A2FD-E9D6-22EE-4C4033EDDBDD}"/>
              </a:ext>
            </a:extLst>
          </p:cNvPr>
          <p:cNvSpPr/>
          <p:nvPr/>
        </p:nvSpPr>
        <p:spPr>
          <a:xfrm>
            <a:off x="2590800" y="7237013"/>
            <a:ext cx="701039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2590800" y="7230831"/>
            <a:ext cx="7010400"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Authorization: </a:t>
            </a:r>
            <a:r>
              <a:rPr lang="en-US" sz="2400" b="1" dirty="0" err="1">
                <a:solidFill>
                  <a:srgbClr val="000000"/>
                </a:solidFill>
                <a:latin typeface="Courier New" panose="02070309020205020404" pitchFamily="49" charset="0"/>
                <a:cs typeface="Courier New" panose="02070309020205020404" pitchFamily="49" charset="0"/>
              </a:rPr>
              <a:t>ApiKey</a:t>
            </a:r>
            <a:r>
              <a:rPr lang="en-US" sz="2400" b="1" dirty="0">
                <a:solidFill>
                  <a:srgbClr val="000000"/>
                </a:solidFill>
                <a:latin typeface="Courier New" panose="02070309020205020404" pitchFamily="49" charset="0"/>
                <a:cs typeface="Courier New" panose="02070309020205020404" pitchFamily="49" charset="0"/>
              </a:rPr>
              <a:t> </a:t>
            </a:r>
            <a:r>
              <a:rPr lang="en-US" sz="2400" b="1" dirty="0">
                <a:solidFill>
                  <a:srgbClr val="F237E0"/>
                </a:solidFill>
                <a:latin typeface="Courier New" panose="02070309020205020404" pitchFamily="49" charset="0"/>
                <a:cs typeface="Courier New" panose="02070309020205020404" pitchFamily="49" charset="0"/>
              </a:rPr>
              <a:t>&lt;</a:t>
            </a:r>
            <a:r>
              <a:rPr lang="en-US" sz="2400" b="1" dirty="0" err="1">
                <a:solidFill>
                  <a:srgbClr val="F237E0"/>
                </a:solidFill>
                <a:latin typeface="Courier New" panose="02070309020205020404" pitchFamily="49" charset="0"/>
                <a:cs typeface="Courier New" panose="02070309020205020404" pitchFamily="49" charset="0"/>
              </a:rPr>
              <a:t>key_id</a:t>
            </a:r>
            <a:r>
              <a:rPr lang="en-US" sz="2400" b="1" dirty="0">
                <a:solidFill>
                  <a:srgbClr val="F237E0"/>
                </a:solidFill>
                <a:latin typeface="Courier New" panose="02070309020205020404" pitchFamily="49" charset="0"/>
                <a:cs typeface="Courier New" panose="02070309020205020404" pitchFamily="49" charset="0"/>
              </a:rPr>
              <a:t>&gt;:&lt;sig&gt;</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86677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8165400"/>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556909" y="87410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1725833" y="8741000"/>
            <a:ext cx="3470099" cy="149760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1861974" y="88810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2433950" y="8876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2433950" y="9198724"/>
            <a:ext cx="1723549"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JF3Am</a:t>
            </a:r>
            <a:r>
              <a:rPr lang="en-US" sz="2000" dirty="0">
                <a:latin typeface="Courier New" panose="02070309020205020404" pitchFamily="49" charset="0"/>
                <a:cs typeface="Courier New" panose="02070309020205020404" pitchFamily="49" charset="0"/>
              </a:rPr>
              <a:t>: </a:t>
            </a:r>
          </a:p>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nP4!g</a:t>
            </a:r>
            <a:r>
              <a:rPr lang="en-US" sz="2000" dirty="0">
                <a:latin typeface="Courier New" panose="02070309020205020404" pitchFamily="49" charset="0"/>
                <a:cs typeface="Courier New" panose="02070309020205020404" pitchFamily="49" charset="0"/>
              </a:rPr>
              <a:t>:</a:t>
            </a:r>
          </a:p>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tHa35</a:t>
            </a:r>
            <a:r>
              <a:rPr lang="en-US" sz="2000" dirty="0">
                <a:latin typeface="Courier New" panose="02070309020205020404" pitchFamily="49" charset="0"/>
                <a:cs typeface="Courier New" panose="02070309020205020404" pitchFamily="49" charset="0"/>
              </a:rPr>
              <a:t>:</a:t>
            </a:r>
          </a:p>
        </p:txBody>
      </p:sp>
      <p:sp>
        <p:nvSpPr>
          <p:cNvPr id="53" name="!!ApiKeyTxt">
            <a:extLst>
              <a:ext uri="{FF2B5EF4-FFF2-40B4-BE49-F238E27FC236}">
                <a16:creationId xmlns:a16="http://schemas.microsoft.com/office/drawing/2014/main" id="{A6B27B1C-8744-08C2-0FE0-0BE2299918A9}"/>
              </a:ext>
            </a:extLst>
          </p:cNvPr>
          <p:cNvSpPr txBox="1"/>
          <p:nvPr/>
        </p:nvSpPr>
        <p:spPr>
          <a:xfrm>
            <a:off x="2433951" y="9198725"/>
            <a:ext cx="2492990" cy="1015663"/>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p>
          <a:p>
            <a:r>
              <a:rPr lang="en-US" sz="2000" b="1" dirty="0">
                <a:solidFill>
                  <a:srgbClr val="5B9BD5"/>
                </a:solidFill>
                <a:latin typeface="Courier New" panose="02070309020205020404" pitchFamily="49" charset="0"/>
                <a:cs typeface="Courier New" panose="02070309020205020404" pitchFamily="49" charset="0"/>
              </a:rPr>
              <a:t>          G72n…</a:t>
            </a:r>
          </a:p>
          <a:p>
            <a:r>
              <a:rPr lang="en-US" sz="2000" b="1" dirty="0">
                <a:solidFill>
                  <a:srgbClr val="5B9BD5"/>
                </a:solidFill>
                <a:latin typeface="Courier New" panose="02070309020205020404" pitchFamily="49" charset="0"/>
                <a:cs typeface="Courier New" panose="02070309020205020404" pitchFamily="49" charset="0"/>
              </a:rPr>
              <a:t>          a904…</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 name="Rectangle: Rounded Corners 1">
            <a:extLst>
              <a:ext uri="{FF2B5EF4-FFF2-40B4-BE49-F238E27FC236}">
                <a16:creationId xmlns:a16="http://schemas.microsoft.com/office/drawing/2014/main" id="{B02EBDAB-4CB7-E3BE-7E01-E692426EC024}"/>
              </a:ext>
            </a:extLst>
          </p:cNvPr>
          <p:cNvSpPr/>
          <p:nvPr/>
        </p:nvSpPr>
        <p:spPr>
          <a:xfrm>
            <a:off x="8299199" y="7594600"/>
            <a:ext cx="1035302" cy="46722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EF7D4ED-E2C8-A26F-320A-DEA4BA551104}"/>
              </a:ext>
            </a:extLst>
          </p:cNvPr>
          <p:cNvSpPr txBox="1"/>
          <p:nvPr/>
        </p:nvSpPr>
        <p:spPr>
          <a:xfrm>
            <a:off x="6593792" y="8412655"/>
            <a:ext cx="3914253"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Track API Keys as a </a:t>
            </a:r>
            <a:r>
              <a:rPr lang="en-US" sz="2000" b="1" dirty="0">
                <a:solidFill>
                  <a:schemeClr val="bg1"/>
                </a:solidFill>
                <a:latin typeface="Corbel" panose="020B0503020204020204" pitchFamily="34" charset="0"/>
              </a:rPr>
              <a:t>key pair</a:t>
            </a:r>
            <a:r>
              <a:rPr lang="en-US" sz="2000" dirty="0">
                <a:solidFill>
                  <a:schemeClr val="bg1"/>
                </a:solidFill>
                <a:latin typeface="Corbel" panose="020B0503020204020204" pitchFamily="34" charset="0"/>
              </a:rPr>
              <a:t>:</a:t>
            </a:r>
          </a:p>
          <a:p>
            <a:pPr algn="ctr"/>
            <a:r>
              <a:rPr lang="en-US" sz="2000" dirty="0">
                <a:solidFill>
                  <a:schemeClr val="bg1"/>
                </a:solidFill>
                <a:latin typeface="Corbel" panose="020B0503020204020204" pitchFamily="34" charset="0"/>
              </a:rPr>
              <a:t>KEY_ID sent in the header</a:t>
            </a:r>
          </a:p>
          <a:p>
            <a:pPr algn="ctr"/>
            <a:r>
              <a:rPr lang="en-US" sz="2000" dirty="0">
                <a:solidFill>
                  <a:schemeClr val="bg1"/>
                </a:solidFill>
                <a:latin typeface="Corbel" panose="020B0503020204020204" pitchFamily="34" charset="0"/>
              </a:rPr>
              <a:t>Private key used to sign requests</a:t>
            </a:r>
          </a:p>
        </p:txBody>
      </p:sp>
      <p:sp>
        <p:nvSpPr>
          <p:cNvPr id="5" name="Rectangle: Rounded Corners 4">
            <a:extLst>
              <a:ext uri="{FF2B5EF4-FFF2-40B4-BE49-F238E27FC236}">
                <a16:creationId xmlns:a16="http://schemas.microsoft.com/office/drawing/2014/main" id="{ADFBCE8B-1067-E72C-90E5-A2D09132165F}"/>
              </a:ext>
            </a:extLst>
          </p:cNvPr>
          <p:cNvSpPr/>
          <p:nvPr/>
        </p:nvSpPr>
        <p:spPr>
          <a:xfrm>
            <a:off x="3934426" y="9210940"/>
            <a:ext cx="992515" cy="354003"/>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Url BG3">
            <a:extLst>
              <a:ext uri="{FF2B5EF4-FFF2-40B4-BE49-F238E27FC236}">
                <a16:creationId xmlns:a16="http://schemas.microsoft.com/office/drawing/2014/main" id="{7B28E267-95A4-C848-73CB-00AB3EC31E47}"/>
              </a:ext>
            </a:extLst>
          </p:cNvPr>
          <p:cNvSpPr/>
          <p:nvPr/>
        </p:nvSpPr>
        <p:spPr>
          <a:xfrm>
            <a:off x="3315440" y="2840075"/>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Hash3">
            <a:extLst>
              <a:ext uri="{FF2B5EF4-FFF2-40B4-BE49-F238E27FC236}">
                <a16:creationId xmlns:a16="http://schemas.microsoft.com/office/drawing/2014/main" id="{C5A1CD6A-3CAC-3B54-A1A5-0E11BB619320}"/>
              </a:ext>
            </a:extLst>
          </p:cNvPr>
          <p:cNvSpPr txBox="1"/>
          <p:nvPr/>
        </p:nvSpPr>
        <p:spPr>
          <a:xfrm>
            <a:off x="7310707" y="2853254"/>
            <a:ext cx="1260390" cy="461665"/>
          </a:xfrm>
          <a:prstGeom prst="rect">
            <a:avLst/>
          </a:prstGeom>
          <a:noFill/>
        </p:spPr>
        <p:txBody>
          <a:bodyPr wrap="square" rtlCol="0">
            <a:spAutoFit/>
          </a:bodyPr>
          <a:lstStyle/>
          <a:p>
            <a:r>
              <a:rPr lang="en-US" sz="2400" b="1" dirty="0">
                <a:solidFill>
                  <a:srgbClr val="5B9BD5"/>
                </a:solidFill>
                <a:latin typeface="Courier New" panose="02070309020205020404" pitchFamily="49" charset="0"/>
                <a:cs typeface="Courier New" panose="02070309020205020404" pitchFamily="49" charset="0"/>
              </a:rPr>
              <a:t>FG75…</a:t>
            </a:r>
            <a:endParaRPr lang="en-US" sz="2400" dirty="0">
              <a:solidFill>
                <a:srgbClr val="5B9BD5"/>
              </a:solidFill>
              <a:latin typeface="Courier New" panose="02070309020205020404" pitchFamily="49" charset="0"/>
              <a:cs typeface="Courier New" panose="02070309020205020404" pitchFamily="49" charset="0"/>
            </a:endParaRPr>
          </a:p>
        </p:txBody>
      </p:sp>
      <p:sp>
        <p:nvSpPr>
          <p:cNvPr id="9" name="!!HashFunc3">
            <a:extLst>
              <a:ext uri="{FF2B5EF4-FFF2-40B4-BE49-F238E27FC236}">
                <a16:creationId xmlns:a16="http://schemas.microsoft.com/office/drawing/2014/main" id="{389D23E8-FF45-951B-D1ED-7DD35BD13F22}"/>
              </a:ext>
            </a:extLst>
          </p:cNvPr>
          <p:cNvSpPr txBox="1"/>
          <p:nvPr/>
        </p:nvSpPr>
        <p:spPr>
          <a:xfrm>
            <a:off x="3279509" y="2833893"/>
            <a:ext cx="5659925"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10" name="!!Sig3">
            <a:extLst>
              <a:ext uri="{FF2B5EF4-FFF2-40B4-BE49-F238E27FC236}">
                <a16:creationId xmlns:a16="http://schemas.microsoft.com/office/drawing/2014/main" id="{834CC1A1-08BD-DE91-57DE-3A627ACFC650}"/>
              </a:ext>
            </a:extLst>
          </p:cNvPr>
          <p:cNvSpPr txBox="1"/>
          <p:nvPr/>
        </p:nvSpPr>
        <p:spPr>
          <a:xfrm>
            <a:off x="4156566" y="3225326"/>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VeZxG76M4mKp…</a:t>
            </a:r>
          </a:p>
        </p:txBody>
      </p:sp>
      <p:sp>
        <p:nvSpPr>
          <p:cNvPr id="11" name="Arrow: Bent 10">
            <a:extLst>
              <a:ext uri="{FF2B5EF4-FFF2-40B4-BE49-F238E27FC236}">
                <a16:creationId xmlns:a16="http://schemas.microsoft.com/office/drawing/2014/main" id="{F4D24C34-8320-1705-102F-D469AA0510C4}"/>
              </a:ext>
            </a:extLst>
          </p:cNvPr>
          <p:cNvSpPr/>
          <p:nvPr/>
        </p:nvSpPr>
        <p:spPr>
          <a:xfrm flipV="1">
            <a:off x="3836515" y="3221203"/>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12" name="TextBox 11">
            <a:extLst>
              <a:ext uri="{FF2B5EF4-FFF2-40B4-BE49-F238E27FC236}">
                <a16:creationId xmlns:a16="http://schemas.microsoft.com/office/drawing/2014/main" id="{7FD4C689-C976-365D-A229-A43272BECCA2}"/>
              </a:ext>
            </a:extLst>
          </p:cNvPr>
          <p:cNvSpPr txBox="1"/>
          <p:nvPr/>
        </p:nvSpPr>
        <p:spPr>
          <a:xfrm>
            <a:off x="3915167" y="1996694"/>
            <a:ext cx="1805310"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Message</a:t>
            </a:r>
          </a:p>
        </p:txBody>
      </p:sp>
      <p:sp>
        <p:nvSpPr>
          <p:cNvPr id="15" name="TextBox 14">
            <a:extLst>
              <a:ext uri="{FF2B5EF4-FFF2-40B4-BE49-F238E27FC236}">
                <a16:creationId xmlns:a16="http://schemas.microsoft.com/office/drawing/2014/main" id="{A8017362-7115-6FEE-C0A3-D86493331FE9}"/>
              </a:ext>
            </a:extLst>
          </p:cNvPr>
          <p:cNvSpPr txBox="1"/>
          <p:nvPr/>
        </p:nvSpPr>
        <p:spPr>
          <a:xfrm>
            <a:off x="5193343" y="4164861"/>
            <a:ext cx="1805310"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Authentication Code</a:t>
            </a:r>
          </a:p>
        </p:txBody>
      </p:sp>
      <p:cxnSp>
        <p:nvCxnSpPr>
          <p:cNvPr id="16" name="Straight Arrow Connector 15">
            <a:extLst>
              <a:ext uri="{FF2B5EF4-FFF2-40B4-BE49-F238E27FC236}">
                <a16:creationId xmlns:a16="http://schemas.microsoft.com/office/drawing/2014/main" id="{B1CD0645-5AA5-5078-3C94-3E72720674D4}"/>
              </a:ext>
            </a:extLst>
          </p:cNvPr>
          <p:cNvCxnSpPr>
            <a:cxnSpLocks/>
            <a:stCxn id="12" idx="2"/>
          </p:cNvCxnSpPr>
          <p:nvPr/>
        </p:nvCxnSpPr>
        <p:spPr>
          <a:xfrm>
            <a:off x="4817822" y="2396804"/>
            <a:ext cx="0" cy="372072"/>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B033E0B6-1204-B4BB-E184-825A35404347}"/>
              </a:ext>
            </a:extLst>
          </p:cNvPr>
          <p:cNvCxnSpPr>
            <a:cxnSpLocks/>
            <a:stCxn id="15" idx="0"/>
          </p:cNvCxnSpPr>
          <p:nvPr/>
        </p:nvCxnSpPr>
        <p:spPr>
          <a:xfrm flipV="1">
            <a:off x="6095998" y="3686991"/>
            <a:ext cx="2" cy="47787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C8E1A720-B3B6-143F-E4FC-D7911621F29E}"/>
              </a:ext>
            </a:extLst>
          </p:cNvPr>
          <p:cNvSpPr txBox="1"/>
          <p:nvPr/>
        </p:nvSpPr>
        <p:spPr>
          <a:xfrm>
            <a:off x="1430929" y="10883688"/>
            <a:ext cx="3914253"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Public keys are </a:t>
            </a:r>
            <a:r>
              <a:rPr lang="en-US" sz="2000" b="1" dirty="0">
                <a:solidFill>
                  <a:schemeClr val="bg1"/>
                </a:solidFill>
                <a:latin typeface="Corbel" panose="020B0503020204020204" pitchFamily="34" charset="0"/>
              </a:rPr>
              <a:t>unique</a:t>
            </a:r>
            <a:r>
              <a:rPr lang="en-US" sz="2000" dirty="0">
                <a:solidFill>
                  <a:schemeClr val="bg1"/>
                </a:solidFill>
                <a:latin typeface="Corbel" panose="020B0503020204020204" pitchFamily="34" charset="0"/>
              </a:rPr>
              <a:t>, so they can be used to look up a private key</a:t>
            </a:r>
          </a:p>
        </p:txBody>
      </p:sp>
      <p:cxnSp>
        <p:nvCxnSpPr>
          <p:cNvPr id="20" name="Straight Arrow Connector 19">
            <a:extLst>
              <a:ext uri="{FF2B5EF4-FFF2-40B4-BE49-F238E27FC236}">
                <a16:creationId xmlns:a16="http://schemas.microsoft.com/office/drawing/2014/main" id="{463FCB73-4D05-61C0-388D-60D7ACDB1210}"/>
              </a:ext>
            </a:extLst>
          </p:cNvPr>
          <p:cNvCxnSpPr>
            <a:cxnSpLocks/>
          </p:cNvCxnSpPr>
          <p:nvPr/>
        </p:nvCxnSpPr>
        <p:spPr>
          <a:xfrm flipV="1">
            <a:off x="3388056" y="10375574"/>
            <a:ext cx="0" cy="524373"/>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D9DB1BA2-FF9A-F1A6-CFCF-26BB3879DD36}"/>
              </a:ext>
            </a:extLst>
          </p:cNvPr>
          <p:cNvSpPr txBox="1"/>
          <p:nvPr/>
        </p:nvSpPr>
        <p:spPr>
          <a:xfrm>
            <a:off x="2131571" y="5509215"/>
            <a:ext cx="7395850" cy="954107"/>
          </a:xfrm>
          <a:prstGeom prst="rect">
            <a:avLst/>
          </a:prstGeom>
          <a:noFill/>
        </p:spPr>
        <p:txBody>
          <a:bodyPr wrap="square" rtlCol="0">
            <a:spAutoFit/>
          </a:bodyPr>
          <a:lstStyle/>
          <a:p>
            <a:pPr algn="ctr"/>
            <a:r>
              <a:rPr lang="en-US" sz="2800" b="1" dirty="0">
                <a:solidFill>
                  <a:schemeClr val="bg1"/>
                </a:solidFill>
                <a:latin typeface="Corbel" panose="020B0503020204020204" pitchFamily="34" charset="0"/>
              </a:rPr>
              <a:t>H</a:t>
            </a:r>
            <a:r>
              <a:rPr lang="en-US" sz="2800" dirty="0">
                <a:solidFill>
                  <a:schemeClr val="bg1"/>
                </a:solidFill>
                <a:latin typeface="Corbel" panose="020B0503020204020204" pitchFamily="34" charset="0"/>
              </a:rPr>
              <a:t>ash-based </a:t>
            </a:r>
            <a:r>
              <a:rPr lang="en-US" sz="2800" b="1" dirty="0">
                <a:solidFill>
                  <a:schemeClr val="bg1"/>
                </a:solidFill>
                <a:latin typeface="Corbel" panose="020B0503020204020204" pitchFamily="34" charset="0"/>
              </a:rPr>
              <a:t>M</a:t>
            </a:r>
            <a:r>
              <a:rPr lang="en-US" sz="2800" dirty="0">
                <a:solidFill>
                  <a:schemeClr val="bg1"/>
                </a:solidFill>
                <a:latin typeface="Corbel" panose="020B0503020204020204" pitchFamily="34" charset="0"/>
              </a:rPr>
              <a:t>essage </a:t>
            </a:r>
            <a:r>
              <a:rPr lang="en-US" sz="2800" b="1" dirty="0">
                <a:solidFill>
                  <a:schemeClr val="bg1"/>
                </a:solidFill>
                <a:latin typeface="Corbel" panose="020B0503020204020204" pitchFamily="34" charset="0"/>
              </a:rPr>
              <a:t>A</a:t>
            </a:r>
            <a:r>
              <a:rPr lang="en-US" sz="2800" dirty="0">
                <a:solidFill>
                  <a:schemeClr val="bg1"/>
                </a:solidFill>
                <a:latin typeface="Corbel" panose="020B0503020204020204" pitchFamily="34" charset="0"/>
              </a:rPr>
              <a:t>uthentication </a:t>
            </a:r>
            <a:r>
              <a:rPr lang="en-US" sz="2800" b="1" dirty="0">
                <a:solidFill>
                  <a:schemeClr val="bg1"/>
                </a:solidFill>
                <a:latin typeface="Corbel" panose="020B0503020204020204" pitchFamily="34" charset="0"/>
              </a:rPr>
              <a:t>C</a:t>
            </a:r>
            <a:r>
              <a:rPr lang="en-US" sz="2800" dirty="0">
                <a:solidFill>
                  <a:schemeClr val="bg1"/>
                </a:solidFill>
                <a:latin typeface="Corbel" panose="020B0503020204020204" pitchFamily="34" charset="0"/>
              </a:rPr>
              <a:t>ode</a:t>
            </a:r>
            <a:br>
              <a:rPr lang="en-US" sz="2800" dirty="0">
                <a:solidFill>
                  <a:schemeClr val="bg1"/>
                </a:solidFill>
                <a:latin typeface="Corbel" panose="020B0503020204020204" pitchFamily="34" charset="0"/>
              </a:rPr>
            </a:br>
            <a:r>
              <a:rPr lang="en-US" sz="2800" dirty="0">
                <a:solidFill>
                  <a:schemeClr val="bg1"/>
                </a:solidFill>
                <a:latin typeface="Corbel" panose="020B0503020204020204" pitchFamily="34" charset="0"/>
              </a:rPr>
              <a:t>(HMAC)</a:t>
            </a:r>
            <a:endParaRPr lang="en-US" sz="2800" b="1" dirty="0">
              <a:solidFill>
                <a:schemeClr val="bg1"/>
              </a:solidFill>
              <a:latin typeface="Corbel" panose="020B0503020204020204" pitchFamily="34" charset="0"/>
            </a:endParaRPr>
          </a:p>
        </p:txBody>
      </p:sp>
    </p:spTree>
    <p:extLst>
      <p:ext uri="{BB962C8B-B14F-4D97-AF65-F5344CB8AC3E}">
        <p14:creationId xmlns:p14="http://schemas.microsoft.com/office/powerpoint/2010/main" val="425290243"/>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par>
                                <p:cTn id="16" presetID="10" presetClass="entr" presetSubtype="0" fill="hold" nodeType="with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21"/>
                                        </p:tgtEl>
                                        <p:attrNameLst>
                                          <p:attrName>style.visibility</p:attrName>
                                        </p:attrNameLst>
                                      </p:cBhvr>
                                      <p:to>
                                        <p:strVal val="visible"/>
                                      </p:to>
                                    </p:set>
                                    <p:anim calcmode="lin" valueType="num">
                                      <p:cBhvr additive="base">
                                        <p:cTn id="23" dur="500" fill="hold"/>
                                        <p:tgtEl>
                                          <p:spTgt spid="21"/>
                                        </p:tgtEl>
                                        <p:attrNameLst>
                                          <p:attrName>ppt_x</p:attrName>
                                        </p:attrNameLst>
                                      </p:cBhvr>
                                      <p:tavLst>
                                        <p:tav tm="0">
                                          <p:val>
                                            <p:strVal val="#ppt_x"/>
                                          </p:val>
                                        </p:tav>
                                        <p:tav tm="100000">
                                          <p:val>
                                            <p:strVal val="#ppt_x"/>
                                          </p:val>
                                        </p:tav>
                                      </p:tavLst>
                                    </p:anim>
                                    <p:anim calcmode="lin" valueType="num">
                                      <p:cBhvr additive="base">
                                        <p:cTn id="24"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5" grpId="0"/>
      <p:bldP spid="21" grpId="0"/>
    </p:bldLst>
  </p:timing>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sp>
        <p:nvSpPr>
          <p:cNvPr id="5" name="!!Sidebar">
            <a:extLst>
              <a:ext uri="{FF2B5EF4-FFF2-40B4-BE49-F238E27FC236}">
                <a16:creationId xmlns:a16="http://schemas.microsoft.com/office/drawing/2014/main" id="{591C2A76-0013-D0AF-5D60-135DF183C553}"/>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Authentication</a:t>
            </a:r>
          </a:p>
        </p:txBody>
      </p:sp>
      <p:sp>
        <p:nvSpPr>
          <p:cNvPr id="17" name="TextBox 16">
            <a:extLst>
              <a:ext uri="{FF2B5EF4-FFF2-40B4-BE49-F238E27FC236}">
                <a16:creationId xmlns:a16="http://schemas.microsoft.com/office/drawing/2014/main" id="{B81989CE-C21F-D279-4205-7A9740E7886B}"/>
              </a:ext>
            </a:extLst>
          </p:cNvPr>
          <p:cNvSpPr txBox="1"/>
          <p:nvPr/>
        </p:nvSpPr>
        <p:spPr>
          <a:xfrm>
            <a:off x="2419350" y="2927062"/>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To use API Keys, the client must</a:t>
            </a:r>
            <a:br>
              <a:rPr lang="en-US" sz="3200" dirty="0">
                <a:solidFill>
                  <a:schemeClr val="bg1">
                    <a:lumMod val="95000"/>
                  </a:schemeClr>
                </a:solidFill>
                <a:latin typeface="Corbel" panose="020B0503020204020204" pitchFamily="34" charset="0"/>
              </a:rPr>
            </a:br>
            <a:r>
              <a:rPr lang="en-US" sz="3200" dirty="0">
                <a:solidFill>
                  <a:schemeClr val="bg1">
                    <a:lumMod val="95000"/>
                  </a:schemeClr>
                </a:solidFill>
                <a:latin typeface="Corbel" panose="020B0503020204020204" pitchFamily="34" charset="0"/>
              </a:rPr>
              <a:t>be able to </a:t>
            </a:r>
            <a:r>
              <a:rPr lang="en-US" sz="3200" b="1" dirty="0">
                <a:solidFill>
                  <a:schemeClr val="bg1">
                    <a:lumMod val="95000"/>
                  </a:schemeClr>
                </a:solidFill>
                <a:latin typeface="Corbel" panose="020B0503020204020204" pitchFamily="34" charset="0"/>
              </a:rPr>
              <a:t>securely store </a:t>
            </a:r>
            <a:r>
              <a:rPr lang="en-US" sz="3200" dirty="0">
                <a:solidFill>
                  <a:schemeClr val="bg1">
                    <a:lumMod val="95000"/>
                  </a:schemeClr>
                </a:solidFill>
                <a:latin typeface="Corbel" panose="020B0503020204020204" pitchFamily="34" charset="0"/>
              </a:rPr>
              <a:t>the key</a:t>
            </a:r>
          </a:p>
        </p:txBody>
      </p:sp>
      <p:pic>
        <p:nvPicPr>
          <p:cNvPr id="18" name="Picture 17">
            <a:extLst>
              <a:ext uri="{FF2B5EF4-FFF2-40B4-BE49-F238E27FC236}">
                <a16:creationId xmlns:a16="http://schemas.microsoft.com/office/drawing/2014/main" id="{65E454F0-6593-DCAB-08C9-1349F3F6720E}"/>
              </a:ext>
            </a:extLst>
          </p:cNvPr>
          <p:cNvPicPr>
            <a:picLocks noChangeAspect="1"/>
          </p:cNvPicPr>
          <p:nvPr/>
        </p:nvPicPr>
        <p:blipFill>
          <a:blip r:embed="rId3"/>
          <a:stretch>
            <a:fillRect/>
          </a:stretch>
        </p:blipFill>
        <p:spPr>
          <a:xfrm>
            <a:off x="12285858" y="3497531"/>
            <a:ext cx="930283" cy="992661"/>
          </a:xfrm>
          <a:prstGeom prst="rect">
            <a:avLst/>
          </a:prstGeom>
        </p:spPr>
      </p:pic>
      <p:grpSp>
        <p:nvGrpSpPr>
          <p:cNvPr id="19" name="Group 18">
            <a:extLst>
              <a:ext uri="{FF2B5EF4-FFF2-40B4-BE49-F238E27FC236}">
                <a16:creationId xmlns:a16="http://schemas.microsoft.com/office/drawing/2014/main" id="{D1F0650C-3F3F-8D5E-019F-6F7085F256E9}"/>
              </a:ext>
            </a:extLst>
          </p:cNvPr>
          <p:cNvGrpSpPr/>
          <p:nvPr/>
        </p:nvGrpSpPr>
        <p:grpSpPr>
          <a:xfrm>
            <a:off x="12285858" y="2384859"/>
            <a:ext cx="4639023" cy="1016935"/>
            <a:chOff x="-1881491" y="3216501"/>
            <a:chExt cx="4639023" cy="1016935"/>
          </a:xfrm>
        </p:grpSpPr>
        <p:pic>
          <p:nvPicPr>
            <p:cNvPr id="20" name="Picture 19">
              <a:extLst>
                <a:ext uri="{FF2B5EF4-FFF2-40B4-BE49-F238E27FC236}">
                  <a16:creationId xmlns:a16="http://schemas.microsoft.com/office/drawing/2014/main" id="{BDEF2B08-0128-D9D3-E6E8-FDD884906421}"/>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21" name="Rectangle: Rounded Corners 20">
              <a:extLst>
                <a:ext uri="{FF2B5EF4-FFF2-40B4-BE49-F238E27FC236}">
                  <a16:creationId xmlns:a16="http://schemas.microsoft.com/office/drawing/2014/main" id="{16160F36-DBC1-A1A1-BD1A-CA2C02984614}"/>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0A9F2143-4C5E-AF42-7900-ED8B63BC2DD5}"/>
                </a:ext>
              </a:extLst>
            </p:cNvPr>
            <p:cNvGrpSpPr/>
            <p:nvPr/>
          </p:nvGrpSpPr>
          <p:grpSpPr>
            <a:xfrm>
              <a:off x="-576426" y="3356578"/>
              <a:ext cx="528269" cy="683865"/>
              <a:chOff x="9592919" y="3281030"/>
              <a:chExt cx="2412301" cy="3122817"/>
            </a:xfrm>
          </p:grpSpPr>
          <p:sp>
            <p:nvSpPr>
              <p:cNvPr id="27" name="Freeform 158">
                <a:extLst>
                  <a:ext uri="{FF2B5EF4-FFF2-40B4-BE49-F238E27FC236}">
                    <a16:creationId xmlns:a16="http://schemas.microsoft.com/office/drawing/2014/main" id="{26C11680-1488-95C4-C90E-11A68CD620EE}"/>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8" name="Group 27">
                <a:extLst>
                  <a:ext uri="{FF2B5EF4-FFF2-40B4-BE49-F238E27FC236}">
                    <a16:creationId xmlns:a16="http://schemas.microsoft.com/office/drawing/2014/main" id="{676E1B90-3179-E8A5-017A-E4B389B95CDA}"/>
                  </a:ext>
                </a:extLst>
              </p:cNvPr>
              <p:cNvGrpSpPr/>
              <p:nvPr/>
            </p:nvGrpSpPr>
            <p:grpSpPr>
              <a:xfrm>
                <a:off x="10528695" y="4589748"/>
                <a:ext cx="560994" cy="1088627"/>
                <a:chOff x="6048941" y="4798352"/>
                <a:chExt cx="549031" cy="1349261"/>
              </a:xfrm>
            </p:grpSpPr>
            <p:grpSp>
              <p:nvGrpSpPr>
                <p:cNvPr id="31" name="Group 30">
                  <a:extLst>
                    <a:ext uri="{FF2B5EF4-FFF2-40B4-BE49-F238E27FC236}">
                      <a16:creationId xmlns:a16="http://schemas.microsoft.com/office/drawing/2014/main" id="{7D0C6DA3-5181-21B3-6CF3-31702BDA11AA}"/>
                    </a:ext>
                  </a:extLst>
                </p:cNvPr>
                <p:cNvGrpSpPr/>
                <p:nvPr/>
              </p:nvGrpSpPr>
              <p:grpSpPr>
                <a:xfrm>
                  <a:off x="6048941" y="4798352"/>
                  <a:ext cx="542456" cy="1088197"/>
                  <a:chOff x="6048941" y="4798352"/>
                  <a:chExt cx="542456" cy="1088197"/>
                </a:xfrm>
              </p:grpSpPr>
              <p:sp>
                <p:nvSpPr>
                  <p:cNvPr id="33" name="Freeform 159">
                    <a:extLst>
                      <a:ext uri="{FF2B5EF4-FFF2-40B4-BE49-F238E27FC236}">
                        <a16:creationId xmlns:a16="http://schemas.microsoft.com/office/drawing/2014/main" id="{23528E35-0F58-A72B-03A5-811A67447167}"/>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160">
                    <a:extLst>
                      <a:ext uri="{FF2B5EF4-FFF2-40B4-BE49-F238E27FC236}">
                        <a16:creationId xmlns:a16="http://schemas.microsoft.com/office/drawing/2014/main" id="{8283F9BD-CF86-13A2-8F19-BF2EE0B3DA42}"/>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2" name="Freeform 165">
                  <a:extLst>
                    <a:ext uri="{FF2B5EF4-FFF2-40B4-BE49-F238E27FC236}">
                      <a16:creationId xmlns:a16="http://schemas.microsoft.com/office/drawing/2014/main" id="{D46A3B85-AF60-D3E3-1B7C-E6C1816191C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9" name="Freeform 161">
                <a:extLst>
                  <a:ext uri="{FF2B5EF4-FFF2-40B4-BE49-F238E27FC236}">
                    <a16:creationId xmlns:a16="http://schemas.microsoft.com/office/drawing/2014/main" id="{0D88C03D-9763-B0A3-8569-E54595CC86D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0" name="Freeform 11">
                <a:extLst>
                  <a:ext uri="{FF2B5EF4-FFF2-40B4-BE49-F238E27FC236}">
                    <a16:creationId xmlns:a16="http://schemas.microsoft.com/office/drawing/2014/main" id="{7F273AC4-F177-7478-5C6C-6C749B587C9C}"/>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92D0FB53-6565-7DC3-2258-435DB1F13217}"/>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5" name="TextBox 24">
              <a:extLst>
                <a:ext uri="{FF2B5EF4-FFF2-40B4-BE49-F238E27FC236}">
                  <a16:creationId xmlns:a16="http://schemas.microsoft.com/office/drawing/2014/main" id="{2F69F6E8-5721-E616-1E16-C0DB38434403}"/>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6" name="!!ApiKeyTxt">
              <a:extLst>
                <a:ext uri="{FF2B5EF4-FFF2-40B4-BE49-F238E27FC236}">
                  <a16:creationId xmlns:a16="http://schemas.microsoft.com/office/drawing/2014/main" id="{A1EB10C4-B86F-BEFE-3187-DB5A666CFF62}"/>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Tree>
    <p:extLst>
      <p:ext uri="{BB962C8B-B14F-4D97-AF65-F5344CB8AC3E}">
        <p14:creationId xmlns:p14="http://schemas.microsoft.com/office/powerpoint/2010/main" val="3365723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6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sp>
        <p:nvSpPr>
          <p:cNvPr id="5" name="!!Sidebar">
            <a:extLst>
              <a:ext uri="{FF2B5EF4-FFF2-40B4-BE49-F238E27FC236}">
                <a16:creationId xmlns:a16="http://schemas.microsoft.com/office/drawing/2014/main" id="{591C2A76-0013-D0AF-5D60-135DF183C553}"/>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Authentication</a:t>
            </a:r>
          </a:p>
        </p:txBody>
      </p:sp>
      <p:sp>
        <p:nvSpPr>
          <p:cNvPr id="17" name="TextBox 16">
            <a:extLst>
              <a:ext uri="{FF2B5EF4-FFF2-40B4-BE49-F238E27FC236}">
                <a16:creationId xmlns:a16="http://schemas.microsoft.com/office/drawing/2014/main" id="{B81989CE-C21F-D279-4205-7A9740E7886B}"/>
              </a:ext>
            </a:extLst>
          </p:cNvPr>
          <p:cNvSpPr txBox="1"/>
          <p:nvPr/>
        </p:nvSpPr>
        <p:spPr>
          <a:xfrm>
            <a:off x="-636270" y="2927062"/>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To use API Keys, the client must</a:t>
            </a:r>
            <a:br>
              <a:rPr lang="en-US" sz="3200" dirty="0">
                <a:solidFill>
                  <a:schemeClr val="bg1">
                    <a:lumMod val="95000"/>
                  </a:schemeClr>
                </a:solidFill>
                <a:latin typeface="Corbel" panose="020B0503020204020204" pitchFamily="34" charset="0"/>
              </a:rPr>
            </a:br>
            <a:r>
              <a:rPr lang="en-US" sz="3200" dirty="0">
                <a:solidFill>
                  <a:schemeClr val="bg1">
                    <a:lumMod val="95000"/>
                  </a:schemeClr>
                </a:solidFill>
                <a:latin typeface="Corbel" panose="020B0503020204020204" pitchFamily="34" charset="0"/>
              </a:rPr>
              <a:t>be able to </a:t>
            </a:r>
            <a:r>
              <a:rPr lang="en-US" sz="3200" b="1" dirty="0">
                <a:solidFill>
                  <a:schemeClr val="bg1">
                    <a:lumMod val="95000"/>
                  </a:schemeClr>
                </a:solidFill>
                <a:latin typeface="Corbel" panose="020B0503020204020204" pitchFamily="34" charset="0"/>
              </a:rPr>
              <a:t>securely store </a:t>
            </a:r>
            <a:r>
              <a:rPr lang="en-US" sz="3200" dirty="0">
                <a:solidFill>
                  <a:schemeClr val="bg1">
                    <a:lumMod val="95000"/>
                  </a:schemeClr>
                </a:solidFill>
                <a:latin typeface="Corbel" panose="020B0503020204020204" pitchFamily="34" charset="0"/>
              </a:rPr>
              <a:t>the key</a:t>
            </a:r>
          </a:p>
        </p:txBody>
      </p:sp>
      <p:pic>
        <p:nvPicPr>
          <p:cNvPr id="2" name="Picture 1">
            <a:extLst>
              <a:ext uri="{FF2B5EF4-FFF2-40B4-BE49-F238E27FC236}">
                <a16:creationId xmlns:a16="http://schemas.microsoft.com/office/drawing/2014/main" id="{B35A93F4-A16E-985D-14AF-7D6ADFE40385}"/>
              </a:ext>
            </a:extLst>
          </p:cNvPr>
          <p:cNvPicPr>
            <a:picLocks noChangeAspect="1"/>
          </p:cNvPicPr>
          <p:nvPr/>
        </p:nvPicPr>
        <p:blipFill>
          <a:blip r:embed="rId3"/>
          <a:stretch>
            <a:fillRect/>
          </a:stretch>
        </p:blipFill>
        <p:spPr>
          <a:xfrm>
            <a:off x="7470516" y="3497531"/>
            <a:ext cx="930283" cy="992661"/>
          </a:xfrm>
          <a:prstGeom prst="rect">
            <a:avLst/>
          </a:prstGeom>
        </p:spPr>
      </p:pic>
      <p:grpSp>
        <p:nvGrpSpPr>
          <p:cNvPr id="3" name="Group 2">
            <a:extLst>
              <a:ext uri="{FF2B5EF4-FFF2-40B4-BE49-F238E27FC236}">
                <a16:creationId xmlns:a16="http://schemas.microsoft.com/office/drawing/2014/main" id="{E7DF40AD-0F23-E5C1-DC2E-FBCA942363AD}"/>
              </a:ext>
            </a:extLst>
          </p:cNvPr>
          <p:cNvGrpSpPr/>
          <p:nvPr/>
        </p:nvGrpSpPr>
        <p:grpSpPr>
          <a:xfrm>
            <a:off x="7470516" y="2384859"/>
            <a:ext cx="4639023" cy="1016935"/>
            <a:chOff x="-1881491" y="3216501"/>
            <a:chExt cx="4639023" cy="1016935"/>
          </a:xfrm>
        </p:grpSpPr>
        <p:pic>
          <p:nvPicPr>
            <p:cNvPr id="4" name="Picture 3">
              <a:extLst>
                <a:ext uri="{FF2B5EF4-FFF2-40B4-BE49-F238E27FC236}">
                  <a16:creationId xmlns:a16="http://schemas.microsoft.com/office/drawing/2014/main" id="{63CDBF9F-D6A1-CDF4-D53C-6F05955589F6}"/>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6" name="Rectangle: Rounded Corners 5">
              <a:extLst>
                <a:ext uri="{FF2B5EF4-FFF2-40B4-BE49-F238E27FC236}">
                  <a16:creationId xmlns:a16="http://schemas.microsoft.com/office/drawing/2014/main" id="{11E9AD59-4573-6BAE-E99F-0E3F06DC6D25}"/>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7746A9F0-98E1-73AB-6AD3-DF25D4082C2D}"/>
                </a:ext>
              </a:extLst>
            </p:cNvPr>
            <p:cNvGrpSpPr/>
            <p:nvPr/>
          </p:nvGrpSpPr>
          <p:grpSpPr>
            <a:xfrm>
              <a:off x="-576426" y="3356578"/>
              <a:ext cx="528269" cy="683865"/>
              <a:chOff x="9592919" y="3281030"/>
              <a:chExt cx="2412301" cy="3122817"/>
            </a:xfrm>
          </p:grpSpPr>
          <p:sp>
            <p:nvSpPr>
              <p:cNvPr id="12" name="Freeform 158">
                <a:extLst>
                  <a:ext uri="{FF2B5EF4-FFF2-40B4-BE49-F238E27FC236}">
                    <a16:creationId xmlns:a16="http://schemas.microsoft.com/office/drawing/2014/main" id="{433BA90C-C8B3-7C41-78A9-69D131CAD760}"/>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1B85A293-1163-65AF-80B2-BF9D42458DC6}"/>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B83865E3-6B4A-4023-6664-DCB0278D7E0A}"/>
                    </a:ext>
                  </a:extLst>
                </p:cNvPr>
                <p:cNvGrpSpPr/>
                <p:nvPr/>
              </p:nvGrpSpPr>
              <p:grpSpPr>
                <a:xfrm>
                  <a:off x="6048941" y="4798352"/>
                  <a:ext cx="542456" cy="1088197"/>
                  <a:chOff x="6048941" y="4798352"/>
                  <a:chExt cx="542456" cy="1088197"/>
                </a:xfrm>
              </p:grpSpPr>
              <p:sp>
                <p:nvSpPr>
                  <p:cNvPr id="19" name="Freeform 159">
                    <a:extLst>
                      <a:ext uri="{FF2B5EF4-FFF2-40B4-BE49-F238E27FC236}">
                        <a16:creationId xmlns:a16="http://schemas.microsoft.com/office/drawing/2014/main" id="{A10A28F0-0CEE-E82C-2431-F962954329AC}"/>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0">
                    <a:extLst>
                      <a:ext uri="{FF2B5EF4-FFF2-40B4-BE49-F238E27FC236}">
                        <a16:creationId xmlns:a16="http://schemas.microsoft.com/office/drawing/2014/main" id="{5880F0D4-A66F-254F-DE53-44FE179B3E70}"/>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8" name="Freeform 165">
                  <a:extLst>
                    <a:ext uri="{FF2B5EF4-FFF2-40B4-BE49-F238E27FC236}">
                      <a16:creationId xmlns:a16="http://schemas.microsoft.com/office/drawing/2014/main" id="{4ED38140-FD79-8A34-7385-6ED74FCFBEF6}"/>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D70F68A2-34B6-CB87-CE9E-3F9A2D83EF8A}"/>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DD67CEC5-FFD4-AD35-6C2B-9E828CF643E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9516F0A9-B74B-2EA4-8F3C-2FD0EDE8CF46}"/>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0" name="TextBox 9">
              <a:extLst>
                <a:ext uri="{FF2B5EF4-FFF2-40B4-BE49-F238E27FC236}">
                  <a16:creationId xmlns:a16="http://schemas.microsoft.com/office/drawing/2014/main" id="{6941FB72-7044-0F3B-B41B-059F8A5B52C8}"/>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11" name="!!ApiKeyTxt">
              <a:extLst>
                <a:ext uri="{FF2B5EF4-FFF2-40B4-BE49-F238E27FC236}">
                  <a16:creationId xmlns:a16="http://schemas.microsoft.com/office/drawing/2014/main" id="{BC2F43F0-B38C-4591-56D3-8A4C8ACD15A1}"/>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21" name="!!Txt1">
            <a:extLst>
              <a:ext uri="{FF2B5EF4-FFF2-40B4-BE49-F238E27FC236}">
                <a16:creationId xmlns:a16="http://schemas.microsoft.com/office/drawing/2014/main" id="{BE22BBA6-4594-6929-EA09-93E06976D55B}"/>
              </a:ext>
            </a:extLst>
          </p:cNvPr>
          <p:cNvSpPr txBox="1"/>
          <p:nvPr/>
        </p:nvSpPr>
        <p:spPr>
          <a:xfrm>
            <a:off x="6896101" y="5033339"/>
            <a:ext cx="199423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Server generates Alice's key</a:t>
            </a:r>
          </a:p>
        </p:txBody>
      </p:sp>
      <p:cxnSp>
        <p:nvCxnSpPr>
          <p:cNvPr id="23" name="!!Arrow1">
            <a:extLst>
              <a:ext uri="{FF2B5EF4-FFF2-40B4-BE49-F238E27FC236}">
                <a16:creationId xmlns:a16="http://schemas.microsoft.com/office/drawing/2014/main" id="{362ACE7F-FCA3-2F00-7259-417BAD319792}"/>
              </a:ext>
            </a:extLst>
          </p:cNvPr>
          <p:cNvCxnSpPr>
            <a:cxnSpLocks/>
            <a:stCxn id="21" idx="0"/>
          </p:cNvCxnSpPr>
          <p:nvPr/>
        </p:nvCxnSpPr>
        <p:spPr>
          <a:xfrm flipH="1" flipV="1">
            <a:off x="7887657" y="4555469"/>
            <a:ext cx="5563" cy="47787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grpSp>
        <p:nvGrpSpPr>
          <p:cNvPr id="26" name="Group 25">
            <a:extLst>
              <a:ext uri="{FF2B5EF4-FFF2-40B4-BE49-F238E27FC236}">
                <a16:creationId xmlns:a16="http://schemas.microsoft.com/office/drawing/2014/main" id="{67B3647D-2334-39EE-864A-765B77000E65}"/>
              </a:ext>
            </a:extLst>
          </p:cNvPr>
          <p:cNvGrpSpPr/>
          <p:nvPr/>
        </p:nvGrpSpPr>
        <p:grpSpPr>
          <a:xfrm>
            <a:off x="-1459289" y="2403095"/>
            <a:ext cx="930283" cy="1078652"/>
            <a:chOff x="1053422" y="1602831"/>
            <a:chExt cx="2325562" cy="2696462"/>
          </a:xfrm>
        </p:grpSpPr>
        <p:grpSp>
          <p:nvGrpSpPr>
            <p:cNvPr id="27" name="Group 26">
              <a:extLst>
                <a:ext uri="{FF2B5EF4-FFF2-40B4-BE49-F238E27FC236}">
                  <a16:creationId xmlns:a16="http://schemas.microsoft.com/office/drawing/2014/main" id="{25D9D726-9502-1641-80D1-CC4FF7239D7E}"/>
                </a:ext>
              </a:extLst>
            </p:cNvPr>
            <p:cNvGrpSpPr/>
            <p:nvPr/>
          </p:nvGrpSpPr>
          <p:grpSpPr>
            <a:xfrm>
              <a:off x="1053422" y="1602831"/>
              <a:ext cx="2325562" cy="2696462"/>
              <a:chOff x="1021660" y="3550089"/>
              <a:chExt cx="2412301" cy="2853758"/>
            </a:xfrm>
          </p:grpSpPr>
          <p:sp>
            <p:nvSpPr>
              <p:cNvPr id="29" name="Freeform 158">
                <a:extLst>
                  <a:ext uri="{FF2B5EF4-FFF2-40B4-BE49-F238E27FC236}">
                    <a16:creationId xmlns:a16="http://schemas.microsoft.com/office/drawing/2014/main" id="{C216DA21-EC10-01AD-65DB-E3A45F05BBCD}"/>
                  </a:ext>
                </a:extLst>
              </p:cNvPr>
              <p:cNvSpPr>
                <a:spLocks/>
              </p:cNvSpPr>
              <p:nvPr/>
            </p:nvSpPr>
            <p:spPr bwMode="auto">
              <a:xfrm>
                <a:off x="1021660"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669B3C36-F8A0-A517-8C10-D0E838482C6D}"/>
                  </a:ext>
                </a:extLst>
              </p:cNvPr>
              <p:cNvGrpSpPr/>
              <p:nvPr/>
            </p:nvGrpSpPr>
            <p:grpSpPr>
              <a:xfrm>
                <a:off x="1943958" y="4589743"/>
                <a:ext cx="554276" cy="877991"/>
                <a:chOff x="6048941" y="4798352"/>
                <a:chExt cx="542456" cy="1088197"/>
              </a:xfrm>
            </p:grpSpPr>
            <p:sp>
              <p:nvSpPr>
                <p:cNvPr id="33" name="Freeform 159">
                  <a:extLst>
                    <a:ext uri="{FF2B5EF4-FFF2-40B4-BE49-F238E27FC236}">
                      <a16:creationId xmlns:a16="http://schemas.microsoft.com/office/drawing/2014/main" id="{1FBA2AD3-756C-34FE-2387-58C5DE38AA2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rgbClr val="FFF2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160">
                  <a:extLst>
                    <a:ext uri="{FF2B5EF4-FFF2-40B4-BE49-F238E27FC236}">
                      <a16:creationId xmlns:a16="http://schemas.microsoft.com/office/drawing/2014/main" id="{98EB5405-0EEC-F111-AC2B-9D6CF5AF695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F9D4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1" name="Freeform 161">
                <a:extLst>
                  <a:ext uri="{FF2B5EF4-FFF2-40B4-BE49-F238E27FC236}">
                    <a16:creationId xmlns:a16="http://schemas.microsoft.com/office/drawing/2014/main" id="{47810DF1-DF19-30F6-B553-EEE12FCF4658}"/>
                  </a:ext>
                </a:extLst>
              </p:cNvPr>
              <p:cNvSpPr>
                <a:spLocks/>
              </p:cNvSpPr>
              <p:nvPr/>
            </p:nvSpPr>
            <p:spPr bwMode="auto">
              <a:xfrm>
                <a:off x="1744369" y="3683570"/>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rgbClr val="FFF2CC"/>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00">
                <a:extLst>
                  <a:ext uri="{FF2B5EF4-FFF2-40B4-BE49-F238E27FC236}">
                    <a16:creationId xmlns:a16="http://schemas.microsoft.com/office/drawing/2014/main" id="{E5A9809C-4553-85E3-59F8-9A888CFE94E3}"/>
                  </a:ext>
                </a:extLst>
              </p:cNvPr>
              <p:cNvSpPr/>
              <p:nvPr/>
            </p:nvSpPr>
            <p:spPr>
              <a:xfrm>
                <a:off x="1463843" y="3550089"/>
                <a:ext cx="1605534" cy="2224754"/>
              </a:xfrm>
              <a:custGeom>
                <a:avLst/>
                <a:gdLst>
                  <a:gd name="connsiteX0" fmla="*/ 688181 w 702469"/>
                  <a:gd name="connsiteY0" fmla="*/ 973931 h 1090612"/>
                  <a:gd name="connsiteX1" fmla="*/ 702469 w 702469"/>
                  <a:gd name="connsiteY1" fmla="*/ 738187 h 1090612"/>
                  <a:gd name="connsiteX2" fmla="*/ 585787 w 702469"/>
                  <a:gd name="connsiteY2" fmla="*/ 300037 h 1090612"/>
                  <a:gd name="connsiteX3" fmla="*/ 316706 w 702469"/>
                  <a:gd name="connsiteY3" fmla="*/ 0 h 1090612"/>
                  <a:gd name="connsiteX4" fmla="*/ 71437 w 702469"/>
                  <a:gd name="connsiteY4" fmla="*/ 304800 h 1090612"/>
                  <a:gd name="connsiteX5" fmla="*/ 0 w 702469"/>
                  <a:gd name="connsiteY5" fmla="*/ 812006 h 1090612"/>
                  <a:gd name="connsiteX6" fmla="*/ 169069 w 702469"/>
                  <a:gd name="connsiteY6" fmla="*/ 1090612 h 1090612"/>
                  <a:gd name="connsiteX7" fmla="*/ 126206 w 702469"/>
                  <a:gd name="connsiteY7" fmla="*/ 907256 h 1090612"/>
                  <a:gd name="connsiteX8" fmla="*/ 273844 w 702469"/>
                  <a:gd name="connsiteY8" fmla="*/ 973931 h 1090612"/>
                  <a:gd name="connsiteX9" fmla="*/ 166687 w 702469"/>
                  <a:gd name="connsiteY9" fmla="*/ 873918 h 1090612"/>
                  <a:gd name="connsiteX10" fmla="*/ 207169 w 702469"/>
                  <a:gd name="connsiteY10" fmla="*/ 902493 h 1090612"/>
                  <a:gd name="connsiteX11" fmla="*/ 157162 w 702469"/>
                  <a:gd name="connsiteY11" fmla="*/ 757237 h 1090612"/>
                  <a:gd name="connsiteX12" fmla="*/ 204787 w 702469"/>
                  <a:gd name="connsiteY12" fmla="*/ 850106 h 1090612"/>
                  <a:gd name="connsiteX13" fmla="*/ 202406 w 702469"/>
                  <a:gd name="connsiteY13" fmla="*/ 578643 h 1090612"/>
                  <a:gd name="connsiteX14" fmla="*/ 142875 w 702469"/>
                  <a:gd name="connsiteY14" fmla="*/ 338137 h 1090612"/>
                  <a:gd name="connsiteX15" fmla="*/ 202406 w 702469"/>
                  <a:gd name="connsiteY15" fmla="*/ 226218 h 1090612"/>
                  <a:gd name="connsiteX16" fmla="*/ 278606 w 702469"/>
                  <a:gd name="connsiteY16" fmla="*/ 119062 h 1090612"/>
                  <a:gd name="connsiteX17" fmla="*/ 516731 w 702469"/>
                  <a:gd name="connsiteY17" fmla="*/ 392906 h 1090612"/>
                  <a:gd name="connsiteX18" fmla="*/ 447675 w 702469"/>
                  <a:gd name="connsiteY18" fmla="*/ 590550 h 1090612"/>
                  <a:gd name="connsiteX19" fmla="*/ 514350 w 702469"/>
                  <a:gd name="connsiteY19" fmla="*/ 923925 h 1090612"/>
                  <a:gd name="connsiteX20" fmla="*/ 554831 w 702469"/>
                  <a:gd name="connsiteY20" fmla="*/ 840581 h 1090612"/>
                  <a:gd name="connsiteX21" fmla="*/ 531019 w 702469"/>
                  <a:gd name="connsiteY21" fmla="*/ 1012031 h 1090612"/>
                  <a:gd name="connsiteX22" fmla="*/ 585787 w 702469"/>
                  <a:gd name="connsiteY22" fmla="*/ 923925 h 1090612"/>
                  <a:gd name="connsiteX23" fmla="*/ 609600 w 702469"/>
                  <a:gd name="connsiteY23" fmla="*/ 990600 h 1090612"/>
                  <a:gd name="connsiteX24" fmla="*/ 645319 w 702469"/>
                  <a:gd name="connsiteY24" fmla="*/ 854868 h 1090612"/>
                  <a:gd name="connsiteX25" fmla="*/ 688181 w 702469"/>
                  <a:gd name="connsiteY25" fmla="*/ 973931 h 1090612"/>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64360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64360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64360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48791 w 702469"/>
                  <a:gd name="connsiteY4" fmla="*/ 426518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48791 w 702469"/>
                  <a:gd name="connsiteY4" fmla="*/ 426518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607 h 1092288"/>
                  <a:gd name="connsiteX1" fmla="*/ 702469 w 702469"/>
                  <a:gd name="connsiteY1" fmla="*/ 739863 h 1092288"/>
                  <a:gd name="connsiteX2" fmla="*/ 585787 w 702469"/>
                  <a:gd name="connsiteY2" fmla="*/ 301713 h 1092288"/>
                  <a:gd name="connsiteX3" fmla="*/ 316706 w 702469"/>
                  <a:gd name="connsiteY3" fmla="*/ 261 h 1092288"/>
                  <a:gd name="connsiteX4" fmla="*/ 48791 w 702469"/>
                  <a:gd name="connsiteY4" fmla="*/ 426779 h 1092288"/>
                  <a:gd name="connsiteX5" fmla="*/ 0 w 702469"/>
                  <a:gd name="connsiteY5" fmla="*/ 813682 h 1092288"/>
                  <a:gd name="connsiteX6" fmla="*/ 169069 w 702469"/>
                  <a:gd name="connsiteY6" fmla="*/ 1092288 h 1092288"/>
                  <a:gd name="connsiteX7" fmla="*/ 126206 w 702469"/>
                  <a:gd name="connsiteY7" fmla="*/ 908932 h 1092288"/>
                  <a:gd name="connsiteX8" fmla="*/ 273844 w 702469"/>
                  <a:gd name="connsiteY8" fmla="*/ 975607 h 1092288"/>
                  <a:gd name="connsiteX9" fmla="*/ 166687 w 702469"/>
                  <a:gd name="connsiteY9" fmla="*/ 875594 h 1092288"/>
                  <a:gd name="connsiteX10" fmla="*/ 207169 w 702469"/>
                  <a:gd name="connsiteY10" fmla="*/ 904169 h 1092288"/>
                  <a:gd name="connsiteX11" fmla="*/ 157162 w 702469"/>
                  <a:gd name="connsiteY11" fmla="*/ 758913 h 1092288"/>
                  <a:gd name="connsiteX12" fmla="*/ 204787 w 702469"/>
                  <a:gd name="connsiteY12" fmla="*/ 851782 h 1092288"/>
                  <a:gd name="connsiteX13" fmla="*/ 202406 w 702469"/>
                  <a:gd name="connsiteY13" fmla="*/ 580319 h 1092288"/>
                  <a:gd name="connsiteX14" fmla="*/ 142875 w 702469"/>
                  <a:gd name="connsiteY14" fmla="*/ 339813 h 1092288"/>
                  <a:gd name="connsiteX15" fmla="*/ 202406 w 702469"/>
                  <a:gd name="connsiteY15" fmla="*/ 227894 h 1092288"/>
                  <a:gd name="connsiteX16" fmla="*/ 278606 w 702469"/>
                  <a:gd name="connsiteY16" fmla="*/ 120738 h 1092288"/>
                  <a:gd name="connsiteX17" fmla="*/ 516731 w 702469"/>
                  <a:gd name="connsiteY17" fmla="*/ 394582 h 1092288"/>
                  <a:gd name="connsiteX18" fmla="*/ 447675 w 702469"/>
                  <a:gd name="connsiteY18" fmla="*/ 592226 h 1092288"/>
                  <a:gd name="connsiteX19" fmla="*/ 514350 w 702469"/>
                  <a:gd name="connsiteY19" fmla="*/ 925601 h 1092288"/>
                  <a:gd name="connsiteX20" fmla="*/ 554831 w 702469"/>
                  <a:gd name="connsiteY20" fmla="*/ 842257 h 1092288"/>
                  <a:gd name="connsiteX21" fmla="*/ 531019 w 702469"/>
                  <a:gd name="connsiteY21" fmla="*/ 1013707 h 1092288"/>
                  <a:gd name="connsiteX22" fmla="*/ 585787 w 702469"/>
                  <a:gd name="connsiteY22" fmla="*/ 925601 h 1092288"/>
                  <a:gd name="connsiteX23" fmla="*/ 609600 w 702469"/>
                  <a:gd name="connsiteY23" fmla="*/ 992276 h 1092288"/>
                  <a:gd name="connsiteX24" fmla="*/ 645319 w 702469"/>
                  <a:gd name="connsiteY24" fmla="*/ 856544 h 1092288"/>
                  <a:gd name="connsiteX25" fmla="*/ 688181 w 702469"/>
                  <a:gd name="connsiteY25" fmla="*/ 975607 h 1092288"/>
                  <a:gd name="connsiteX0" fmla="*/ 688181 w 702469"/>
                  <a:gd name="connsiteY0" fmla="*/ 975607 h 1092288"/>
                  <a:gd name="connsiteX1" fmla="*/ 702469 w 702469"/>
                  <a:gd name="connsiteY1" fmla="*/ 739863 h 1092288"/>
                  <a:gd name="connsiteX2" fmla="*/ 585787 w 702469"/>
                  <a:gd name="connsiteY2" fmla="*/ 301713 h 1092288"/>
                  <a:gd name="connsiteX3" fmla="*/ 316706 w 702469"/>
                  <a:gd name="connsiteY3" fmla="*/ 261 h 1092288"/>
                  <a:gd name="connsiteX4" fmla="*/ 48791 w 702469"/>
                  <a:gd name="connsiteY4" fmla="*/ 426779 h 1092288"/>
                  <a:gd name="connsiteX5" fmla="*/ 0 w 702469"/>
                  <a:gd name="connsiteY5" fmla="*/ 813682 h 1092288"/>
                  <a:gd name="connsiteX6" fmla="*/ 169069 w 702469"/>
                  <a:gd name="connsiteY6" fmla="*/ 1092288 h 1092288"/>
                  <a:gd name="connsiteX7" fmla="*/ 126206 w 702469"/>
                  <a:gd name="connsiteY7" fmla="*/ 908932 h 1092288"/>
                  <a:gd name="connsiteX8" fmla="*/ 273844 w 702469"/>
                  <a:gd name="connsiteY8" fmla="*/ 975607 h 1092288"/>
                  <a:gd name="connsiteX9" fmla="*/ 166687 w 702469"/>
                  <a:gd name="connsiteY9" fmla="*/ 875594 h 1092288"/>
                  <a:gd name="connsiteX10" fmla="*/ 207169 w 702469"/>
                  <a:gd name="connsiteY10" fmla="*/ 904169 h 1092288"/>
                  <a:gd name="connsiteX11" fmla="*/ 157162 w 702469"/>
                  <a:gd name="connsiteY11" fmla="*/ 758913 h 1092288"/>
                  <a:gd name="connsiteX12" fmla="*/ 204787 w 702469"/>
                  <a:gd name="connsiteY12" fmla="*/ 851782 h 1092288"/>
                  <a:gd name="connsiteX13" fmla="*/ 202406 w 702469"/>
                  <a:gd name="connsiteY13" fmla="*/ 580319 h 1092288"/>
                  <a:gd name="connsiteX14" fmla="*/ 142875 w 702469"/>
                  <a:gd name="connsiteY14" fmla="*/ 339813 h 1092288"/>
                  <a:gd name="connsiteX15" fmla="*/ 202406 w 702469"/>
                  <a:gd name="connsiteY15" fmla="*/ 227894 h 1092288"/>
                  <a:gd name="connsiteX16" fmla="*/ 278606 w 702469"/>
                  <a:gd name="connsiteY16" fmla="*/ 120738 h 1092288"/>
                  <a:gd name="connsiteX17" fmla="*/ 516731 w 702469"/>
                  <a:gd name="connsiteY17" fmla="*/ 394582 h 1092288"/>
                  <a:gd name="connsiteX18" fmla="*/ 447675 w 702469"/>
                  <a:gd name="connsiteY18" fmla="*/ 592226 h 1092288"/>
                  <a:gd name="connsiteX19" fmla="*/ 514350 w 702469"/>
                  <a:gd name="connsiteY19" fmla="*/ 925601 h 1092288"/>
                  <a:gd name="connsiteX20" fmla="*/ 554831 w 702469"/>
                  <a:gd name="connsiteY20" fmla="*/ 842257 h 1092288"/>
                  <a:gd name="connsiteX21" fmla="*/ 531019 w 702469"/>
                  <a:gd name="connsiteY21" fmla="*/ 1013707 h 1092288"/>
                  <a:gd name="connsiteX22" fmla="*/ 585787 w 702469"/>
                  <a:gd name="connsiteY22" fmla="*/ 925601 h 1092288"/>
                  <a:gd name="connsiteX23" fmla="*/ 609600 w 702469"/>
                  <a:gd name="connsiteY23" fmla="*/ 992276 h 1092288"/>
                  <a:gd name="connsiteX24" fmla="*/ 645319 w 702469"/>
                  <a:gd name="connsiteY24" fmla="*/ 856544 h 1092288"/>
                  <a:gd name="connsiteX25" fmla="*/ 688181 w 702469"/>
                  <a:gd name="connsiteY25" fmla="*/ 975607 h 1092288"/>
                  <a:gd name="connsiteX0" fmla="*/ 688181 w 702469"/>
                  <a:gd name="connsiteY0" fmla="*/ 975607 h 1092288"/>
                  <a:gd name="connsiteX1" fmla="*/ 702469 w 702469"/>
                  <a:gd name="connsiteY1" fmla="*/ 739863 h 1092288"/>
                  <a:gd name="connsiteX2" fmla="*/ 585787 w 702469"/>
                  <a:gd name="connsiteY2" fmla="*/ 301713 h 1092288"/>
                  <a:gd name="connsiteX3" fmla="*/ 316706 w 702469"/>
                  <a:gd name="connsiteY3" fmla="*/ 261 h 1092288"/>
                  <a:gd name="connsiteX4" fmla="*/ 48791 w 702469"/>
                  <a:gd name="connsiteY4" fmla="*/ 426779 h 1092288"/>
                  <a:gd name="connsiteX5" fmla="*/ 0 w 702469"/>
                  <a:gd name="connsiteY5" fmla="*/ 813682 h 1092288"/>
                  <a:gd name="connsiteX6" fmla="*/ 169069 w 702469"/>
                  <a:gd name="connsiteY6" fmla="*/ 1092288 h 1092288"/>
                  <a:gd name="connsiteX7" fmla="*/ 126206 w 702469"/>
                  <a:gd name="connsiteY7" fmla="*/ 908932 h 1092288"/>
                  <a:gd name="connsiteX8" fmla="*/ 273844 w 702469"/>
                  <a:gd name="connsiteY8" fmla="*/ 975607 h 1092288"/>
                  <a:gd name="connsiteX9" fmla="*/ 166687 w 702469"/>
                  <a:gd name="connsiteY9" fmla="*/ 875594 h 1092288"/>
                  <a:gd name="connsiteX10" fmla="*/ 207169 w 702469"/>
                  <a:gd name="connsiteY10" fmla="*/ 904169 h 1092288"/>
                  <a:gd name="connsiteX11" fmla="*/ 157162 w 702469"/>
                  <a:gd name="connsiteY11" fmla="*/ 758913 h 1092288"/>
                  <a:gd name="connsiteX12" fmla="*/ 204787 w 702469"/>
                  <a:gd name="connsiteY12" fmla="*/ 851782 h 1092288"/>
                  <a:gd name="connsiteX13" fmla="*/ 202406 w 702469"/>
                  <a:gd name="connsiteY13" fmla="*/ 580319 h 1092288"/>
                  <a:gd name="connsiteX14" fmla="*/ 142875 w 702469"/>
                  <a:gd name="connsiteY14" fmla="*/ 339813 h 1092288"/>
                  <a:gd name="connsiteX15" fmla="*/ 202406 w 702469"/>
                  <a:gd name="connsiteY15" fmla="*/ 227894 h 1092288"/>
                  <a:gd name="connsiteX16" fmla="*/ 278606 w 702469"/>
                  <a:gd name="connsiteY16" fmla="*/ 120738 h 1092288"/>
                  <a:gd name="connsiteX17" fmla="*/ 516731 w 702469"/>
                  <a:gd name="connsiteY17" fmla="*/ 394582 h 1092288"/>
                  <a:gd name="connsiteX18" fmla="*/ 447675 w 702469"/>
                  <a:gd name="connsiteY18" fmla="*/ 592226 h 1092288"/>
                  <a:gd name="connsiteX19" fmla="*/ 514350 w 702469"/>
                  <a:gd name="connsiteY19" fmla="*/ 925601 h 1092288"/>
                  <a:gd name="connsiteX20" fmla="*/ 554831 w 702469"/>
                  <a:gd name="connsiteY20" fmla="*/ 842257 h 1092288"/>
                  <a:gd name="connsiteX21" fmla="*/ 531019 w 702469"/>
                  <a:gd name="connsiteY21" fmla="*/ 1013707 h 1092288"/>
                  <a:gd name="connsiteX22" fmla="*/ 585787 w 702469"/>
                  <a:gd name="connsiteY22" fmla="*/ 925601 h 1092288"/>
                  <a:gd name="connsiteX23" fmla="*/ 609600 w 702469"/>
                  <a:gd name="connsiteY23" fmla="*/ 992276 h 1092288"/>
                  <a:gd name="connsiteX24" fmla="*/ 645319 w 702469"/>
                  <a:gd name="connsiteY24" fmla="*/ 856544 h 1092288"/>
                  <a:gd name="connsiteX25" fmla="*/ 688181 w 702469"/>
                  <a:gd name="connsiteY25" fmla="*/ 975607 h 1092288"/>
                  <a:gd name="connsiteX0" fmla="*/ 690227 w 704515"/>
                  <a:gd name="connsiteY0" fmla="*/ 975607 h 1092288"/>
                  <a:gd name="connsiteX1" fmla="*/ 704515 w 704515"/>
                  <a:gd name="connsiteY1" fmla="*/ 739863 h 1092288"/>
                  <a:gd name="connsiteX2" fmla="*/ 587833 w 704515"/>
                  <a:gd name="connsiteY2" fmla="*/ 301713 h 1092288"/>
                  <a:gd name="connsiteX3" fmla="*/ 318752 w 704515"/>
                  <a:gd name="connsiteY3" fmla="*/ 261 h 1092288"/>
                  <a:gd name="connsiteX4" fmla="*/ 50837 w 704515"/>
                  <a:gd name="connsiteY4" fmla="*/ 426779 h 1092288"/>
                  <a:gd name="connsiteX5" fmla="*/ 2046 w 704515"/>
                  <a:gd name="connsiteY5" fmla="*/ 813682 h 1092288"/>
                  <a:gd name="connsiteX6" fmla="*/ 171115 w 704515"/>
                  <a:gd name="connsiteY6" fmla="*/ 1092288 h 1092288"/>
                  <a:gd name="connsiteX7" fmla="*/ 128252 w 704515"/>
                  <a:gd name="connsiteY7" fmla="*/ 908932 h 1092288"/>
                  <a:gd name="connsiteX8" fmla="*/ 275890 w 704515"/>
                  <a:gd name="connsiteY8" fmla="*/ 975607 h 1092288"/>
                  <a:gd name="connsiteX9" fmla="*/ 168733 w 704515"/>
                  <a:gd name="connsiteY9" fmla="*/ 875594 h 1092288"/>
                  <a:gd name="connsiteX10" fmla="*/ 209215 w 704515"/>
                  <a:gd name="connsiteY10" fmla="*/ 904169 h 1092288"/>
                  <a:gd name="connsiteX11" fmla="*/ 159208 w 704515"/>
                  <a:gd name="connsiteY11" fmla="*/ 758913 h 1092288"/>
                  <a:gd name="connsiteX12" fmla="*/ 206833 w 704515"/>
                  <a:gd name="connsiteY12" fmla="*/ 851782 h 1092288"/>
                  <a:gd name="connsiteX13" fmla="*/ 204452 w 704515"/>
                  <a:gd name="connsiteY13" fmla="*/ 580319 h 1092288"/>
                  <a:gd name="connsiteX14" fmla="*/ 144921 w 704515"/>
                  <a:gd name="connsiteY14" fmla="*/ 339813 h 1092288"/>
                  <a:gd name="connsiteX15" fmla="*/ 204452 w 704515"/>
                  <a:gd name="connsiteY15" fmla="*/ 227894 h 1092288"/>
                  <a:gd name="connsiteX16" fmla="*/ 280652 w 704515"/>
                  <a:gd name="connsiteY16" fmla="*/ 120738 h 1092288"/>
                  <a:gd name="connsiteX17" fmla="*/ 518777 w 704515"/>
                  <a:gd name="connsiteY17" fmla="*/ 394582 h 1092288"/>
                  <a:gd name="connsiteX18" fmla="*/ 449721 w 704515"/>
                  <a:gd name="connsiteY18" fmla="*/ 592226 h 1092288"/>
                  <a:gd name="connsiteX19" fmla="*/ 516396 w 704515"/>
                  <a:gd name="connsiteY19" fmla="*/ 925601 h 1092288"/>
                  <a:gd name="connsiteX20" fmla="*/ 556877 w 704515"/>
                  <a:gd name="connsiteY20" fmla="*/ 842257 h 1092288"/>
                  <a:gd name="connsiteX21" fmla="*/ 533065 w 704515"/>
                  <a:gd name="connsiteY21" fmla="*/ 1013707 h 1092288"/>
                  <a:gd name="connsiteX22" fmla="*/ 587833 w 704515"/>
                  <a:gd name="connsiteY22" fmla="*/ 925601 h 1092288"/>
                  <a:gd name="connsiteX23" fmla="*/ 611646 w 704515"/>
                  <a:gd name="connsiteY23" fmla="*/ 992276 h 1092288"/>
                  <a:gd name="connsiteX24" fmla="*/ 647365 w 704515"/>
                  <a:gd name="connsiteY24" fmla="*/ 856544 h 1092288"/>
                  <a:gd name="connsiteX25" fmla="*/ 690227 w 704515"/>
                  <a:gd name="connsiteY25" fmla="*/ 975607 h 1092288"/>
                  <a:gd name="connsiteX0" fmla="*/ 689929 w 704217"/>
                  <a:gd name="connsiteY0" fmla="*/ 975607 h 1059736"/>
                  <a:gd name="connsiteX1" fmla="*/ 704217 w 704217"/>
                  <a:gd name="connsiteY1" fmla="*/ 739863 h 1059736"/>
                  <a:gd name="connsiteX2" fmla="*/ 587535 w 704217"/>
                  <a:gd name="connsiteY2" fmla="*/ 301713 h 1059736"/>
                  <a:gd name="connsiteX3" fmla="*/ 318454 w 704217"/>
                  <a:gd name="connsiteY3" fmla="*/ 261 h 1059736"/>
                  <a:gd name="connsiteX4" fmla="*/ 50539 w 704217"/>
                  <a:gd name="connsiteY4" fmla="*/ 426779 h 1059736"/>
                  <a:gd name="connsiteX5" fmla="*/ 1748 w 704217"/>
                  <a:gd name="connsiteY5" fmla="*/ 813682 h 1059736"/>
                  <a:gd name="connsiteX6" fmla="*/ 196293 w 704217"/>
                  <a:gd name="connsiteY6" fmla="*/ 1059736 h 1059736"/>
                  <a:gd name="connsiteX7" fmla="*/ 127954 w 704217"/>
                  <a:gd name="connsiteY7" fmla="*/ 908932 h 1059736"/>
                  <a:gd name="connsiteX8" fmla="*/ 275592 w 704217"/>
                  <a:gd name="connsiteY8" fmla="*/ 975607 h 1059736"/>
                  <a:gd name="connsiteX9" fmla="*/ 168435 w 704217"/>
                  <a:gd name="connsiteY9" fmla="*/ 875594 h 1059736"/>
                  <a:gd name="connsiteX10" fmla="*/ 208917 w 704217"/>
                  <a:gd name="connsiteY10" fmla="*/ 904169 h 1059736"/>
                  <a:gd name="connsiteX11" fmla="*/ 158910 w 704217"/>
                  <a:gd name="connsiteY11" fmla="*/ 758913 h 1059736"/>
                  <a:gd name="connsiteX12" fmla="*/ 206535 w 704217"/>
                  <a:gd name="connsiteY12" fmla="*/ 851782 h 1059736"/>
                  <a:gd name="connsiteX13" fmla="*/ 204154 w 704217"/>
                  <a:gd name="connsiteY13" fmla="*/ 580319 h 1059736"/>
                  <a:gd name="connsiteX14" fmla="*/ 144623 w 704217"/>
                  <a:gd name="connsiteY14" fmla="*/ 339813 h 1059736"/>
                  <a:gd name="connsiteX15" fmla="*/ 204154 w 704217"/>
                  <a:gd name="connsiteY15" fmla="*/ 227894 h 1059736"/>
                  <a:gd name="connsiteX16" fmla="*/ 280354 w 704217"/>
                  <a:gd name="connsiteY16" fmla="*/ 120738 h 1059736"/>
                  <a:gd name="connsiteX17" fmla="*/ 518479 w 704217"/>
                  <a:gd name="connsiteY17" fmla="*/ 394582 h 1059736"/>
                  <a:gd name="connsiteX18" fmla="*/ 449423 w 704217"/>
                  <a:gd name="connsiteY18" fmla="*/ 592226 h 1059736"/>
                  <a:gd name="connsiteX19" fmla="*/ 516098 w 704217"/>
                  <a:gd name="connsiteY19" fmla="*/ 925601 h 1059736"/>
                  <a:gd name="connsiteX20" fmla="*/ 556579 w 704217"/>
                  <a:gd name="connsiteY20" fmla="*/ 842257 h 1059736"/>
                  <a:gd name="connsiteX21" fmla="*/ 532767 w 704217"/>
                  <a:gd name="connsiteY21" fmla="*/ 1013707 h 1059736"/>
                  <a:gd name="connsiteX22" fmla="*/ 587535 w 704217"/>
                  <a:gd name="connsiteY22" fmla="*/ 925601 h 1059736"/>
                  <a:gd name="connsiteX23" fmla="*/ 611348 w 704217"/>
                  <a:gd name="connsiteY23" fmla="*/ 992276 h 1059736"/>
                  <a:gd name="connsiteX24" fmla="*/ 647067 w 704217"/>
                  <a:gd name="connsiteY24" fmla="*/ 856544 h 1059736"/>
                  <a:gd name="connsiteX25" fmla="*/ 689929 w 704217"/>
                  <a:gd name="connsiteY25" fmla="*/ 975607 h 1059736"/>
                  <a:gd name="connsiteX0" fmla="*/ 690787 w 705075"/>
                  <a:gd name="connsiteY0" fmla="*/ 975607 h 1059736"/>
                  <a:gd name="connsiteX1" fmla="*/ 705075 w 705075"/>
                  <a:gd name="connsiteY1" fmla="*/ 739863 h 1059736"/>
                  <a:gd name="connsiteX2" fmla="*/ 588393 w 705075"/>
                  <a:gd name="connsiteY2" fmla="*/ 301713 h 1059736"/>
                  <a:gd name="connsiteX3" fmla="*/ 319312 w 705075"/>
                  <a:gd name="connsiteY3" fmla="*/ 261 h 1059736"/>
                  <a:gd name="connsiteX4" fmla="*/ 51397 w 705075"/>
                  <a:gd name="connsiteY4" fmla="*/ 426779 h 1059736"/>
                  <a:gd name="connsiteX5" fmla="*/ 2606 w 705075"/>
                  <a:gd name="connsiteY5" fmla="*/ 813682 h 1059736"/>
                  <a:gd name="connsiteX6" fmla="*/ 197151 w 705075"/>
                  <a:gd name="connsiteY6" fmla="*/ 1059736 h 1059736"/>
                  <a:gd name="connsiteX7" fmla="*/ 128812 w 705075"/>
                  <a:gd name="connsiteY7" fmla="*/ 908932 h 1059736"/>
                  <a:gd name="connsiteX8" fmla="*/ 276450 w 705075"/>
                  <a:gd name="connsiteY8" fmla="*/ 975607 h 1059736"/>
                  <a:gd name="connsiteX9" fmla="*/ 169293 w 705075"/>
                  <a:gd name="connsiteY9" fmla="*/ 875594 h 1059736"/>
                  <a:gd name="connsiteX10" fmla="*/ 209775 w 705075"/>
                  <a:gd name="connsiteY10" fmla="*/ 904169 h 1059736"/>
                  <a:gd name="connsiteX11" fmla="*/ 159768 w 705075"/>
                  <a:gd name="connsiteY11" fmla="*/ 758913 h 1059736"/>
                  <a:gd name="connsiteX12" fmla="*/ 207393 w 705075"/>
                  <a:gd name="connsiteY12" fmla="*/ 851782 h 1059736"/>
                  <a:gd name="connsiteX13" fmla="*/ 205012 w 705075"/>
                  <a:gd name="connsiteY13" fmla="*/ 580319 h 1059736"/>
                  <a:gd name="connsiteX14" fmla="*/ 145481 w 705075"/>
                  <a:gd name="connsiteY14" fmla="*/ 339813 h 1059736"/>
                  <a:gd name="connsiteX15" fmla="*/ 205012 w 705075"/>
                  <a:gd name="connsiteY15" fmla="*/ 227894 h 1059736"/>
                  <a:gd name="connsiteX16" fmla="*/ 281212 w 705075"/>
                  <a:gd name="connsiteY16" fmla="*/ 120738 h 1059736"/>
                  <a:gd name="connsiteX17" fmla="*/ 519337 w 705075"/>
                  <a:gd name="connsiteY17" fmla="*/ 394582 h 1059736"/>
                  <a:gd name="connsiteX18" fmla="*/ 450281 w 705075"/>
                  <a:gd name="connsiteY18" fmla="*/ 592226 h 1059736"/>
                  <a:gd name="connsiteX19" fmla="*/ 516956 w 705075"/>
                  <a:gd name="connsiteY19" fmla="*/ 925601 h 1059736"/>
                  <a:gd name="connsiteX20" fmla="*/ 557437 w 705075"/>
                  <a:gd name="connsiteY20" fmla="*/ 842257 h 1059736"/>
                  <a:gd name="connsiteX21" fmla="*/ 533625 w 705075"/>
                  <a:gd name="connsiteY21" fmla="*/ 1013707 h 1059736"/>
                  <a:gd name="connsiteX22" fmla="*/ 588393 w 705075"/>
                  <a:gd name="connsiteY22" fmla="*/ 925601 h 1059736"/>
                  <a:gd name="connsiteX23" fmla="*/ 612206 w 705075"/>
                  <a:gd name="connsiteY23" fmla="*/ 992276 h 1059736"/>
                  <a:gd name="connsiteX24" fmla="*/ 647925 w 705075"/>
                  <a:gd name="connsiteY24" fmla="*/ 856544 h 1059736"/>
                  <a:gd name="connsiteX25" fmla="*/ 690787 w 705075"/>
                  <a:gd name="connsiteY25" fmla="*/ 975607 h 1059736"/>
                  <a:gd name="connsiteX0" fmla="*/ 690787 w 705075"/>
                  <a:gd name="connsiteY0" fmla="*/ 975607 h 1059736"/>
                  <a:gd name="connsiteX1" fmla="*/ 705075 w 705075"/>
                  <a:gd name="connsiteY1" fmla="*/ 739863 h 1059736"/>
                  <a:gd name="connsiteX2" fmla="*/ 588393 w 705075"/>
                  <a:gd name="connsiteY2" fmla="*/ 301713 h 1059736"/>
                  <a:gd name="connsiteX3" fmla="*/ 319312 w 705075"/>
                  <a:gd name="connsiteY3" fmla="*/ 261 h 1059736"/>
                  <a:gd name="connsiteX4" fmla="*/ 51397 w 705075"/>
                  <a:gd name="connsiteY4" fmla="*/ 426779 h 1059736"/>
                  <a:gd name="connsiteX5" fmla="*/ 2606 w 705075"/>
                  <a:gd name="connsiteY5" fmla="*/ 813682 h 1059736"/>
                  <a:gd name="connsiteX6" fmla="*/ 197151 w 705075"/>
                  <a:gd name="connsiteY6" fmla="*/ 1059736 h 1059736"/>
                  <a:gd name="connsiteX7" fmla="*/ 128812 w 705075"/>
                  <a:gd name="connsiteY7" fmla="*/ 908932 h 1059736"/>
                  <a:gd name="connsiteX8" fmla="*/ 276450 w 705075"/>
                  <a:gd name="connsiteY8" fmla="*/ 975607 h 1059736"/>
                  <a:gd name="connsiteX9" fmla="*/ 169293 w 705075"/>
                  <a:gd name="connsiteY9" fmla="*/ 875594 h 1059736"/>
                  <a:gd name="connsiteX10" fmla="*/ 209775 w 705075"/>
                  <a:gd name="connsiteY10" fmla="*/ 904169 h 1059736"/>
                  <a:gd name="connsiteX11" fmla="*/ 159768 w 705075"/>
                  <a:gd name="connsiteY11" fmla="*/ 758913 h 1059736"/>
                  <a:gd name="connsiteX12" fmla="*/ 207393 w 705075"/>
                  <a:gd name="connsiteY12" fmla="*/ 851782 h 1059736"/>
                  <a:gd name="connsiteX13" fmla="*/ 205012 w 705075"/>
                  <a:gd name="connsiteY13" fmla="*/ 580319 h 1059736"/>
                  <a:gd name="connsiteX14" fmla="*/ 145481 w 705075"/>
                  <a:gd name="connsiteY14" fmla="*/ 339813 h 1059736"/>
                  <a:gd name="connsiteX15" fmla="*/ 205012 w 705075"/>
                  <a:gd name="connsiteY15" fmla="*/ 227894 h 1059736"/>
                  <a:gd name="connsiteX16" fmla="*/ 281212 w 705075"/>
                  <a:gd name="connsiteY16" fmla="*/ 120738 h 1059736"/>
                  <a:gd name="connsiteX17" fmla="*/ 519337 w 705075"/>
                  <a:gd name="connsiteY17" fmla="*/ 394582 h 1059736"/>
                  <a:gd name="connsiteX18" fmla="*/ 450281 w 705075"/>
                  <a:gd name="connsiteY18" fmla="*/ 592226 h 1059736"/>
                  <a:gd name="connsiteX19" fmla="*/ 516956 w 705075"/>
                  <a:gd name="connsiteY19" fmla="*/ 925601 h 1059736"/>
                  <a:gd name="connsiteX20" fmla="*/ 557437 w 705075"/>
                  <a:gd name="connsiteY20" fmla="*/ 842257 h 1059736"/>
                  <a:gd name="connsiteX21" fmla="*/ 533625 w 705075"/>
                  <a:gd name="connsiteY21" fmla="*/ 1013707 h 1059736"/>
                  <a:gd name="connsiteX22" fmla="*/ 588393 w 705075"/>
                  <a:gd name="connsiteY22" fmla="*/ 925601 h 1059736"/>
                  <a:gd name="connsiteX23" fmla="*/ 612206 w 705075"/>
                  <a:gd name="connsiteY23" fmla="*/ 992276 h 1059736"/>
                  <a:gd name="connsiteX24" fmla="*/ 647925 w 705075"/>
                  <a:gd name="connsiteY24" fmla="*/ 856544 h 1059736"/>
                  <a:gd name="connsiteX25" fmla="*/ 690787 w 705075"/>
                  <a:gd name="connsiteY25" fmla="*/ 975607 h 1059736"/>
                  <a:gd name="connsiteX0" fmla="*/ 690787 w 705075"/>
                  <a:gd name="connsiteY0" fmla="*/ 975607 h 1059736"/>
                  <a:gd name="connsiteX1" fmla="*/ 705075 w 705075"/>
                  <a:gd name="connsiteY1" fmla="*/ 739863 h 1059736"/>
                  <a:gd name="connsiteX2" fmla="*/ 588393 w 705075"/>
                  <a:gd name="connsiteY2" fmla="*/ 301713 h 1059736"/>
                  <a:gd name="connsiteX3" fmla="*/ 319312 w 705075"/>
                  <a:gd name="connsiteY3" fmla="*/ 261 h 1059736"/>
                  <a:gd name="connsiteX4" fmla="*/ 51397 w 705075"/>
                  <a:gd name="connsiteY4" fmla="*/ 426779 h 1059736"/>
                  <a:gd name="connsiteX5" fmla="*/ 2606 w 705075"/>
                  <a:gd name="connsiteY5" fmla="*/ 813682 h 1059736"/>
                  <a:gd name="connsiteX6" fmla="*/ 197151 w 705075"/>
                  <a:gd name="connsiteY6" fmla="*/ 1059736 h 1059736"/>
                  <a:gd name="connsiteX7" fmla="*/ 128812 w 705075"/>
                  <a:gd name="connsiteY7" fmla="*/ 908932 h 1059736"/>
                  <a:gd name="connsiteX8" fmla="*/ 276450 w 705075"/>
                  <a:gd name="connsiteY8" fmla="*/ 975607 h 1059736"/>
                  <a:gd name="connsiteX9" fmla="*/ 169293 w 705075"/>
                  <a:gd name="connsiteY9" fmla="*/ 875594 h 1059736"/>
                  <a:gd name="connsiteX10" fmla="*/ 209775 w 705075"/>
                  <a:gd name="connsiteY10" fmla="*/ 904169 h 1059736"/>
                  <a:gd name="connsiteX11" fmla="*/ 159768 w 705075"/>
                  <a:gd name="connsiteY11" fmla="*/ 758913 h 1059736"/>
                  <a:gd name="connsiteX12" fmla="*/ 207393 w 705075"/>
                  <a:gd name="connsiteY12" fmla="*/ 851782 h 1059736"/>
                  <a:gd name="connsiteX13" fmla="*/ 205012 w 705075"/>
                  <a:gd name="connsiteY13" fmla="*/ 580319 h 1059736"/>
                  <a:gd name="connsiteX14" fmla="*/ 145481 w 705075"/>
                  <a:gd name="connsiteY14" fmla="*/ 339813 h 1059736"/>
                  <a:gd name="connsiteX15" fmla="*/ 205012 w 705075"/>
                  <a:gd name="connsiteY15" fmla="*/ 227894 h 1059736"/>
                  <a:gd name="connsiteX16" fmla="*/ 281212 w 705075"/>
                  <a:gd name="connsiteY16" fmla="*/ 120738 h 1059736"/>
                  <a:gd name="connsiteX17" fmla="*/ 519337 w 705075"/>
                  <a:gd name="connsiteY17" fmla="*/ 394582 h 1059736"/>
                  <a:gd name="connsiteX18" fmla="*/ 450281 w 705075"/>
                  <a:gd name="connsiteY18" fmla="*/ 592226 h 1059736"/>
                  <a:gd name="connsiteX19" fmla="*/ 516956 w 705075"/>
                  <a:gd name="connsiteY19" fmla="*/ 925601 h 1059736"/>
                  <a:gd name="connsiteX20" fmla="*/ 557437 w 705075"/>
                  <a:gd name="connsiteY20" fmla="*/ 842257 h 1059736"/>
                  <a:gd name="connsiteX21" fmla="*/ 533625 w 705075"/>
                  <a:gd name="connsiteY21" fmla="*/ 1013707 h 1059736"/>
                  <a:gd name="connsiteX22" fmla="*/ 588393 w 705075"/>
                  <a:gd name="connsiteY22" fmla="*/ 925601 h 1059736"/>
                  <a:gd name="connsiteX23" fmla="*/ 612206 w 705075"/>
                  <a:gd name="connsiteY23" fmla="*/ 992276 h 1059736"/>
                  <a:gd name="connsiteX24" fmla="*/ 647925 w 705075"/>
                  <a:gd name="connsiteY24" fmla="*/ 856544 h 1059736"/>
                  <a:gd name="connsiteX25" fmla="*/ 690787 w 705075"/>
                  <a:gd name="connsiteY25" fmla="*/ 975607 h 1059736"/>
                  <a:gd name="connsiteX0" fmla="*/ 690615 w 704903"/>
                  <a:gd name="connsiteY0" fmla="*/ 975607 h 1044167"/>
                  <a:gd name="connsiteX1" fmla="*/ 704903 w 704903"/>
                  <a:gd name="connsiteY1" fmla="*/ 739863 h 1044167"/>
                  <a:gd name="connsiteX2" fmla="*/ 588221 w 704903"/>
                  <a:gd name="connsiteY2" fmla="*/ 301713 h 1044167"/>
                  <a:gd name="connsiteX3" fmla="*/ 319140 w 704903"/>
                  <a:gd name="connsiteY3" fmla="*/ 261 h 1044167"/>
                  <a:gd name="connsiteX4" fmla="*/ 51225 w 704903"/>
                  <a:gd name="connsiteY4" fmla="*/ 426779 h 1044167"/>
                  <a:gd name="connsiteX5" fmla="*/ 2434 w 704903"/>
                  <a:gd name="connsiteY5" fmla="*/ 813682 h 1044167"/>
                  <a:gd name="connsiteX6" fmla="*/ 205471 w 704903"/>
                  <a:gd name="connsiteY6" fmla="*/ 1044167 h 1044167"/>
                  <a:gd name="connsiteX7" fmla="*/ 128640 w 704903"/>
                  <a:gd name="connsiteY7" fmla="*/ 908932 h 1044167"/>
                  <a:gd name="connsiteX8" fmla="*/ 276278 w 704903"/>
                  <a:gd name="connsiteY8" fmla="*/ 975607 h 1044167"/>
                  <a:gd name="connsiteX9" fmla="*/ 169121 w 704903"/>
                  <a:gd name="connsiteY9" fmla="*/ 875594 h 1044167"/>
                  <a:gd name="connsiteX10" fmla="*/ 209603 w 704903"/>
                  <a:gd name="connsiteY10" fmla="*/ 904169 h 1044167"/>
                  <a:gd name="connsiteX11" fmla="*/ 159596 w 704903"/>
                  <a:gd name="connsiteY11" fmla="*/ 758913 h 1044167"/>
                  <a:gd name="connsiteX12" fmla="*/ 207221 w 704903"/>
                  <a:gd name="connsiteY12" fmla="*/ 851782 h 1044167"/>
                  <a:gd name="connsiteX13" fmla="*/ 204840 w 704903"/>
                  <a:gd name="connsiteY13" fmla="*/ 580319 h 1044167"/>
                  <a:gd name="connsiteX14" fmla="*/ 145309 w 704903"/>
                  <a:gd name="connsiteY14" fmla="*/ 339813 h 1044167"/>
                  <a:gd name="connsiteX15" fmla="*/ 204840 w 704903"/>
                  <a:gd name="connsiteY15" fmla="*/ 227894 h 1044167"/>
                  <a:gd name="connsiteX16" fmla="*/ 281040 w 704903"/>
                  <a:gd name="connsiteY16" fmla="*/ 120738 h 1044167"/>
                  <a:gd name="connsiteX17" fmla="*/ 519165 w 704903"/>
                  <a:gd name="connsiteY17" fmla="*/ 394582 h 1044167"/>
                  <a:gd name="connsiteX18" fmla="*/ 450109 w 704903"/>
                  <a:gd name="connsiteY18" fmla="*/ 592226 h 1044167"/>
                  <a:gd name="connsiteX19" fmla="*/ 516784 w 704903"/>
                  <a:gd name="connsiteY19" fmla="*/ 925601 h 1044167"/>
                  <a:gd name="connsiteX20" fmla="*/ 557265 w 704903"/>
                  <a:gd name="connsiteY20" fmla="*/ 842257 h 1044167"/>
                  <a:gd name="connsiteX21" fmla="*/ 533453 w 704903"/>
                  <a:gd name="connsiteY21" fmla="*/ 1013707 h 1044167"/>
                  <a:gd name="connsiteX22" fmla="*/ 588221 w 704903"/>
                  <a:gd name="connsiteY22" fmla="*/ 925601 h 1044167"/>
                  <a:gd name="connsiteX23" fmla="*/ 612034 w 704903"/>
                  <a:gd name="connsiteY23" fmla="*/ 992276 h 1044167"/>
                  <a:gd name="connsiteX24" fmla="*/ 647753 w 704903"/>
                  <a:gd name="connsiteY24" fmla="*/ 856544 h 1044167"/>
                  <a:gd name="connsiteX25" fmla="*/ 690615 w 704903"/>
                  <a:gd name="connsiteY25" fmla="*/ 975607 h 1044167"/>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59496 w 704803"/>
                  <a:gd name="connsiteY11" fmla="*/ 758913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7987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7987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7987 h 1044199"/>
                  <a:gd name="connsiteX16" fmla="*/ 280940 w 704803"/>
                  <a:gd name="connsiteY16" fmla="*/ 151875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23005"/>
                  <a:gd name="connsiteY0" fmla="*/ 975607 h 1044199"/>
                  <a:gd name="connsiteX1" fmla="*/ 704803 w 723005"/>
                  <a:gd name="connsiteY1" fmla="*/ 739863 h 1044199"/>
                  <a:gd name="connsiteX2" fmla="*/ 588121 w 723005"/>
                  <a:gd name="connsiteY2" fmla="*/ 301713 h 1044199"/>
                  <a:gd name="connsiteX3" fmla="*/ 319040 w 723005"/>
                  <a:gd name="connsiteY3" fmla="*/ 261 h 1044199"/>
                  <a:gd name="connsiteX4" fmla="*/ 51125 w 723005"/>
                  <a:gd name="connsiteY4" fmla="*/ 426779 h 1044199"/>
                  <a:gd name="connsiteX5" fmla="*/ 2334 w 723005"/>
                  <a:gd name="connsiteY5" fmla="*/ 813682 h 1044199"/>
                  <a:gd name="connsiteX6" fmla="*/ 205371 w 723005"/>
                  <a:gd name="connsiteY6" fmla="*/ 1044167 h 1044199"/>
                  <a:gd name="connsiteX7" fmla="*/ 128540 w 723005"/>
                  <a:gd name="connsiteY7" fmla="*/ 908932 h 1044199"/>
                  <a:gd name="connsiteX8" fmla="*/ 276178 w 723005"/>
                  <a:gd name="connsiteY8" fmla="*/ 975607 h 1044199"/>
                  <a:gd name="connsiteX9" fmla="*/ 169021 w 723005"/>
                  <a:gd name="connsiteY9" fmla="*/ 875594 h 1044199"/>
                  <a:gd name="connsiteX10" fmla="*/ 229318 w 723005"/>
                  <a:gd name="connsiteY10" fmla="*/ 918322 h 1044199"/>
                  <a:gd name="connsiteX11" fmla="*/ 169403 w 723005"/>
                  <a:gd name="connsiteY11" fmla="*/ 767405 h 1044199"/>
                  <a:gd name="connsiteX12" fmla="*/ 234012 w 723005"/>
                  <a:gd name="connsiteY12" fmla="*/ 854613 h 1044199"/>
                  <a:gd name="connsiteX13" fmla="*/ 213232 w 723005"/>
                  <a:gd name="connsiteY13" fmla="*/ 553428 h 1044199"/>
                  <a:gd name="connsiteX14" fmla="*/ 148040 w 723005"/>
                  <a:gd name="connsiteY14" fmla="*/ 341228 h 1044199"/>
                  <a:gd name="connsiteX15" fmla="*/ 210401 w 723005"/>
                  <a:gd name="connsiteY15" fmla="*/ 213741 h 1044199"/>
                  <a:gd name="connsiteX16" fmla="*/ 280940 w 723005"/>
                  <a:gd name="connsiteY16" fmla="*/ 151875 h 1044199"/>
                  <a:gd name="connsiteX17" fmla="*/ 506327 w 723005"/>
                  <a:gd name="connsiteY17" fmla="*/ 395997 h 1044199"/>
                  <a:gd name="connsiteX18" fmla="*/ 468408 w 723005"/>
                  <a:gd name="connsiteY18" fmla="*/ 627609 h 1044199"/>
                  <a:gd name="connsiteX19" fmla="*/ 516684 w 723005"/>
                  <a:gd name="connsiteY19" fmla="*/ 925601 h 1044199"/>
                  <a:gd name="connsiteX20" fmla="*/ 557165 w 723005"/>
                  <a:gd name="connsiteY20" fmla="*/ 842257 h 1044199"/>
                  <a:gd name="connsiteX21" fmla="*/ 533353 w 723005"/>
                  <a:gd name="connsiteY21" fmla="*/ 1013707 h 1044199"/>
                  <a:gd name="connsiteX22" fmla="*/ 588121 w 723005"/>
                  <a:gd name="connsiteY22" fmla="*/ 925601 h 1044199"/>
                  <a:gd name="connsiteX23" fmla="*/ 611934 w 723005"/>
                  <a:gd name="connsiteY23" fmla="*/ 992276 h 1044199"/>
                  <a:gd name="connsiteX24" fmla="*/ 647653 w 723005"/>
                  <a:gd name="connsiteY24" fmla="*/ 856544 h 1044199"/>
                  <a:gd name="connsiteX25" fmla="*/ 690515 w 723005"/>
                  <a:gd name="connsiteY25" fmla="*/ 975607 h 1044199"/>
                  <a:gd name="connsiteX0" fmla="*/ 666454 w 719139"/>
                  <a:gd name="connsiteY0" fmla="*/ 985514 h 1044199"/>
                  <a:gd name="connsiteX1" fmla="*/ 704803 w 719139"/>
                  <a:gd name="connsiteY1" fmla="*/ 739863 h 1044199"/>
                  <a:gd name="connsiteX2" fmla="*/ 588121 w 719139"/>
                  <a:gd name="connsiteY2" fmla="*/ 301713 h 1044199"/>
                  <a:gd name="connsiteX3" fmla="*/ 319040 w 719139"/>
                  <a:gd name="connsiteY3" fmla="*/ 261 h 1044199"/>
                  <a:gd name="connsiteX4" fmla="*/ 51125 w 719139"/>
                  <a:gd name="connsiteY4" fmla="*/ 426779 h 1044199"/>
                  <a:gd name="connsiteX5" fmla="*/ 2334 w 719139"/>
                  <a:gd name="connsiteY5" fmla="*/ 813682 h 1044199"/>
                  <a:gd name="connsiteX6" fmla="*/ 205371 w 719139"/>
                  <a:gd name="connsiteY6" fmla="*/ 1044167 h 1044199"/>
                  <a:gd name="connsiteX7" fmla="*/ 128540 w 719139"/>
                  <a:gd name="connsiteY7" fmla="*/ 908932 h 1044199"/>
                  <a:gd name="connsiteX8" fmla="*/ 276178 w 719139"/>
                  <a:gd name="connsiteY8" fmla="*/ 975607 h 1044199"/>
                  <a:gd name="connsiteX9" fmla="*/ 169021 w 719139"/>
                  <a:gd name="connsiteY9" fmla="*/ 875594 h 1044199"/>
                  <a:gd name="connsiteX10" fmla="*/ 229318 w 719139"/>
                  <a:gd name="connsiteY10" fmla="*/ 918322 h 1044199"/>
                  <a:gd name="connsiteX11" fmla="*/ 169403 w 719139"/>
                  <a:gd name="connsiteY11" fmla="*/ 767405 h 1044199"/>
                  <a:gd name="connsiteX12" fmla="*/ 234012 w 719139"/>
                  <a:gd name="connsiteY12" fmla="*/ 854613 h 1044199"/>
                  <a:gd name="connsiteX13" fmla="*/ 213232 w 719139"/>
                  <a:gd name="connsiteY13" fmla="*/ 553428 h 1044199"/>
                  <a:gd name="connsiteX14" fmla="*/ 148040 w 719139"/>
                  <a:gd name="connsiteY14" fmla="*/ 341228 h 1044199"/>
                  <a:gd name="connsiteX15" fmla="*/ 210401 w 719139"/>
                  <a:gd name="connsiteY15" fmla="*/ 213741 h 1044199"/>
                  <a:gd name="connsiteX16" fmla="*/ 280940 w 719139"/>
                  <a:gd name="connsiteY16" fmla="*/ 151875 h 1044199"/>
                  <a:gd name="connsiteX17" fmla="*/ 506327 w 719139"/>
                  <a:gd name="connsiteY17" fmla="*/ 395997 h 1044199"/>
                  <a:gd name="connsiteX18" fmla="*/ 468408 w 719139"/>
                  <a:gd name="connsiteY18" fmla="*/ 627609 h 1044199"/>
                  <a:gd name="connsiteX19" fmla="*/ 516684 w 719139"/>
                  <a:gd name="connsiteY19" fmla="*/ 925601 h 1044199"/>
                  <a:gd name="connsiteX20" fmla="*/ 557165 w 719139"/>
                  <a:gd name="connsiteY20" fmla="*/ 842257 h 1044199"/>
                  <a:gd name="connsiteX21" fmla="*/ 533353 w 719139"/>
                  <a:gd name="connsiteY21" fmla="*/ 1013707 h 1044199"/>
                  <a:gd name="connsiteX22" fmla="*/ 588121 w 719139"/>
                  <a:gd name="connsiteY22" fmla="*/ 925601 h 1044199"/>
                  <a:gd name="connsiteX23" fmla="*/ 611934 w 719139"/>
                  <a:gd name="connsiteY23" fmla="*/ 992276 h 1044199"/>
                  <a:gd name="connsiteX24" fmla="*/ 647653 w 719139"/>
                  <a:gd name="connsiteY24" fmla="*/ 856544 h 1044199"/>
                  <a:gd name="connsiteX25" fmla="*/ 666454 w 71913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76264 w 724209"/>
                  <a:gd name="connsiteY13" fmla="*/ 545685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76264 w 724209"/>
                  <a:gd name="connsiteY13" fmla="*/ 545685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52336 w 724209"/>
                  <a:gd name="connsiteY14" fmla="*/ 360601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24209" h="1044199">
                    <a:moveTo>
                      <a:pt x="666454" y="985514"/>
                    </a:moveTo>
                    <a:cubicBezTo>
                      <a:pt x="705185" y="928163"/>
                      <a:pt x="750992" y="846751"/>
                      <a:pt x="704803" y="739863"/>
                    </a:cubicBezTo>
                    <a:cubicBezTo>
                      <a:pt x="614957" y="615043"/>
                      <a:pt x="627015" y="447763"/>
                      <a:pt x="588121" y="301713"/>
                    </a:cubicBezTo>
                    <a:cubicBezTo>
                      <a:pt x="546548" y="154523"/>
                      <a:pt x="509222" y="4503"/>
                      <a:pt x="319040" y="261"/>
                    </a:cubicBezTo>
                    <a:cubicBezTo>
                      <a:pt x="73106" y="-10892"/>
                      <a:pt x="56453" y="337445"/>
                      <a:pt x="51125" y="426779"/>
                    </a:cubicBezTo>
                    <a:cubicBezTo>
                      <a:pt x="43353" y="559993"/>
                      <a:pt x="78580" y="673242"/>
                      <a:pt x="2334" y="813682"/>
                    </a:cubicBezTo>
                    <a:cubicBezTo>
                      <a:pt x="-17738" y="960333"/>
                      <a:pt x="95232" y="1046125"/>
                      <a:pt x="205371" y="1044167"/>
                    </a:cubicBezTo>
                    <a:cubicBezTo>
                      <a:pt x="145793" y="1003806"/>
                      <a:pt x="125844" y="969107"/>
                      <a:pt x="128540" y="908932"/>
                    </a:cubicBezTo>
                    <a:cubicBezTo>
                      <a:pt x="180584" y="973617"/>
                      <a:pt x="218473" y="985934"/>
                      <a:pt x="276178" y="975607"/>
                    </a:cubicBezTo>
                    <a:cubicBezTo>
                      <a:pt x="220644" y="956422"/>
                      <a:pt x="190587" y="941484"/>
                      <a:pt x="169021" y="875594"/>
                    </a:cubicBezTo>
                    <a:lnTo>
                      <a:pt x="229318" y="918322"/>
                    </a:lnTo>
                    <a:cubicBezTo>
                      <a:pt x="196608" y="868016"/>
                      <a:pt x="170976" y="836110"/>
                      <a:pt x="169403" y="767405"/>
                    </a:cubicBezTo>
                    <a:lnTo>
                      <a:pt x="234012" y="854613"/>
                    </a:lnTo>
                    <a:cubicBezTo>
                      <a:pt x="199385" y="723448"/>
                      <a:pt x="245330" y="709934"/>
                      <a:pt x="204907" y="605293"/>
                    </a:cubicBezTo>
                    <a:cubicBezTo>
                      <a:pt x="181289" y="540692"/>
                      <a:pt x="164631" y="440770"/>
                      <a:pt x="152336" y="360601"/>
                    </a:cubicBezTo>
                    <a:cubicBezTo>
                      <a:pt x="147345" y="264169"/>
                      <a:pt x="245811" y="227317"/>
                      <a:pt x="295262" y="133993"/>
                    </a:cubicBezTo>
                    <a:cubicBezTo>
                      <a:pt x="439742" y="158282"/>
                      <a:pt x="479487" y="287672"/>
                      <a:pt x="509191" y="384075"/>
                    </a:cubicBezTo>
                    <a:cubicBezTo>
                      <a:pt x="544807" y="557966"/>
                      <a:pt x="486034" y="553114"/>
                      <a:pt x="505071" y="638339"/>
                    </a:cubicBezTo>
                    <a:cubicBezTo>
                      <a:pt x="553716" y="748993"/>
                      <a:pt x="543051" y="843254"/>
                      <a:pt x="513853" y="935508"/>
                    </a:cubicBezTo>
                    <a:cubicBezTo>
                      <a:pt x="541028" y="911501"/>
                      <a:pt x="551220" y="884664"/>
                      <a:pt x="557165" y="842257"/>
                    </a:cubicBezTo>
                    <a:cubicBezTo>
                      <a:pt x="561965" y="899879"/>
                      <a:pt x="562520" y="957500"/>
                      <a:pt x="516369" y="1002384"/>
                    </a:cubicBezTo>
                    <a:cubicBezTo>
                      <a:pt x="558214" y="989528"/>
                      <a:pt x="575998" y="963933"/>
                      <a:pt x="599444" y="925601"/>
                    </a:cubicBezTo>
                    <a:cubicBezTo>
                      <a:pt x="603608" y="951129"/>
                      <a:pt x="602109" y="952595"/>
                      <a:pt x="596365" y="980953"/>
                    </a:cubicBezTo>
                    <a:cubicBezTo>
                      <a:pt x="625255" y="944201"/>
                      <a:pt x="649900" y="908865"/>
                      <a:pt x="647653" y="856544"/>
                    </a:cubicBezTo>
                    <a:cubicBezTo>
                      <a:pt x="676565" y="899534"/>
                      <a:pt x="694155" y="941109"/>
                      <a:pt x="666454" y="985514"/>
                    </a:cubicBezTo>
                    <a:close/>
                  </a:path>
                </a:pathLst>
              </a:custGeom>
              <a:solidFill>
                <a:schemeClr val="accent2">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8" name="Freeform 107">
              <a:extLst>
                <a:ext uri="{FF2B5EF4-FFF2-40B4-BE49-F238E27FC236}">
                  <a16:creationId xmlns:a16="http://schemas.microsoft.com/office/drawing/2014/main" id="{CBB5BD22-0886-53C8-32D3-0A106096F4F3}"/>
                </a:ext>
              </a:extLst>
            </p:cNvPr>
            <p:cNvSpPr/>
            <p:nvPr/>
          </p:nvSpPr>
          <p:spPr>
            <a:xfrm>
              <a:off x="1872374" y="3702205"/>
              <a:ext cx="674712" cy="298251"/>
            </a:xfrm>
            <a:custGeom>
              <a:avLst/>
              <a:gdLst/>
              <a:ahLst/>
              <a:cxnLst/>
              <a:rect l="l" t="t" r="r" b="b"/>
              <a:pathLst>
                <a:path w="674712" h="298251">
                  <a:moveTo>
                    <a:pt x="572467" y="57819"/>
                  </a:moveTo>
                  <a:cubicBezTo>
                    <a:pt x="576932" y="57819"/>
                    <a:pt x="580653" y="58043"/>
                    <a:pt x="583629" y="58489"/>
                  </a:cubicBezTo>
                  <a:cubicBezTo>
                    <a:pt x="586606" y="58936"/>
                    <a:pt x="588987" y="59568"/>
                    <a:pt x="590773" y="60387"/>
                  </a:cubicBezTo>
                  <a:cubicBezTo>
                    <a:pt x="592559" y="61205"/>
                    <a:pt x="593824" y="62247"/>
                    <a:pt x="594568" y="63512"/>
                  </a:cubicBezTo>
                  <a:cubicBezTo>
                    <a:pt x="595312" y="64777"/>
                    <a:pt x="595684" y="66154"/>
                    <a:pt x="595684" y="67642"/>
                  </a:cubicBezTo>
                  <a:lnTo>
                    <a:pt x="595684" y="143098"/>
                  </a:lnTo>
                  <a:lnTo>
                    <a:pt x="665782" y="143098"/>
                  </a:lnTo>
                  <a:cubicBezTo>
                    <a:pt x="666973" y="143098"/>
                    <a:pt x="668126" y="143470"/>
                    <a:pt x="669243" y="144214"/>
                  </a:cubicBezTo>
                  <a:cubicBezTo>
                    <a:pt x="670359" y="144958"/>
                    <a:pt x="671326" y="146186"/>
                    <a:pt x="672145" y="147898"/>
                  </a:cubicBezTo>
                  <a:cubicBezTo>
                    <a:pt x="672963" y="149609"/>
                    <a:pt x="673596" y="151916"/>
                    <a:pt x="674042" y="154818"/>
                  </a:cubicBezTo>
                  <a:cubicBezTo>
                    <a:pt x="674489" y="157720"/>
                    <a:pt x="674712" y="161181"/>
                    <a:pt x="674712" y="165199"/>
                  </a:cubicBezTo>
                  <a:cubicBezTo>
                    <a:pt x="674712" y="169366"/>
                    <a:pt x="674489" y="172864"/>
                    <a:pt x="674042" y="175691"/>
                  </a:cubicBezTo>
                  <a:cubicBezTo>
                    <a:pt x="673596" y="178519"/>
                    <a:pt x="672926" y="180789"/>
                    <a:pt x="672033" y="182500"/>
                  </a:cubicBezTo>
                  <a:cubicBezTo>
                    <a:pt x="671140" y="184212"/>
                    <a:pt x="670098" y="185440"/>
                    <a:pt x="668908" y="186184"/>
                  </a:cubicBezTo>
                  <a:cubicBezTo>
                    <a:pt x="667717" y="186928"/>
                    <a:pt x="666452" y="187300"/>
                    <a:pt x="665113" y="187300"/>
                  </a:cubicBezTo>
                  <a:lnTo>
                    <a:pt x="595684" y="187300"/>
                  </a:lnTo>
                  <a:lnTo>
                    <a:pt x="595684" y="262979"/>
                  </a:lnTo>
                  <a:cubicBezTo>
                    <a:pt x="595684" y="264467"/>
                    <a:pt x="595312" y="265770"/>
                    <a:pt x="594568" y="266886"/>
                  </a:cubicBezTo>
                  <a:cubicBezTo>
                    <a:pt x="593824" y="268002"/>
                    <a:pt x="592559" y="268969"/>
                    <a:pt x="590773" y="269788"/>
                  </a:cubicBezTo>
                  <a:cubicBezTo>
                    <a:pt x="588987" y="270606"/>
                    <a:pt x="586606" y="271239"/>
                    <a:pt x="583629" y="271685"/>
                  </a:cubicBezTo>
                  <a:cubicBezTo>
                    <a:pt x="580653" y="272132"/>
                    <a:pt x="576932" y="272355"/>
                    <a:pt x="572467" y="272355"/>
                  </a:cubicBezTo>
                  <a:cubicBezTo>
                    <a:pt x="568002" y="272355"/>
                    <a:pt x="564282" y="272132"/>
                    <a:pt x="561305" y="271685"/>
                  </a:cubicBezTo>
                  <a:cubicBezTo>
                    <a:pt x="558329" y="271239"/>
                    <a:pt x="555947" y="270606"/>
                    <a:pt x="554161" y="269788"/>
                  </a:cubicBezTo>
                  <a:cubicBezTo>
                    <a:pt x="552375" y="268969"/>
                    <a:pt x="551073" y="268002"/>
                    <a:pt x="550255" y="266886"/>
                  </a:cubicBezTo>
                  <a:cubicBezTo>
                    <a:pt x="549436" y="265770"/>
                    <a:pt x="549027" y="264467"/>
                    <a:pt x="549027" y="262979"/>
                  </a:cubicBezTo>
                  <a:lnTo>
                    <a:pt x="549027" y="187300"/>
                  </a:lnTo>
                  <a:lnTo>
                    <a:pt x="479822" y="187300"/>
                  </a:lnTo>
                  <a:cubicBezTo>
                    <a:pt x="478482" y="187300"/>
                    <a:pt x="477254" y="186928"/>
                    <a:pt x="476138" y="186184"/>
                  </a:cubicBezTo>
                  <a:cubicBezTo>
                    <a:pt x="475022" y="185440"/>
                    <a:pt x="474017" y="184212"/>
                    <a:pt x="473124" y="182500"/>
                  </a:cubicBezTo>
                  <a:cubicBezTo>
                    <a:pt x="472231" y="180789"/>
                    <a:pt x="471525" y="178519"/>
                    <a:pt x="471004" y="175691"/>
                  </a:cubicBezTo>
                  <a:cubicBezTo>
                    <a:pt x="470483" y="172864"/>
                    <a:pt x="470222" y="169366"/>
                    <a:pt x="470222" y="165199"/>
                  </a:cubicBezTo>
                  <a:cubicBezTo>
                    <a:pt x="470222" y="161181"/>
                    <a:pt x="470446" y="157720"/>
                    <a:pt x="470892" y="154818"/>
                  </a:cubicBezTo>
                  <a:cubicBezTo>
                    <a:pt x="471338" y="151916"/>
                    <a:pt x="471971" y="149609"/>
                    <a:pt x="472790" y="147898"/>
                  </a:cubicBezTo>
                  <a:cubicBezTo>
                    <a:pt x="473608" y="146186"/>
                    <a:pt x="474538" y="144958"/>
                    <a:pt x="475580" y="144214"/>
                  </a:cubicBezTo>
                  <a:cubicBezTo>
                    <a:pt x="476622" y="143470"/>
                    <a:pt x="477813" y="143098"/>
                    <a:pt x="479152" y="143098"/>
                  </a:cubicBezTo>
                  <a:lnTo>
                    <a:pt x="549027" y="143098"/>
                  </a:lnTo>
                  <a:lnTo>
                    <a:pt x="549027" y="67642"/>
                  </a:lnTo>
                  <a:cubicBezTo>
                    <a:pt x="549027" y="66154"/>
                    <a:pt x="549436" y="64777"/>
                    <a:pt x="550255" y="63512"/>
                  </a:cubicBezTo>
                  <a:cubicBezTo>
                    <a:pt x="551073" y="62247"/>
                    <a:pt x="552375" y="61205"/>
                    <a:pt x="554161" y="60387"/>
                  </a:cubicBezTo>
                  <a:cubicBezTo>
                    <a:pt x="555947" y="59568"/>
                    <a:pt x="558329" y="58936"/>
                    <a:pt x="561305" y="58489"/>
                  </a:cubicBezTo>
                  <a:cubicBezTo>
                    <a:pt x="564282" y="58043"/>
                    <a:pt x="568002" y="57819"/>
                    <a:pt x="572467" y="57819"/>
                  </a:cubicBezTo>
                  <a:close/>
                  <a:moveTo>
                    <a:pt x="334342" y="57819"/>
                  </a:moveTo>
                  <a:cubicBezTo>
                    <a:pt x="338807" y="57819"/>
                    <a:pt x="342528" y="58043"/>
                    <a:pt x="345504" y="58489"/>
                  </a:cubicBezTo>
                  <a:cubicBezTo>
                    <a:pt x="348481" y="58936"/>
                    <a:pt x="350862" y="59568"/>
                    <a:pt x="352648" y="60387"/>
                  </a:cubicBezTo>
                  <a:cubicBezTo>
                    <a:pt x="354434" y="61205"/>
                    <a:pt x="355699" y="62247"/>
                    <a:pt x="356443" y="63512"/>
                  </a:cubicBezTo>
                  <a:cubicBezTo>
                    <a:pt x="357187" y="64777"/>
                    <a:pt x="357559" y="66154"/>
                    <a:pt x="357559" y="67642"/>
                  </a:cubicBezTo>
                  <a:lnTo>
                    <a:pt x="357559" y="143098"/>
                  </a:lnTo>
                  <a:lnTo>
                    <a:pt x="427657" y="143098"/>
                  </a:lnTo>
                  <a:cubicBezTo>
                    <a:pt x="428848" y="143098"/>
                    <a:pt x="430001" y="143470"/>
                    <a:pt x="431118" y="144214"/>
                  </a:cubicBezTo>
                  <a:cubicBezTo>
                    <a:pt x="432234" y="144958"/>
                    <a:pt x="433201" y="146186"/>
                    <a:pt x="434020" y="147898"/>
                  </a:cubicBezTo>
                  <a:cubicBezTo>
                    <a:pt x="434838" y="149609"/>
                    <a:pt x="435471" y="151916"/>
                    <a:pt x="435917" y="154818"/>
                  </a:cubicBezTo>
                  <a:cubicBezTo>
                    <a:pt x="436364" y="157720"/>
                    <a:pt x="436587" y="161181"/>
                    <a:pt x="436587" y="165199"/>
                  </a:cubicBezTo>
                  <a:cubicBezTo>
                    <a:pt x="436587" y="169366"/>
                    <a:pt x="436364" y="172864"/>
                    <a:pt x="435917" y="175691"/>
                  </a:cubicBezTo>
                  <a:cubicBezTo>
                    <a:pt x="435471" y="178519"/>
                    <a:pt x="434801" y="180789"/>
                    <a:pt x="433908" y="182500"/>
                  </a:cubicBezTo>
                  <a:cubicBezTo>
                    <a:pt x="433015" y="184212"/>
                    <a:pt x="431973" y="185440"/>
                    <a:pt x="430783" y="186184"/>
                  </a:cubicBezTo>
                  <a:cubicBezTo>
                    <a:pt x="429592" y="186928"/>
                    <a:pt x="428327" y="187300"/>
                    <a:pt x="426988" y="187300"/>
                  </a:cubicBezTo>
                  <a:lnTo>
                    <a:pt x="357559" y="187300"/>
                  </a:lnTo>
                  <a:lnTo>
                    <a:pt x="357559" y="262979"/>
                  </a:lnTo>
                  <a:cubicBezTo>
                    <a:pt x="357559" y="264467"/>
                    <a:pt x="357187" y="265770"/>
                    <a:pt x="356443" y="266886"/>
                  </a:cubicBezTo>
                  <a:cubicBezTo>
                    <a:pt x="355699" y="268002"/>
                    <a:pt x="354434" y="268969"/>
                    <a:pt x="352648" y="269788"/>
                  </a:cubicBezTo>
                  <a:cubicBezTo>
                    <a:pt x="350862" y="270606"/>
                    <a:pt x="348481" y="271239"/>
                    <a:pt x="345504" y="271685"/>
                  </a:cubicBezTo>
                  <a:cubicBezTo>
                    <a:pt x="342528" y="272132"/>
                    <a:pt x="338807" y="272355"/>
                    <a:pt x="334342" y="272355"/>
                  </a:cubicBezTo>
                  <a:cubicBezTo>
                    <a:pt x="329877" y="272355"/>
                    <a:pt x="326157" y="272132"/>
                    <a:pt x="323180" y="271685"/>
                  </a:cubicBezTo>
                  <a:cubicBezTo>
                    <a:pt x="320203" y="271239"/>
                    <a:pt x="317822" y="270606"/>
                    <a:pt x="316036" y="269788"/>
                  </a:cubicBezTo>
                  <a:cubicBezTo>
                    <a:pt x="314250" y="268969"/>
                    <a:pt x="312948" y="268002"/>
                    <a:pt x="312130" y="266886"/>
                  </a:cubicBezTo>
                  <a:cubicBezTo>
                    <a:pt x="311311" y="265770"/>
                    <a:pt x="310902" y="264467"/>
                    <a:pt x="310902" y="262979"/>
                  </a:cubicBezTo>
                  <a:lnTo>
                    <a:pt x="310902" y="187300"/>
                  </a:lnTo>
                  <a:lnTo>
                    <a:pt x="241697" y="187300"/>
                  </a:lnTo>
                  <a:cubicBezTo>
                    <a:pt x="240357" y="187300"/>
                    <a:pt x="239129" y="186928"/>
                    <a:pt x="238013" y="186184"/>
                  </a:cubicBezTo>
                  <a:cubicBezTo>
                    <a:pt x="236897" y="185440"/>
                    <a:pt x="235892" y="184212"/>
                    <a:pt x="234999" y="182500"/>
                  </a:cubicBezTo>
                  <a:cubicBezTo>
                    <a:pt x="234106" y="180789"/>
                    <a:pt x="233400" y="178519"/>
                    <a:pt x="232879" y="175691"/>
                  </a:cubicBezTo>
                  <a:cubicBezTo>
                    <a:pt x="232358" y="172864"/>
                    <a:pt x="232097" y="169366"/>
                    <a:pt x="232097" y="165199"/>
                  </a:cubicBezTo>
                  <a:cubicBezTo>
                    <a:pt x="232097" y="161181"/>
                    <a:pt x="232321" y="157720"/>
                    <a:pt x="232767" y="154818"/>
                  </a:cubicBezTo>
                  <a:cubicBezTo>
                    <a:pt x="233213" y="151916"/>
                    <a:pt x="233846" y="149609"/>
                    <a:pt x="234665" y="147898"/>
                  </a:cubicBezTo>
                  <a:cubicBezTo>
                    <a:pt x="235483" y="146186"/>
                    <a:pt x="236413" y="144958"/>
                    <a:pt x="237455" y="144214"/>
                  </a:cubicBezTo>
                  <a:cubicBezTo>
                    <a:pt x="238497" y="143470"/>
                    <a:pt x="239687" y="143098"/>
                    <a:pt x="241027" y="143098"/>
                  </a:cubicBezTo>
                  <a:lnTo>
                    <a:pt x="310902" y="143098"/>
                  </a:lnTo>
                  <a:lnTo>
                    <a:pt x="310902" y="67642"/>
                  </a:lnTo>
                  <a:cubicBezTo>
                    <a:pt x="310902" y="66154"/>
                    <a:pt x="311311" y="64777"/>
                    <a:pt x="312130" y="63512"/>
                  </a:cubicBezTo>
                  <a:cubicBezTo>
                    <a:pt x="312948" y="62247"/>
                    <a:pt x="314250" y="61205"/>
                    <a:pt x="316036" y="60387"/>
                  </a:cubicBezTo>
                  <a:cubicBezTo>
                    <a:pt x="317822" y="59568"/>
                    <a:pt x="320203" y="58936"/>
                    <a:pt x="323180" y="58489"/>
                  </a:cubicBezTo>
                  <a:cubicBezTo>
                    <a:pt x="326157" y="58043"/>
                    <a:pt x="329877" y="57819"/>
                    <a:pt x="334342" y="57819"/>
                  </a:cubicBezTo>
                  <a:close/>
                  <a:moveTo>
                    <a:pt x="133945" y="0"/>
                  </a:moveTo>
                  <a:cubicBezTo>
                    <a:pt x="141982" y="0"/>
                    <a:pt x="149721" y="669"/>
                    <a:pt x="157162" y="2009"/>
                  </a:cubicBezTo>
                  <a:cubicBezTo>
                    <a:pt x="164604" y="3348"/>
                    <a:pt x="171487" y="5097"/>
                    <a:pt x="177812" y="7255"/>
                  </a:cubicBezTo>
                  <a:cubicBezTo>
                    <a:pt x="184137" y="9413"/>
                    <a:pt x="189830" y="11906"/>
                    <a:pt x="194890" y="14734"/>
                  </a:cubicBezTo>
                  <a:cubicBezTo>
                    <a:pt x="199950" y="17561"/>
                    <a:pt x="203485" y="19980"/>
                    <a:pt x="205494" y="21989"/>
                  </a:cubicBezTo>
                  <a:cubicBezTo>
                    <a:pt x="207503" y="23998"/>
                    <a:pt x="208880" y="25673"/>
                    <a:pt x="209624" y="27012"/>
                  </a:cubicBezTo>
                  <a:cubicBezTo>
                    <a:pt x="210368" y="28352"/>
                    <a:pt x="210964" y="30063"/>
                    <a:pt x="211410" y="32147"/>
                  </a:cubicBezTo>
                  <a:cubicBezTo>
                    <a:pt x="211857" y="34230"/>
                    <a:pt x="212191" y="36686"/>
                    <a:pt x="212415" y="39514"/>
                  </a:cubicBezTo>
                  <a:cubicBezTo>
                    <a:pt x="212638" y="42341"/>
                    <a:pt x="212750" y="45839"/>
                    <a:pt x="212750" y="50006"/>
                  </a:cubicBezTo>
                  <a:cubicBezTo>
                    <a:pt x="212750" y="54471"/>
                    <a:pt x="212601" y="58266"/>
                    <a:pt x="212303" y="61391"/>
                  </a:cubicBezTo>
                  <a:cubicBezTo>
                    <a:pt x="212005" y="64517"/>
                    <a:pt x="211485" y="67047"/>
                    <a:pt x="210740" y="68982"/>
                  </a:cubicBezTo>
                  <a:cubicBezTo>
                    <a:pt x="209996" y="70916"/>
                    <a:pt x="209103" y="72330"/>
                    <a:pt x="208062" y="73223"/>
                  </a:cubicBezTo>
                  <a:cubicBezTo>
                    <a:pt x="207020" y="74116"/>
                    <a:pt x="205829" y="74563"/>
                    <a:pt x="204490" y="74563"/>
                  </a:cubicBezTo>
                  <a:cubicBezTo>
                    <a:pt x="202257" y="74563"/>
                    <a:pt x="199429" y="73260"/>
                    <a:pt x="196006" y="70656"/>
                  </a:cubicBezTo>
                  <a:cubicBezTo>
                    <a:pt x="192583" y="68051"/>
                    <a:pt x="188156" y="65149"/>
                    <a:pt x="182723" y="61949"/>
                  </a:cubicBezTo>
                  <a:cubicBezTo>
                    <a:pt x="177291" y="58750"/>
                    <a:pt x="170817" y="55848"/>
                    <a:pt x="163301" y="53243"/>
                  </a:cubicBezTo>
                  <a:cubicBezTo>
                    <a:pt x="155786" y="50639"/>
                    <a:pt x="146819" y="49336"/>
                    <a:pt x="136401" y="49336"/>
                  </a:cubicBezTo>
                  <a:cubicBezTo>
                    <a:pt x="124941" y="49336"/>
                    <a:pt x="114709" y="51680"/>
                    <a:pt x="105705" y="56368"/>
                  </a:cubicBezTo>
                  <a:cubicBezTo>
                    <a:pt x="96701" y="61056"/>
                    <a:pt x="89036" y="67754"/>
                    <a:pt x="82711" y="76460"/>
                  </a:cubicBezTo>
                  <a:cubicBezTo>
                    <a:pt x="76386" y="85167"/>
                    <a:pt x="71586" y="95696"/>
                    <a:pt x="68312" y="108049"/>
                  </a:cubicBezTo>
                  <a:cubicBezTo>
                    <a:pt x="65038" y="120402"/>
                    <a:pt x="63401" y="134317"/>
                    <a:pt x="63401" y="149795"/>
                  </a:cubicBezTo>
                  <a:cubicBezTo>
                    <a:pt x="63401" y="166762"/>
                    <a:pt x="65149" y="181458"/>
                    <a:pt x="68647" y="193886"/>
                  </a:cubicBezTo>
                  <a:cubicBezTo>
                    <a:pt x="72144" y="206313"/>
                    <a:pt x="77130" y="216545"/>
                    <a:pt x="83604" y="224581"/>
                  </a:cubicBezTo>
                  <a:cubicBezTo>
                    <a:pt x="90078" y="232618"/>
                    <a:pt x="97891" y="238608"/>
                    <a:pt x="107044" y="242552"/>
                  </a:cubicBezTo>
                  <a:cubicBezTo>
                    <a:pt x="116197" y="246496"/>
                    <a:pt x="126504" y="248468"/>
                    <a:pt x="137963" y="248468"/>
                  </a:cubicBezTo>
                  <a:cubicBezTo>
                    <a:pt x="148381" y="248468"/>
                    <a:pt x="157386" y="247240"/>
                    <a:pt x="164976" y="244785"/>
                  </a:cubicBezTo>
                  <a:cubicBezTo>
                    <a:pt x="172566" y="242329"/>
                    <a:pt x="179077" y="239613"/>
                    <a:pt x="184509" y="236636"/>
                  </a:cubicBezTo>
                  <a:cubicBezTo>
                    <a:pt x="189942" y="233660"/>
                    <a:pt x="194407" y="230981"/>
                    <a:pt x="197904" y="228600"/>
                  </a:cubicBezTo>
                  <a:cubicBezTo>
                    <a:pt x="201401" y="226219"/>
                    <a:pt x="204118" y="225028"/>
                    <a:pt x="206052" y="225028"/>
                  </a:cubicBezTo>
                  <a:cubicBezTo>
                    <a:pt x="207541" y="225028"/>
                    <a:pt x="208731" y="225326"/>
                    <a:pt x="209624" y="225921"/>
                  </a:cubicBezTo>
                  <a:cubicBezTo>
                    <a:pt x="210517" y="226516"/>
                    <a:pt x="211261" y="227707"/>
                    <a:pt x="211857" y="229493"/>
                  </a:cubicBezTo>
                  <a:cubicBezTo>
                    <a:pt x="212452" y="231279"/>
                    <a:pt x="212898" y="233772"/>
                    <a:pt x="213196" y="236971"/>
                  </a:cubicBezTo>
                  <a:cubicBezTo>
                    <a:pt x="213494" y="240171"/>
                    <a:pt x="213643" y="244450"/>
                    <a:pt x="213643" y="249808"/>
                  </a:cubicBezTo>
                  <a:cubicBezTo>
                    <a:pt x="213643" y="253528"/>
                    <a:pt x="213531" y="256691"/>
                    <a:pt x="213308" y="259296"/>
                  </a:cubicBezTo>
                  <a:cubicBezTo>
                    <a:pt x="213084" y="261900"/>
                    <a:pt x="212750" y="264132"/>
                    <a:pt x="212303" y="265993"/>
                  </a:cubicBezTo>
                  <a:cubicBezTo>
                    <a:pt x="211857" y="267853"/>
                    <a:pt x="211261" y="269453"/>
                    <a:pt x="210517" y="270793"/>
                  </a:cubicBezTo>
                  <a:cubicBezTo>
                    <a:pt x="209773" y="272132"/>
                    <a:pt x="208582" y="273657"/>
                    <a:pt x="206945" y="275369"/>
                  </a:cubicBezTo>
                  <a:cubicBezTo>
                    <a:pt x="205308" y="277081"/>
                    <a:pt x="202146" y="279276"/>
                    <a:pt x="197458" y="281955"/>
                  </a:cubicBezTo>
                  <a:cubicBezTo>
                    <a:pt x="192769" y="284634"/>
                    <a:pt x="187040" y="287201"/>
                    <a:pt x="180268" y="289656"/>
                  </a:cubicBezTo>
                  <a:cubicBezTo>
                    <a:pt x="173496" y="292112"/>
                    <a:pt x="165757" y="294159"/>
                    <a:pt x="157051" y="295796"/>
                  </a:cubicBezTo>
                  <a:cubicBezTo>
                    <a:pt x="148344" y="297433"/>
                    <a:pt x="138931" y="298251"/>
                    <a:pt x="128811" y="298251"/>
                  </a:cubicBezTo>
                  <a:cubicBezTo>
                    <a:pt x="109016" y="298251"/>
                    <a:pt x="91157" y="295200"/>
                    <a:pt x="75232" y="289098"/>
                  </a:cubicBezTo>
                  <a:cubicBezTo>
                    <a:pt x="59308" y="282996"/>
                    <a:pt x="45764" y="273881"/>
                    <a:pt x="34602" y="261751"/>
                  </a:cubicBezTo>
                  <a:cubicBezTo>
                    <a:pt x="23440" y="249622"/>
                    <a:pt x="14883" y="234478"/>
                    <a:pt x="8929" y="216321"/>
                  </a:cubicBezTo>
                  <a:cubicBezTo>
                    <a:pt x="2976" y="198164"/>
                    <a:pt x="0" y="177031"/>
                    <a:pt x="0" y="152921"/>
                  </a:cubicBezTo>
                  <a:cubicBezTo>
                    <a:pt x="0" y="128364"/>
                    <a:pt x="3274" y="106561"/>
                    <a:pt x="9822" y="87511"/>
                  </a:cubicBezTo>
                  <a:cubicBezTo>
                    <a:pt x="16371" y="68461"/>
                    <a:pt x="25524" y="52462"/>
                    <a:pt x="37281" y="39514"/>
                  </a:cubicBezTo>
                  <a:cubicBezTo>
                    <a:pt x="49039" y="26566"/>
                    <a:pt x="63140" y="16743"/>
                    <a:pt x="79586" y="10046"/>
                  </a:cubicBezTo>
                  <a:cubicBezTo>
                    <a:pt x="96031" y="3348"/>
                    <a:pt x="114151" y="0"/>
                    <a:pt x="133945" y="0"/>
                  </a:cubicBezTo>
                  <a:close/>
                </a:path>
              </a:pathLst>
            </a:cu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5" name="Picture 34">
            <a:extLst>
              <a:ext uri="{FF2B5EF4-FFF2-40B4-BE49-F238E27FC236}">
                <a16:creationId xmlns:a16="http://schemas.microsoft.com/office/drawing/2014/main" id="{F9334F70-B762-26EE-391B-0A49C31D9946}"/>
              </a:ext>
            </a:extLst>
          </p:cNvPr>
          <p:cNvPicPr>
            <a:picLocks noChangeAspect="1"/>
          </p:cNvPicPr>
          <p:nvPr/>
        </p:nvPicPr>
        <p:blipFill>
          <a:blip r:embed="rId3"/>
          <a:stretch>
            <a:fillRect/>
          </a:stretch>
        </p:blipFill>
        <p:spPr>
          <a:xfrm>
            <a:off x="-1459289" y="3497530"/>
            <a:ext cx="930283" cy="992661"/>
          </a:xfrm>
          <a:prstGeom prst="rect">
            <a:avLst/>
          </a:prstGeom>
        </p:spPr>
      </p:pic>
    </p:spTree>
    <p:extLst>
      <p:ext uri="{BB962C8B-B14F-4D97-AF65-F5344CB8AC3E}">
        <p14:creationId xmlns:p14="http://schemas.microsoft.com/office/powerpoint/2010/main" val="237708707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2"/>
          <p:cNvSpPr>
            <a:spLocks noGrp="1"/>
          </p:cNvSpPr>
          <p:nvPr>
            <p:ph type="title"/>
          </p:nvPr>
        </p:nvSpPr>
        <p:spPr/>
        <p:txBody>
          <a:bodyPr>
            <a:normAutofit/>
          </a:bodyPr>
          <a:lstStyle/>
          <a:p>
            <a:r>
              <a:rPr lang="en-US" sz="4800" dirty="0"/>
              <a:t>What’s on the agenda?</a:t>
            </a:r>
          </a:p>
        </p:txBody>
      </p:sp>
      <p:sp>
        <p:nvSpPr>
          <p:cNvPr id="6" name="!!Sidebar">
            <a:extLst>
              <a:ext uri="{FF2B5EF4-FFF2-40B4-BE49-F238E27FC236}">
                <a16:creationId xmlns:a16="http://schemas.microsoft.com/office/drawing/2014/main" id="{C3388FAC-5160-81AE-22C4-852586E534F1}"/>
              </a:ext>
            </a:extLst>
          </p:cNvPr>
          <p:cNvSpPr txBox="1"/>
          <p:nvPr/>
        </p:nvSpPr>
        <p:spPr>
          <a:xfrm>
            <a:off x="838200" y="1221321"/>
            <a:ext cx="6385128" cy="5632311"/>
          </a:xfrm>
          <a:prstGeom prst="rect">
            <a:avLst/>
          </a:prstGeom>
          <a:noFill/>
        </p:spPr>
        <p:txBody>
          <a:bodyPr wrap="square" rtlCol="0">
            <a:spAutoFit/>
          </a:bodyPr>
          <a:lstStyle/>
          <a:p>
            <a:r>
              <a:rPr lang="en-US" sz="3600" dirty="0">
                <a:solidFill>
                  <a:schemeClr val="bg1"/>
                </a:solidFill>
                <a:latin typeface="Corbel" panose="020B0503020204020204" pitchFamily="34" charset="0"/>
              </a:rPr>
              <a:t>Passwords</a:t>
            </a:r>
          </a:p>
          <a:p>
            <a:r>
              <a:rPr lang="en-US" sz="3600" dirty="0">
                <a:solidFill>
                  <a:schemeClr val="bg1"/>
                </a:solidFill>
                <a:latin typeface="Corbel" panose="020B0503020204020204" pitchFamily="34" charset="0"/>
              </a:rPr>
              <a:t>Basic Auth</a:t>
            </a:r>
          </a:p>
          <a:p>
            <a:r>
              <a:rPr lang="en-US" sz="3600" dirty="0">
                <a:solidFill>
                  <a:schemeClr val="bg1"/>
                </a:solidFill>
                <a:latin typeface="Corbel" panose="020B0503020204020204" pitchFamily="34" charset="0"/>
              </a:rPr>
              <a:t>API Keys as bearer tokens</a:t>
            </a:r>
          </a:p>
          <a:p>
            <a:r>
              <a:rPr lang="en-US" sz="3600" dirty="0">
                <a:solidFill>
                  <a:schemeClr val="bg1"/>
                </a:solidFill>
                <a:latin typeface="Corbel" panose="020B0503020204020204" pitchFamily="34" charset="0"/>
              </a:rPr>
              <a:t>API Keys as cryptographic keys</a:t>
            </a:r>
          </a:p>
          <a:p>
            <a:r>
              <a:rPr lang="en-US" sz="3600" dirty="0">
                <a:solidFill>
                  <a:schemeClr val="bg1"/>
                </a:solidFill>
                <a:latin typeface="Corbel" panose="020B0503020204020204" pitchFamily="34" charset="0"/>
              </a:rPr>
              <a:t>JSON Web Tokens</a:t>
            </a:r>
          </a:p>
          <a:p>
            <a:r>
              <a:rPr lang="en-US" sz="3600" dirty="0">
                <a:solidFill>
                  <a:schemeClr val="bg1"/>
                </a:solidFill>
                <a:latin typeface="Corbel" panose="020B0503020204020204" pitchFamily="34" charset="0"/>
              </a:rPr>
              <a:t>SAML</a:t>
            </a:r>
          </a:p>
          <a:p>
            <a:r>
              <a:rPr lang="en-US" sz="3600" dirty="0">
                <a:solidFill>
                  <a:schemeClr val="bg1"/>
                </a:solidFill>
                <a:latin typeface="Corbel" panose="020B0503020204020204" pitchFamily="34" charset="0"/>
              </a:rPr>
              <a:t>OAuth</a:t>
            </a:r>
          </a:p>
          <a:p>
            <a:r>
              <a:rPr lang="en-US" sz="3600" dirty="0">
                <a:solidFill>
                  <a:schemeClr val="bg1"/>
                </a:solidFill>
                <a:latin typeface="Corbel" panose="020B0503020204020204" pitchFamily="34" charset="0"/>
              </a:rPr>
              <a:t>OpenID Connect</a:t>
            </a:r>
          </a:p>
          <a:p>
            <a:r>
              <a:rPr lang="en-US" sz="3600" dirty="0">
                <a:solidFill>
                  <a:schemeClr val="bg1"/>
                </a:solidFill>
                <a:latin typeface="Corbel" panose="020B0503020204020204" pitchFamily="34" charset="0"/>
              </a:rPr>
              <a:t>Authenticator Apps</a:t>
            </a:r>
          </a:p>
          <a:p>
            <a:r>
              <a:rPr lang="en-US" sz="3600" dirty="0">
                <a:solidFill>
                  <a:schemeClr val="bg1"/>
                </a:solidFill>
                <a:latin typeface="Corbel" panose="020B0503020204020204" pitchFamily="34" charset="0"/>
              </a:rPr>
              <a:t>Passkeys</a:t>
            </a:r>
          </a:p>
        </p:txBody>
      </p:sp>
    </p:spTree>
    <p:extLst>
      <p:ext uri="{BB962C8B-B14F-4D97-AF65-F5344CB8AC3E}">
        <p14:creationId xmlns:p14="http://schemas.microsoft.com/office/powerpoint/2010/main" val="28436320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sp>
        <p:nvSpPr>
          <p:cNvPr id="5" name="!!Sidebar">
            <a:extLst>
              <a:ext uri="{FF2B5EF4-FFF2-40B4-BE49-F238E27FC236}">
                <a16:creationId xmlns:a16="http://schemas.microsoft.com/office/drawing/2014/main" id="{591C2A76-0013-D0AF-5D60-135DF183C553}"/>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Authentication</a:t>
            </a:r>
          </a:p>
        </p:txBody>
      </p:sp>
      <p:sp>
        <p:nvSpPr>
          <p:cNvPr id="17" name="TextBox 16">
            <a:extLst>
              <a:ext uri="{FF2B5EF4-FFF2-40B4-BE49-F238E27FC236}">
                <a16:creationId xmlns:a16="http://schemas.microsoft.com/office/drawing/2014/main" id="{B81989CE-C21F-D279-4205-7A9740E7886B}"/>
              </a:ext>
            </a:extLst>
          </p:cNvPr>
          <p:cNvSpPr txBox="1"/>
          <p:nvPr/>
        </p:nvSpPr>
        <p:spPr>
          <a:xfrm>
            <a:off x="-636270" y="5083522"/>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To use API Keys, the client must</a:t>
            </a:r>
            <a:br>
              <a:rPr lang="en-US" sz="3200" dirty="0">
                <a:solidFill>
                  <a:schemeClr val="bg1">
                    <a:lumMod val="95000"/>
                  </a:schemeClr>
                </a:solidFill>
                <a:latin typeface="Corbel" panose="020B0503020204020204" pitchFamily="34" charset="0"/>
              </a:rPr>
            </a:br>
            <a:r>
              <a:rPr lang="en-US" sz="3200" dirty="0">
                <a:solidFill>
                  <a:schemeClr val="bg1">
                    <a:lumMod val="95000"/>
                  </a:schemeClr>
                </a:solidFill>
                <a:latin typeface="Corbel" panose="020B0503020204020204" pitchFamily="34" charset="0"/>
              </a:rPr>
              <a:t>be able to </a:t>
            </a:r>
            <a:r>
              <a:rPr lang="en-US" sz="3200" b="1" dirty="0">
                <a:solidFill>
                  <a:schemeClr val="bg1">
                    <a:lumMod val="95000"/>
                  </a:schemeClr>
                </a:solidFill>
                <a:latin typeface="Corbel" panose="020B0503020204020204" pitchFamily="34" charset="0"/>
              </a:rPr>
              <a:t>securely store </a:t>
            </a:r>
            <a:r>
              <a:rPr lang="en-US" sz="3200" dirty="0">
                <a:solidFill>
                  <a:schemeClr val="bg1">
                    <a:lumMod val="95000"/>
                  </a:schemeClr>
                </a:solidFill>
                <a:latin typeface="Corbel" panose="020B0503020204020204" pitchFamily="34" charset="0"/>
              </a:rPr>
              <a:t>the key</a:t>
            </a:r>
          </a:p>
        </p:txBody>
      </p:sp>
      <p:pic>
        <p:nvPicPr>
          <p:cNvPr id="2" name="Picture 1">
            <a:extLst>
              <a:ext uri="{FF2B5EF4-FFF2-40B4-BE49-F238E27FC236}">
                <a16:creationId xmlns:a16="http://schemas.microsoft.com/office/drawing/2014/main" id="{B35A93F4-A16E-985D-14AF-7D6ADFE40385}"/>
              </a:ext>
            </a:extLst>
          </p:cNvPr>
          <p:cNvPicPr>
            <a:picLocks noChangeAspect="1"/>
          </p:cNvPicPr>
          <p:nvPr/>
        </p:nvPicPr>
        <p:blipFill>
          <a:blip r:embed="rId3"/>
          <a:stretch>
            <a:fillRect/>
          </a:stretch>
        </p:blipFill>
        <p:spPr>
          <a:xfrm>
            <a:off x="7470516" y="3497531"/>
            <a:ext cx="930283" cy="992661"/>
          </a:xfrm>
          <a:prstGeom prst="rect">
            <a:avLst/>
          </a:prstGeom>
        </p:spPr>
      </p:pic>
      <p:grpSp>
        <p:nvGrpSpPr>
          <p:cNvPr id="3" name="Group 2">
            <a:extLst>
              <a:ext uri="{FF2B5EF4-FFF2-40B4-BE49-F238E27FC236}">
                <a16:creationId xmlns:a16="http://schemas.microsoft.com/office/drawing/2014/main" id="{E7DF40AD-0F23-E5C1-DC2E-FBCA942363AD}"/>
              </a:ext>
            </a:extLst>
          </p:cNvPr>
          <p:cNvGrpSpPr/>
          <p:nvPr/>
        </p:nvGrpSpPr>
        <p:grpSpPr>
          <a:xfrm>
            <a:off x="7470516" y="2384859"/>
            <a:ext cx="4639023" cy="1016935"/>
            <a:chOff x="-1881491" y="3216501"/>
            <a:chExt cx="4639023" cy="1016935"/>
          </a:xfrm>
        </p:grpSpPr>
        <p:pic>
          <p:nvPicPr>
            <p:cNvPr id="4" name="Picture 3">
              <a:extLst>
                <a:ext uri="{FF2B5EF4-FFF2-40B4-BE49-F238E27FC236}">
                  <a16:creationId xmlns:a16="http://schemas.microsoft.com/office/drawing/2014/main" id="{63CDBF9F-D6A1-CDF4-D53C-6F05955589F6}"/>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6" name="Rectangle: Rounded Corners 5">
              <a:extLst>
                <a:ext uri="{FF2B5EF4-FFF2-40B4-BE49-F238E27FC236}">
                  <a16:creationId xmlns:a16="http://schemas.microsoft.com/office/drawing/2014/main" id="{11E9AD59-4573-6BAE-E99F-0E3F06DC6D25}"/>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7746A9F0-98E1-73AB-6AD3-DF25D4082C2D}"/>
                </a:ext>
              </a:extLst>
            </p:cNvPr>
            <p:cNvGrpSpPr/>
            <p:nvPr/>
          </p:nvGrpSpPr>
          <p:grpSpPr>
            <a:xfrm>
              <a:off x="-576426" y="3356578"/>
              <a:ext cx="528269" cy="683865"/>
              <a:chOff x="9592919" y="3281030"/>
              <a:chExt cx="2412301" cy="3122817"/>
            </a:xfrm>
          </p:grpSpPr>
          <p:sp>
            <p:nvSpPr>
              <p:cNvPr id="12" name="Freeform 158">
                <a:extLst>
                  <a:ext uri="{FF2B5EF4-FFF2-40B4-BE49-F238E27FC236}">
                    <a16:creationId xmlns:a16="http://schemas.microsoft.com/office/drawing/2014/main" id="{433BA90C-C8B3-7C41-78A9-69D131CAD760}"/>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1B85A293-1163-65AF-80B2-BF9D42458DC6}"/>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B83865E3-6B4A-4023-6664-DCB0278D7E0A}"/>
                    </a:ext>
                  </a:extLst>
                </p:cNvPr>
                <p:cNvGrpSpPr/>
                <p:nvPr/>
              </p:nvGrpSpPr>
              <p:grpSpPr>
                <a:xfrm>
                  <a:off x="6048941" y="4798352"/>
                  <a:ext cx="542456" cy="1088197"/>
                  <a:chOff x="6048941" y="4798352"/>
                  <a:chExt cx="542456" cy="1088197"/>
                </a:xfrm>
              </p:grpSpPr>
              <p:sp>
                <p:nvSpPr>
                  <p:cNvPr id="19" name="Freeform 159">
                    <a:extLst>
                      <a:ext uri="{FF2B5EF4-FFF2-40B4-BE49-F238E27FC236}">
                        <a16:creationId xmlns:a16="http://schemas.microsoft.com/office/drawing/2014/main" id="{A10A28F0-0CEE-E82C-2431-F962954329AC}"/>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0">
                    <a:extLst>
                      <a:ext uri="{FF2B5EF4-FFF2-40B4-BE49-F238E27FC236}">
                        <a16:creationId xmlns:a16="http://schemas.microsoft.com/office/drawing/2014/main" id="{5880F0D4-A66F-254F-DE53-44FE179B3E70}"/>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8" name="Freeform 165">
                  <a:extLst>
                    <a:ext uri="{FF2B5EF4-FFF2-40B4-BE49-F238E27FC236}">
                      <a16:creationId xmlns:a16="http://schemas.microsoft.com/office/drawing/2014/main" id="{4ED38140-FD79-8A34-7385-6ED74FCFBEF6}"/>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D70F68A2-34B6-CB87-CE9E-3F9A2D83EF8A}"/>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DD67CEC5-FFD4-AD35-6C2B-9E828CF643E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9516F0A9-B74B-2EA4-8F3C-2FD0EDE8CF46}"/>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0" name="TextBox 9">
              <a:extLst>
                <a:ext uri="{FF2B5EF4-FFF2-40B4-BE49-F238E27FC236}">
                  <a16:creationId xmlns:a16="http://schemas.microsoft.com/office/drawing/2014/main" id="{6941FB72-7044-0F3B-B41B-059F8A5B52C8}"/>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11" name="!!ApiKeyTxt">
              <a:extLst>
                <a:ext uri="{FF2B5EF4-FFF2-40B4-BE49-F238E27FC236}">
                  <a16:creationId xmlns:a16="http://schemas.microsoft.com/office/drawing/2014/main" id="{BC2F43F0-B38C-4591-56D3-8A4C8ACD15A1}"/>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grpSp>
        <p:nvGrpSpPr>
          <p:cNvPr id="24" name="Group 23">
            <a:extLst>
              <a:ext uri="{FF2B5EF4-FFF2-40B4-BE49-F238E27FC236}">
                <a16:creationId xmlns:a16="http://schemas.microsoft.com/office/drawing/2014/main" id="{C714282E-987F-EC65-BC93-CADAEE781090}"/>
              </a:ext>
            </a:extLst>
          </p:cNvPr>
          <p:cNvGrpSpPr/>
          <p:nvPr/>
        </p:nvGrpSpPr>
        <p:grpSpPr>
          <a:xfrm>
            <a:off x="1939231" y="2403095"/>
            <a:ext cx="930283" cy="1078652"/>
            <a:chOff x="1053422" y="1602831"/>
            <a:chExt cx="2325562" cy="2696462"/>
          </a:xfrm>
        </p:grpSpPr>
        <p:grpSp>
          <p:nvGrpSpPr>
            <p:cNvPr id="25" name="Group 24">
              <a:extLst>
                <a:ext uri="{FF2B5EF4-FFF2-40B4-BE49-F238E27FC236}">
                  <a16:creationId xmlns:a16="http://schemas.microsoft.com/office/drawing/2014/main" id="{8D8FA68A-1F20-23B6-2DC6-A9EDE7DC2C7B}"/>
                </a:ext>
              </a:extLst>
            </p:cNvPr>
            <p:cNvGrpSpPr/>
            <p:nvPr/>
          </p:nvGrpSpPr>
          <p:grpSpPr>
            <a:xfrm>
              <a:off x="1053422" y="1602831"/>
              <a:ext cx="2325562" cy="2696462"/>
              <a:chOff x="1021660" y="3550089"/>
              <a:chExt cx="2412301" cy="2853758"/>
            </a:xfrm>
          </p:grpSpPr>
          <p:sp>
            <p:nvSpPr>
              <p:cNvPr id="27" name="Freeform 158">
                <a:extLst>
                  <a:ext uri="{FF2B5EF4-FFF2-40B4-BE49-F238E27FC236}">
                    <a16:creationId xmlns:a16="http://schemas.microsoft.com/office/drawing/2014/main" id="{978B9857-B857-DF36-E596-BC8BF4BD2965}"/>
                  </a:ext>
                </a:extLst>
              </p:cNvPr>
              <p:cNvSpPr>
                <a:spLocks/>
              </p:cNvSpPr>
              <p:nvPr/>
            </p:nvSpPr>
            <p:spPr bwMode="auto">
              <a:xfrm>
                <a:off x="1021660"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8" name="Group 27">
                <a:extLst>
                  <a:ext uri="{FF2B5EF4-FFF2-40B4-BE49-F238E27FC236}">
                    <a16:creationId xmlns:a16="http://schemas.microsoft.com/office/drawing/2014/main" id="{C23DB896-D2A0-46E0-906E-BC9818FD8B80}"/>
                  </a:ext>
                </a:extLst>
              </p:cNvPr>
              <p:cNvGrpSpPr/>
              <p:nvPr/>
            </p:nvGrpSpPr>
            <p:grpSpPr>
              <a:xfrm>
                <a:off x="1943958" y="4589743"/>
                <a:ext cx="554276" cy="877991"/>
                <a:chOff x="6048941" y="4798352"/>
                <a:chExt cx="542456" cy="1088197"/>
              </a:xfrm>
            </p:grpSpPr>
            <p:sp>
              <p:nvSpPr>
                <p:cNvPr id="31" name="Freeform 159">
                  <a:extLst>
                    <a:ext uri="{FF2B5EF4-FFF2-40B4-BE49-F238E27FC236}">
                      <a16:creationId xmlns:a16="http://schemas.microsoft.com/office/drawing/2014/main" id="{79404450-E617-4601-6F99-FB1F1BDC09CE}"/>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rgbClr val="FFF2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160">
                  <a:extLst>
                    <a:ext uri="{FF2B5EF4-FFF2-40B4-BE49-F238E27FC236}">
                      <a16:creationId xmlns:a16="http://schemas.microsoft.com/office/drawing/2014/main" id="{D758B2BD-9093-4A71-F3F1-40A2BF6AA126}"/>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F9D4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9" name="Freeform 161">
                <a:extLst>
                  <a:ext uri="{FF2B5EF4-FFF2-40B4-BE49-F238E27FC236}">
                    <a16:creationId xmlns:a16="http://schemas.microsoft.com/office/drawing/2014/main" id="{38E2C8C5-72E8-E03B-1DB2-12D73202F435}"/>
                  </a:ext>
                </a:extLst>
              </p:cNvPr>
              <p:cNvSpPr>
                <a:spLocks/>
              </p:cNvSpPr>
              <p:nvPr/>
            </p:nvSpPr>
            <p:spPr bwMode="auto">
              <a:xfrm>
                <a:off x="1744369" y="3683570"/>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rgbClr val="FFF2CC"/>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0" name="Freeform 100">
                <a:extLst>
                  <a:ext uri="{FF2B5EF4-FFF2-40B4-BE49-F238E27FC236}">
                    <a16:creationId xmlns:a16="http://schemas.microsoft.com/office/drawing/2014/main" id="{37EAD427-2D8F-0D01-D9CE-B8C12D53C091}"/>
                  </a:ext>
                </a:extLst>
              </p:cNvPr>
              <p:cNvSpPr/>
              <p:nvPr/>
            </p:nvSpPr>
            <p:spPr>
              <a:xfrm>
                <a:off x="1463843" y="3550089"/>
                <a:ext cx="1605534" cy="2224754"/>
              </a:xfrm>
              <a:custGeom>
                <a:avLst/>
                <a:gdLst>
                  <a:gd name="connsiteX0" fmla="*/ 688181 w 702469"/>
                  <a:gd name="connsiteY0" fmla="*/ 973931 h 1090612"/>
                  <a:gd name="connsiteX1" fmla="*/ 702469 w 702469"/>
                  <a:gd name="connsiteY1" fmla="*/ 738187 h 1090612"/>
                  <a:gd name="connsiteX2" fmla="*/ 585787 w 702469"/>
                  <a:gd name="connsiteY2" fmla="*/ 300037 h 1090612"/>
                  <a:gd name="connsiteX3" fmla="*/ 316706 w 702469"/>
                  <a:gd name="connsiteY3" fmla="*/ 0 h 1090612"/>
                  <a:gd name="connsiteX4" fmla="*/ 71437 w 702469"/>
                  <a:gd name="connsiteY4" fmla="*/ 304800 h 1090612"/>
                  <a:gd name="connsiteX5" fmla="*/ 0 w 702469"/>
                  <a:gd name="connsiteY5" fmla="*/ 812006 h 1090612"/>
                  <a:gd name="connsiteX6" fmla="*/ 169069 w 702469"/>
                  <a:gd name="connsiteY6" fmla="*/ 1090612 h 1090612"/>
                  <a:gd name="connsiteX7" fmla="*/ 126206 w 702469"/>
                  <a:gd name="connsiteY7" fmla="*/ 907256 h 1090612"/>
                  <a:gd name="connsiteX8" fmla="*/ 273844 w 702469"/>
                  <a:gd name="connsiteY8" fmla="*/ 973931 h 1090612"/>
                  <a:gd name="connsiteX9" fmla="*/ 166687 w 702469"/>
                  <a:gd name="connsiteY9" fmla="*/ 873918 h 1090612"/>
                  <a:gd name="connsiteX10" fmla="*/ 207169 w 702469"/>
                  <a:gd name="connsiteY10" fmla="*/ 902493 h 1090612"/>
                  <a:gd name="connsiteX11" fmla="*/ 157162 w 702469"/>
                  <a:gd name="connsiteY11" fmla="*/ 757237 h 1090612"/>
                  <a:gd name="connsiteX12" fmla="*/ 204787 w 702469"/>
                  <a:gd name="connsiteY12" fmla="*/ 850106 h 1090612"/>
                  <a:gd name="connsiteX13" fmla="*/ 202406 w 702469"/>
                  <a:gd name="connsiteY13" fmla="*/ 578643 h 1090612"/>
                  <a:gd name="connsiteX14" fmla="*/ 142875 w 702469"/>
                  <a:gd name="connsiteY14" fmla="*/ 338137 h 1090612"/>
                  <a:gd name="connsiteX15" fmla="*/ 202406 w 702469"/>
                  <a:gd name="connsiteY15" fmla="*/ 226218 h 1090612"/>
                  <a:gd name="connsiteX16" fmla="*/ 278606 w 702469"/>
                  <a:gd name="connsiteY16" fmla="*/ 119062 h 1090612"/>
                  <a:gd name="connsiteX17" fmla="*/ 516731 w 702469"/>
                  <a:gd name="connsiteY17" fmla="*/ 392906 h 1090612"/>
                  <a:gd name="connsiteX18" fmla="*/ 447675 w 702469"/>
                  <a:gd name="connsiteY18" fmla="*/ 590550 h 1090612"/>
                  <a:gd name="connsiteX19" fmla="*/ 514350 w 702469"/>
                  <a:gd name="connsiteY19" fmla="*/ 923925 h 1090612"/>
                  <a:gd name="connsiteX20" fmla="*/ 554831 w 702469"/>
                  <a:gd name="connsiteY20" fmla="*/ 840581 h 1090612"/>
                  <a:gd name="connsiteX21" fmla="*/ 531019 w 702469"/>
                  <a:gd name="connsiteY21" fmla="*/ 1012031 h 1090612"/>
                  <a:gd name="connsiteX22" fmla="*/ 585787 w 702469"/>
                  <a:gd name="connsiteY22" fmla="*/ 923925 h 1090612"/>
                  <a:gd name="connsiteX23" fmla="*/ 609600 w 702469"/>
                  <a:gd name="connsiteY23" fmla="*/ 990600 h 1090612"/>
                  <a:gd name="connsiteX24" fmla="*/ 645319 w 702469"/>
                  <a:gd name="connsiteY24" fmla="*/ 854868 h 1090612"/>
                  <a:gd name="connsiteX25" fmla="*/ 688181 w 702469"/>
                  <a:gd name="connsiteY25" fmla="*/ 973931 h 1090612"/>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64360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64360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64360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48791 w 702469"/>
                  <a:gd name="connsiteY4" fmla="*/ 426518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48791 w 702469"/>
                  <a:gd name="connsiteY4" fmla="*/ 426518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607 h 1092288"/>
                  <a:gd name="connsiteX1" fmla="*/ 702469 w 702469"/>
                  <a:gd name="connsiteY1" fmla="*/ 739863 h 1092288"/>
                  <a:gd name="connsiteX2" fmla="*/ 585787 w 702469"/>
                  <a:gd name="connsiteY2" fmla="*/ 301713 h 1092288"/>
                  <a:gd name="connsiteX3" fmla="*/ 316706 w 702469"/>
                  <a:gd name="connsiteY3" fmla="*/ 261 h 1092288"/>
                  <a:gd name="connsiteX4" fmla="*/ 48791 w 702469"/>
                  <a:gd name="connsiteY4" fmla="*/ 426779 h 1092288"/>
                  <a:gd name="connsiteX5" fmla="*/ 0 w 702469"/>
                  <a:gd name="connsiteY5" fmla="*/ 813682 h 1092288"/>
                  <a:gd name="connsiteX6" fmla="*/ 169069 w 702469"/>
                  <a:gd name="connsiteY6" fmla="*/ 1092288 h 1092288"/>
                  <a:gd name="connsiteX7" fmla="*/ 126206 w 702469"/>
                  <a:gd name="connsiteY7" fmla="*/ 908932 h 1092288"/>
                  <a:gd name="connsiteX8" fmla="*/ 273844 w 702469"/>
                  <a:gd name="connsiteY8" fmla="*/ 975607 h 1092288"/>
                  <a:gd name="connsiteX9" fmla="*/ 166687 w 702469"/>
                  <a:gd name="connsiteY9" fmla="*/ 875594 h 1092288"/>
                  <a:gd name="connsiteX10" fmla="*/ 207169 w 702469"/>
                  <a:gd name="connsiteY10" fmla="*/ 904169 h 1092288"/>
                  <a:gd name="connsiteX11" fmla="*/ 157162 w 702469"/>
                  <a:gd name="connsiteY11" fmla="*/ 758913 h 1092288"/>
                  <a:gd name="connsiteX12" fmla="*/ 204787 w 702469"/>
                  <a:gd name="connsiteY12" fmla="*/ 851782 h 1092288"/>
                  <a:gd name="connsiteX13" fmla="*/ 202406 w 702469"/>
                  <a:gd name="connsiteY13" fmla="*/ 580319 h 1092288"/>
                  <a:gd name="connsiteX14" fmla="*/ 142875 w 702469"/>
                  <a:gd name="connsiteY14" fmla="*/ 339813 h 1092288"/>
                  <a:gd name="connsiteX15" fmla="*/ 202406 w 702469"/>
                  <a:gd name="connsiteY15" fmla="*/ 227894 h 1092288"/>
                  <a:gd name="connsiteX16" fmla="*/ 278606 w 702469"/>
                  <a:gd name="connsiteY16" fmla="*/ 120738 h 1092288"/>
                  <a:gd name="connsiteX17" fmla="*/ 516731 w 702469"/>
                  <a:gd name="connsiteY17" fmla="*/ 394582 h 1092288"/>
                  <a:gd name="connsiteX18" fmla="*/ 447675 w 702469"/>
                  <a:gd name="connsiteY18" fmla="*/ 592226 h 1092288"/>
                  <a:gd name="connsiteX19" fmla="*/ 514350 w 702469"/>
                  <a:gd name="connsiteY19" fmla="*/ 925601 h 1092288"/>
                  <a:gd name="connsiteX20" fmla="*/ 554831 w 702469"/>
                  <a:gd name="connsiteY20" fmla="*/ 842257 h 1092288"/>
                  <a:gd name="connsiteX21" fmla="*/ 531019 w 702469"/>
                  <a:gd name="connsiteY21" fmla="*/ 1013707 h 1092288"/>
                  <a:gd name="connsiteX22" fmla="*/ 585787 w 702469"/>
                  <a:gd name="connsiteY22" fmla="*/ 925601 h 1092288"/>
                  <a:gd name="connsiteX23" fmla="*/ 609600 w 702469"/>
                  <a:gd name="connsiteY23" fmla="*/ 992276 h 1092288"/>
                  <a:gd name="connsiteX24" fmla="*/ 645319 w 702469"/>
                  <a:gd name="connsiteY24" fmla="*/ 856544 h 1092288"/>
                  <a:gd name="connsiteX25" fmla="*/ 688181 w 702469"/>
                  <a:gd name="connsiteY25" fmla="*/ 975607 h 1092288"/>
                  <a:gd name="connsiteX0" fmla="*/ 688181 w 702469"/>
                  <a:gd name="connsiteY0" fmla="*/ 975607 h 1092288"/>
                  <a:gd name="connsiteX1" fmla="*/ 702469 w 702469"/>
                  <a:gd name="connsiteY1" fmla="*/ 739863 h 1092288"/>
                  <a:gd name="connsiteX2" fmla="*/ 585787 w 702469"/>
                  <a:gd name="connsiteY2" fmla="*/ 301713 h 1092288"/>
                  <a:gd name="connsiteX3" fmla="*/ 316706 w 702469"/>
                  <a:gd name="connsiteY3" fmla="*/ 261 h 1092288"/>
                  <a:gd name="connsiteX4" fmla="*/ 48791 w 702469"/>
                  <a:gd name="connsiteY4" fmla="*/ 426779 h 1092288"/>
                  <a:gd name="connsiteX5" fmla="*/ 0 w 702469"/>
                  <a:gd name="connsiteY5" fmla="*/ 813682 h 1092288"/>
                  <a:gd name="connsiteX6" fmla="*/ 169069 w 702469"/>
                  <a:gd name="connsiteY6" fmla="*/ 1092288 h 1092288"/>
                  <a:gd name="connsiteX7" fmla="*/ 126206 w 702469"/>
                  <a:gd name="connsiteY7" fmla="*/ 908932 h 1092288"/>
                  <a:gd name="connsiteX8" fmla="*/ 273844 w 702469"/>
                  <a:gd name="connsiteY8" fmla="*/ 975607 h 1092288"/>
                  <a:gd name="connsiteX9" fmla="*/ 166687 w 702469"/>
                  <a:gd name="connsiteY9" fmla="*/ 875594 h 1092288"/>
                  <a:gd name="connsiteX10" fmla="*/ 207169 w 702469"/>
                  <a:gd name="connsiteY10" fmla="*/ 904169 h 1092288"/>
                  <a:gd name="connsiteX11" fmla="*/ 157162 w 702469"/>
                  <a:gd name="connsiteY11" fmla="*/ 758913 h 1092288"/>
                  <a:gd name="connsiteX12" fmla="*/ 204787 w 702469"/>
                  <a:gd name="connsiteY12" fmla="*/ 851782 h 1092288"/>
                  <a:gd name="connsiteX13" fmla="*/ 202406 w 702469"/>
                  <a:gd name="connsiteY13" fmla="*/ 580319 h 1092288"/>
                  <a:gd name="connsiteX14" fmla="*/ 142875 w 702469"/>
                  <a:gd name="connsiteY14" fmla="*/ 339813 h 1092288"/>
                  <a:gd name="connsiteX15" fmla="*/ 202406 w 702469"/>
                  <a:gd name="connsiteY15" fmla="*/ 227894 h 1092288"/>
                  <a:gd name="connsiteX16" fmla="*/ 278606 w 702469"/>
                  <a:gd name="connsiteY16" fmla="*/ 120738 h 1092288"/>
                  <a:gd name="connsiteX17" fmla="*/ 516731 w 702469"/>
                  <a:gd name="connsiteY17" fmla="*/ 394582 h 1092288"/>
                  <a:gd name="connsiteX18" fmla="*/ 447675 w 702469"/>
                  <a:gd name="connsiteY18" fmla="*/ 592226 h 1092288"/>
                  <a:gd name="connsiteX19" fmla="*/ 514350 w 702469"/>
                  <a:gd name="connsiteY19" fmla="*/ 925601 h 1092288"/>
                  <a:gd name="connsiteX20" fmla="*/ 554831 w 702469"/>
                  <a:gd name="connsiteY20" fmla="*/ 842257 h 1092288"/>
                  <a:gd name="connsiteX21" fmla="*/ 531019 w 702469"/>
                  <a:gd name="connsiteY21" fmla="*/ 1013707 h 1092288"/>
                  <a:gd name="connsiteX22" fmla="*/ 585787 w 702469"/>
                  <a:gd name="connsiteY22" fmla="*/ 925601 h 1092288"/>
                  <a:gd name="connsiteX23" fmla="*/ 609600 w 702469"/>
                  <a:gd name="connsiteY23" fmla="*/ 992276 h 1092288"/>
                  <a:gd name="connsiteX24" fmla="*/ 645319 w 702469"/>
                  <a:gd name="connsiteY24" fmla="*/ 856544 h 1092288"/>
                  <a:gd name="connsiteX25" fmla="*/ 688181 w 702469"/>
                  <a:gd name="connsiteY25" fmla="*/ 975607 h 1092288"/>
                  <a:gd name="connsiteX0" fmla="*/ 688181 w 702469"/>
                  <a:gd name="connsiteY0" fmla="*/ 975607 h 1092288"/>
                  <a:gd name="connsiteX1" fmla="*/ 702469 w 702469"/>
                  <a:gd name="connsiteY1" fmla="*/ 739863 h 1092288"/>
                  <a:gd name="connsiteX2" fmla="*/ 585787 w 702469"/>
                  <a:gd name="connsiteY2" fmla="*/ 301713 h 1092288"/>
                  <a:gd name="connsiteX3" fmla="*/ 316706 w 702469"/>
                  <a:gd name="connsiteY3" fmla="*/ 261 h 1092288"/>
                  <a:gd name="connsiteX4" fmla="*/ 48791 w 702469"/>
                  <a:gd name="connsiteY4" fmla="*/ 426779 h 1092288"/>
                  <a:gd name="connsiteX5" fmla="*/ 0 w 702469"/>
                  <a:gd name="connsiteY5" fmla="*/ 813682 h 1092288"/>
                  <a:gd name="connsiteX6" fmla="*/ 169069 w 702469"/>
                  <a:gd name="connsiteY6" fmla="*/ 1092288 h 1092288"/>
                  <a:gd name="connsiteX7" fmla="*/ 126206 w 702469"/>
                  <a:gd name="connsiteY7" fmla="*/ 908932 h 1092288"/>
                  <a:gd name="connsiteX8" fmla="*/ 273844 w 702469"/>
                  <a:gd name="connsiteY8" fmla="*/ 975607 h 1092288"/>
                  <a:gd name="connsiteX9" fmla="*/ 166687 w 702469"/>
                  <a:gd name="connsiteY9" fmla="*/ 875594 h 1092288"/>
                  <a:gd name="connsiteX10" fmla="*/ 207169 w 702469"/>
                  <a:gd name="connsiteY10" fmla="*/ 904169 h 1092288"/>
                  <a:gd name="connsiteX11" fmla="*/ 157162 w 702469"/>
                  <a:gd name="connsiteY11" fmla="*/ 758913 h 1092288"/>
                  <a:gd name="connsiteX12" fmla="*/ 204787 w 702469"/>
                  <a:gd name="connsiteY12" fmla="*/ 851782 h 1092288"/>
                  <a:gd name="connsiteX13" fmla="*/ 202406 w 702469"/>
                  <a:gd name="connsiteY13" fmla="*/ 580319 h 1092288"/>
                  <a:gd name="connsiteX14" fmla="*/ 142875 w 702469"/>
                  <a:gd name="connsiteY14" fmla="*/ 339813 h 1092288"/>
                  <a:gd name="connsiteX15" fmla="*/ 202406 w 702469"/>
                  <a:gd name="connsiteY15" fmla="*/ 227894 h 1092288"/>
                  <a:gd name="connsiteX16" fmla="*/ 278606 w 702469"/>
                  <a:gd name="connsiteY16" fmla="*/ 120738 h 1092288"/>
                  <a:gd name="connsiteX17" fmla="*/ 516731 w 702469"/>
                  <a:gd name="connsiteY17" fmla="*/ 394582 h 1092288"/>
                  <a:gd name="connsiteX18" fmla="*/ 447675 w 702469"/>
                  <a:gd name="connsiteY18" fmla="*/ 592226 h 1092288"/>
                  <a:gd name="connsiteX19" fmla="*/ 514350 w 702469"/>
                  <a:gd name="connsiteY19" fmla="*/ 925601 h 1092288"/>
                  <a:gd name="connsiteX20" fmla="*/ 554831 w 702469"/>
                  <a:gd name="connsiteY20" fmla="*/ 842257 h 1092288"/>
                  <a:gd name="connsiteX21" fmla="*/ 531019 w 702469"/>
                  <a:gd name="connsiteY21" fmla="*/ 1013707 h 1092288"/>
                  <a:gd name="connsiteX22" fmla="*/ 585787 w 702469"/>
                  <a:gd name="connsiteY22" fmla="*/ 925601 h 1092288"/>
                  <a:gd name="connsiteX23" fmla="*/ 609600 w 702469"/>
                  <a:gd name="connsiteY23" fmla="*/ 992276 h 1092288"/>
                  <a:gd name="connsiteX24" fmla="*/ 645319 w 702469"/>
                  <a:gd name="connsiteY24" fmla="*/ 856544 h 1092288"/>
                  <a:gd name="connsiteX25" fmla="*/ 688181 w 702469"/>
                  <a:gd name="connsiteY25" fmla="*/ 975607 h 1092288"/>
                  <a:gd name="connsiteX0" fmla="*/ 690227 w 704515"/>
                  <a:gd name="connsiteY0" fmla="*/ 975607 h 1092288"/>
                  <a:gd name="connsiteX1" fmla="*/ 704515 w 704515"/>
                  <a:gd name="connsiteY1" fmla="*/ 739863 h 1092288"/>
                  <a:gd name="connsiteX2" fmla="*/ 587833 w 704515"/>
                  <a:gd name="connsiteY2" fmla="*/ 301713 h 1092288"/>
                  <a:gd name="connsiteX3" fmla="*/ 318752 w 704515"/>
                  <a:gd name="connsiteY3" fmla="*/ 261 h 1092288"/>
                  <a:gd name="connsiteX4" fmla="*/ 50837 w 704515"/>
                  <a:gd name="connsiteY4" fmla="*/ 426779 h 1092288"/>
                  <a:gd name="connsiteX5" fmla="*/ 2046 w 704515"/>
                  <a:gd name="connsiteY5" fmla="*/ 813682 h 1092288"/>
                  <a:gd name="connsiteX6" fmla="*/ 171115 w 704515"/>
                  <a:gd name="connsiteY6" fmla="*/ 1092288 h 1092288"/>
                  <a:gd name="connsiteX7" fmla="*/ 128252 w 704515"/>
                  <a:gd name="connsiteY7" fmla="*/ 908932 h 1092288"/>
                  <a:gd name="connsiteX8" fmla="*/ 275890 w 704515"/>
                  <a:gd name="connsiteY8" fmla="*/ 975607 h 1092288"/>
                  <a:gd name="connsiteX9" fmla="*/ 168733 w 704515"/>
                  <a:gd name="connsiteY9" fmla="*/ 875594 h 1092288"/>
                  <a:gd name="connsiteX10" fmla="*/ 209215 w 704515"/>
                  <a:gd name="connsiteY10" fmla="*/ 904169 h 1092288"/>
                  <a:gd name="connsiteX11" fmla="*/ 159208 w 704515"/>
                  <a:gd name="connsiteY11" fmla="*/ 758913 h 1092288"/>
                  <a:gd name="connsiteX12" fmla="*/ 206833 w 704515"/>
                  <a:gd name="connsiteY12" fmla="*/ 851782 h 1092288"/>
                  <a:gd name="connsiteX13" fmla="*/ 204452 w 704515"/>
                  <a:gd name="connsiteY13" fmla="*/ 580319 h 1092288"/>
                  <a:gd name="connsiteX14" fmla="*/ 144921 w 704515"/>
                  <a:gd name="connsiteY14" fmla="*/ 339813 h 1092288"/>
                  <a:gd name="connsiteX15" fmla="*/ 204452 w 704515"/>
                  <a:gd name="connsiteY15" fmla="*/ 227894 h 1092288"/>
                  <a:gd name="connsiteX16" fmla="*/ 280652 w 704515"/>
                  <a:gd name="connsiteY16" fmla="*/ 120738 h 1092288"/>
                  <a:gd name="connsiteX17" fmla="*/ 518777 w 704515"/>
                  <a:gd name="connsiteY17" fmla="*/ 394582 h 1092288"/>
                  <a:gd name="connsiteX18" fmla="*/ 449721 w 704515"/>
                  <a:gd name="connsiteY18" fmla="*/ 592226 h 1092288"/>
                  <a:gd name="connsiteX19" fmla="*/ 516396 w 704515"/>
                  <a:gd name="connsiteY19" fmla="*/ 925601 h 1092288"/>
                  <a:gd name="connsiteX20" fmla="*/ 556877 w 704515"/>
                  <a:gd name="connsiteY20" fmla="*/ 842257 h 1092288"/>
                  <a:gd name="connsiteX21" fmla="*/ 533065 w 704515"/>
                  <a:gd name="connsiteY21" fmla="*/ 1013707 h 1092288"/>
                  <a:gd name="connsiteX22" fmla="*/ 587833 w 704515"/>
                  <a:gd name="connsiteY22" fmla="*/ 925601 h 1092288"/>
                  <a:gd name="connsiteX23" fmla="*/ 611646 w 704515"/>
                  <a:gd name="connsiteY23" fmla="*/ 992276 h 1092288"/>
                  <a:gd name="connsiteX24" fmla="*/ 647365 w 704515"/>
                  <a:gd name="connsiteY24" fmla="*/ 856544 h 1092288"/>
                  <a:gd name="connsiteX25" fmla="*/ 690227 w 704515"/>
                  <a:gd name="connsiteY25" fmla="*/ 975607 h 1092288"/>
                  <a:gd name="connsiteX0" fmla="*/ 689929 w 704217"/>
                  <a:gd name="connsiteY0" fmla="*/ 975607 h 1059736"/>
                  <a:gd name="connsiteX1" fmla="*/ 704217 w 704217"/>
                  <a:gd name="connsiteY1" fmla="*/ 739863 h 1059736"/>
                  <a:gd name="connsiteX2" fmla="*/ 587535 w 704217"/>
                  <a:gd name="connsiteY2" fmla="*/ 301713 h 1059736"/>
                  <a:gd name="connsiteX3" fmla="*/ 318454 w 704217"/>
                  <a:gd name="connsiteY3" fmla="*/ 261 h 1059736"/>
                  <a:gd name="connsiteX4" fmla="*/ 50539 w 704217"/>
                  <a:gd name="connsiteY4" fmla="*/ 426779 h 1059736"/>
                  <a:gd name="connsiteX5" fmla="*/ 1748 w 704217"/>
                  <a:gd name="connsiteY5" fmla="*/ 813682 h 1059736"/>
                  <a:gd name="connsiteX6" fmla="*/ 196293 w 704217"/>
                  <a:gd name="connsiteY6" fmla="*/ 1059736 h 1059736"/>
                  <a:gd name="connsiteX7" fmla="*/ 127954 w 704217"/>
                  <a:gd name="connsiteY7" fmla="*/ 908932 h 1059736"/>
                  <a:gd name="connsiteX8" fmla="*/ 275592 w 704217"/>
                  <a:gd name="connsiteY8" fmla="*/ 975607 h 1059736"/>
                  <a:gd name="connsiteX9" fmla="*/ 168435 w 704217"/>
                  <a:gd name="connsiteY9" fmla="*/ 875594 h 1059736"/>
                  <a:gd name="connsiteX10" fmla="*/ 208917 w 704217"/>
                  <a:gd name="connsiteY10" fmla="*/ 904169 h 1059736"/>
                  <a:gd name="connsiteX11" fmla="*/ 158910 w 704217"/>
                  <a:gd name="connsiteY11" fmla="*/ 758913 h 1059736"/>
                  <a:gd name="connsiteX12" fmla="*/ 206535 w 704217"/>
                  <a:gd name="connsiteY12" fmla="*/ 851782 h 1059736"/>
                  <a:gd name="connsiteX13" fmla="*/ 204154 w 704217"/>
                  <a:gd name="connsiteY13" fmla="*/ 580319 h 1059736"/>
                  <a:gd name="connsiteX14" fmla="*/ 144623 w 704217"/>
                  <a:gd name="connsiteY14" fmla="*/ 339813 h 1059736"/>
                  <a:gd name="connsiteX15" fmla="*/ 204154 w 704217"/>
                  <a:gd name="connsiteY15" fmla="*/ 227894 h 1059736"/>
                  <a:gd name="connsiteX16" fmla="*/ 280354 w 704217"/>
                  <a:gd name="connsiteY16" fmla="*/ 120738 h 1059736"/>
                  <a:gd name="connsiteX17" fmla="*/ 518479 w 704217"/>
                  <a:gd name="connsiteY17" fmla="*/ 394582 h 1059736"/>
                  <a:gd name="connsiteX18" fmla="*/ 449423 w 704217"/>
                  <a:gd name="connsiteY18" fmla="*/ 592226 h 1059736"/>
                  <a:gd name="connsiteX19" fmla="*/ 516098 w 704217"/>
                  <a:gd name="connsiteY19" fmla="*/ 925601 h 1059736"/>
                  <a:gd name="connsiteX20" fmla="*/ 556579 w 704217"/>
                  <a:gd name="connsiteY20" fmla="*/ 842257 h 1059736"/>
                  <a:gd name="connsiteX21" fmla="*/ 532767 w 704217"/>
                  <a:gd name="connsiteY21" fmla="*/ 1013707 h 1059736"/>
                  <a:gd name="connsiteX22" fmla="*/ 587535 w 704217"/>
                  <a:gd name="connsiteY22" fmla="*/ 925601 h 1059736"/>
                  <a:gd name="connsiteX23" fmla="*/ 611348 w 704217"/>
                  <a:gd name="connsiteY23" fmla="*/ 992276 h 1059736"/>
                  <a:gd name="connsiteX24" fmla="*/ 647067 w 704217"/>
                  <a:gd name="connsiteY24" fmla="*/ 856544 h 1059736"/>
                  <a:gd name="connsiteX25" fmla="*/ 689929 w 704217"/>
                  <a:gd name="connsiteY25" fmla="*/ 975607 h 1059736"/>
                  <a:gd name="connsiteX0" fmla="*/ 690787 w 705075"/>
                  <a:gd name="connsiteY0" fmla="*/ 975607 h 1059736"/>
                  <a:gd name="connsiteX1" fmla="*/ 705075 w 705075"/>
                  <a:gd name="connsiteY1" fmla="*/ 739863 h 1059736"/>
                  <a:gd name="connsiteX2" fmla="*/ 588393 w 705075"/>
                  <a:gd name="connsiteY2" fmla="*/ 301713 h 1059736"/>
                  <a:gd name="connsiteX3" fmla="*/ 319312 w 705075"/>
                  <a:gd name="connsiteY3" fmla="*/ 261 h 1059736"/>
                  <a:gd name="connsiteX4" fmla="*/ 51397 w 705075"/>
                  <a:gd name="connsiteY4" fmla="*/ 426779 h 1059736"/>
                  <a:gd name="connsiteX5" fmla="*/ 2606 w 705075"/>
                  <a:gd name="connsiteY5" fmla="*/ 813682 h 1059736"/>
                  <a:gd name="connsiteX6" fmla="*/ 197151 w 705075"/>
                  <a:gd name="connsiteY6" fmla="*/ 1059736 h 1059736"/>
                  <a:gd name="connsiteX7" fmla="*/ 128812 w 705075"/>
                  <a:gd name="connsiteY7" fmla="*/ 908932 h 1059736"/>
                  <a:gd name="connsiteX8" fmla="*/ 276450 w 705075"/>
                  <a:gd name="connsiteY8" fmla="*/ 975607 h 1059736"/>
                  <a:gd name="connsiteX9" fmla="*/ 169293 w 705075"/>
                  <a:gd name="connsiteY9" fmla="*/ 875594 h 1059736"/>
                  <a:gd name="connsiteX10" fmla="*/ 209775 w 705075"/>
                  <a:gd name="connsiteY10" fmla="*/ 904169 h 1059736"/>
                  <a:gd name="connsiteX11" fmla="*/ 159768 w 705075"/>
                  <a:gd name="connsiteY11" fmla="*/ 758913 h 1059736"/>
                  <a:gd name="connsiteX12" fmla="*/ 207393 w 705075"/>
                  <a:gd name="connsiteY12" fmla="*/ 851782 h 1059736"/>
                  <a:gd name="connsiteX13" fmla="*/ 205012 w 705075"/>
                  <a:gd name="connsiteY13" fmla="*/ 580319 h 1059736"/>
                  <a:gd name="connsiteX14" fmla="*/ 145481 w 705075"/>
                  <a:gd name="connsiteY14" fmla="*/ 339813 h 1059736"/>
                  <a:gd name="connsiteX15" fmla="*/ 205012 w 705075"/>
                  <a:gd name="connsiteY15" fmla="*/ 227894 h 1059736"/>
                  <a:gd name="connsiteX16" fmla="*/ 281212 w 705075"/>
                  <a:gd name="connsiteY16" fmla="*/ 120738 h 1059736"/>
                  <a:gd name="connsiteX17" fmla="*/ 519337 w 705075"/>
                  <a:gd name="connsiteY17" fmla="*/ 394582 h 1059736"/>
                  <a:gd name="connsiteX18" fmla="*/ 450281 w 705075"/>
                  <a:gd name="connsiteY18" fmla="*/ 592226 h 1059736"/>
                  <a:gd name="connsiteX19" fmla="*/ 516956 w 705075"/>
                  <a:gd name="connsiteY19" fmla="*/ 925601 h 1059736"/>
                  <a:gd name="connsiteX20" fmla="*/ 557437 w 705075"/>
                  <a:gd name="connsiteY20" fmla="*/ 842257 h 1059736"/>
                  <a:gd name="connsiteX21" fmla="*/ 533625 w 705075"/>
                  <a:gd name="connsiteY21" fmla="*/ 1013707 h 1059736"/>
                  <a:gd name="connsiteX22" fmla="*/ 588393 w 705075"/>
                  <a:gd name="connsiteY22" fmla="*/ 925601 h 1059736"/>
                  <a:gd name="connsiteX23" fmla="*/ 612206 w 705075"/>
                  <a:gd name="connsiteY23" fmla="*/ 992276 h 1059736"/>
                  <a:gd name="connsiteX24" fmla="*/ 647925 w 705075"/>
                  <a:gd name="connsiteY24" fmla="*/ 856544 h 1059736"/>
                  <a:gd name="connsiteX25" fmla="*/ 690787 w 705075"/>
                  <a:gd name="connsiteY25" fmla="*/ 975607 h 1059736"/>
                  <a:gd name="connsiteX0" fmla="*/ 690787 w 705075"/>
                  <a:gd name="connsiteY0" fmla="*/ 975607 h 1059736"/>
                  <a:gd name="connsiteX1" fmla="*/ 705075 w 705075"/>
                  <a:gd name="connsiteY1" fmla="*/ 739863 h 1059736"/>
                  <a:gd name="connsiteX2" fmla="*/ 588393 w 705075"/>
                  <a:gd name="connsiteY2" fmla="*/ 301713 h 1059736"/>
                  <a:gd name="connsiteX3" fmla="*/ 319312 w 705075"/>
                  <a:gd name="connsiteY3" fmla="*/ 261 h 1059736"/>
                  <a:gd name="connsiteX4" fmla="*/ 51397 w 705075"/>
                  <a:gd name="connsiteY4" fmla="*/ 426779 h 1059736"/>
                  <a:gd name="connsiteX5" fmla="*/ 2606 w 705075"/>
                  <a:gd name="connsiteY5" fmla="*/ 813682 h 1059736"/>
                  <a:gd name="connsiteX6" fmla="*/ 197151 w 705075"/>
                  <a:gd name="connsiteY6" fmla="*/ 1059736 h 1059736"/>
                  <a:gd name="connsiteX7" fmla="*/ 128812 w 705075"/>
                  <a:gd name="connsiteY7" fmla="*/ 908932 h 1059736"/>
                  <a:gd name="connsiteX8" fmla="*/ 276450 w 705075"/>
                  <a:gd name="connsiteY8" fmla="*/ 975607 h 1059736"/>
                  <a:gd name="connsiteX9" fmla="*/ 169293 w 705075"/>
                  <a:gd name="connsiteY9" fmla="*/ 875594 h 1059736"/>
                  <a:gd name="connsiteX10" fmla="*/ 209775 w 705075"/>
                  <a:gd name="connsiteY10" fmla="*/ 904169 h 1059736"/>
                  <a:gd name="connsiteX11" fmla="*/ 159768 w 705075"/>
                  <a:gd name="connsiteY11" fmla="*/ 758913 h 1059736"/>
                  <a:gd name="connsiteX12" fmla="*/ 207393 w 705075"/>
                  <a:gd name="connsiteY12" fmla="*/ 851782 h 1059736"/>
                  <a:gd name="connsiteX13" fmla="*/ 205012 w 705075"/>
                  <a:gd name="connsiteY13" fmla="*/ 580319 h 1059736"/>
                  <a:gd name="connsiteX14" fmla="*/ 145481 w 705075"/>
                  <a:gd name="connsiteY14" fmla="*/ 339813 h 1059736"/>
                  <a:gd name="connsiteX15" fmla="*/ 205012 w 705075"/>
                  <a:gd name="connsiteY15" fmla="*/ 227894 h 1059736"/>
                  <a:gd name="connsiteX16" fmla="*/ 281212 w 705075"/>
                  <a:gd name="connsiteY16" fmla="*/ 120738 h 1059736"/>
                  <a:gd name="connsiteX17" fmla="*/ 519337 w 705075"/>
                  <a:gd name="connsiteY17" fmla="*/ 394582 h 1059736"/>
                  <a:gd name="connsiteX18" fmla="*/ 450281 w 705075"/>
                  <a:gd name="connsiteY18" fmla="*/ 592226 h 1059736"/>
                  <a:gd name="connsiteX19" fmla="*/ 516956 w 705075"/>
                  <a:gd name="connsiteY19" fmla="*/ 925601 h 1059736"/>
                  <a:gd name="connsiteX20" fmla="*/ 557437 w 705075"/>
                  <a:gd name="connsiteY20" fmla="*/ 842257 h 1059736"/>
                  <a:gd name="connsiteX21" fmla="*/ 533625 w 705075"/>
                  <a:gd name="connsiteY21" fmla="*/ 1013707 h 1059736"/>
                  <a:gd name="connsiteX22" fmla="*/ 588393 w 705075"/>
                  <a:gd name="connsiteY22" fmla="*/ 925601 h 1059736"/>
                  <a:gd name="connsiteX23" fmla="*/ 612206 w 705075"/>
                  <a:gd name="connsiteY23" fmla="*/ 992276 h 1059736"/>
                  <a:gd name="connsiteX24" fmla="*/ 647925 w 705075"/>
                  <a:gd name="connsiteY24" fmla="*/ 856544 h 1059736"/>
                  <a:gd name="connsiteX25" fmla="*/ 690787 w 705075"/>
                  <a:gd name="connsiteY25" fmla="*/ 975607 h 1059736"/>
                  <a:gd name="connsiteX0" fmla="*/ 690787 w 705075"/>
                  <a:gd name="connsiteY0" fmla="*/ 975607 h 1059736"/>
                  <a:gd name="connsiteX1" fmla="*/ 705075 w 705075"/>
                  <a:gd name="connsiteY1" fmla="*/ 739863 h 1059736"/>
                  <a:gd name="connsiteX2" fmla="*/ 588393 w 705075"/>
                  <a:gd name="connsiteY2" fmla="*/ 301713 h 1059736"/>
                  <a:gd name="connsiteX3" fmla="*/ 319312 w 705075"/>
                  <a:gd name="connsiteY3" fmla="*/ 261 h 1059736"/>
                  <a:gd name="connsiteX4" fmla="*/ 51397 w 705075"/>
                  <a:gd name="connsiteY4" fmla="*/ 426779 h 1059736"/>
                  <a:gd name="connsiteX5" fmla="*/ 2606 w 705075"/>
                  <a:gd name="connsiteY5" fmla="*/ 813682 h 1059736"/>
                  <a:gd name="connsiteX6" fmla="*/ 197151 w 705075"/>
                  <a:gd name="connsiteY6" fmla="*/ 1059736 h 1059736"/>
                  <a:gd name="connsiteX7" fmla="*/ 128812 w 705075"/>
                  <a:gd name="connsiteY7" fmla="*/ 908932 h 1059736"/>
                  <a:gd name="connsiteX8" fmla="*/ 276450 w 705075"/>
                  <a:gd name="connsiteY8" fmla="*/ 975607 h 1059736"/>
                  <a:gd name="connsiteX9" fmla="*/ 169293 w 705075"/>
                  <a:gd name="connsiteY9" fmla="*/ 875594 h 1059736"/>
                  <a:gd name="connsiteX10" fmla="*/ 209775 w 705075"/>
                  <a:gd name="connsiteY10" fmla="*/ 904169 h 1059736"/>
                  <a:gd name="connsiteX11" fmla="*/ 159768 w 705075"/>
                  <a:gd name="connsiteY11" fmla="*/ 758913 h 1059736"/>
                  <a:gd name="connsiteX12" fmla="*/ 207393 w 705075"/>
                  <a:gd name="connsiteY12" fmla="*/ 851782 h 1059736"/>
                  <a:gd name="connsiteX13" fmla="*/ 205012 w 705075"/>
                  <a:gd name="connsiteY13" fmla="*/ 580319 h 1059736"/>
                  <a:gd name="connsiteX14" fmla="*/ 145481 w 705075"/>
                  <a:gd name="connsiteY14" fmla="*/ 339813 h 1059736"/>
                  <a:gd name="connsiteX15" fmla="*/ 205012 w 705075"/>
                  <a:gd name="connsiteY15" fmla="*/ 227894 h 1059736"/>
                  <a:gd name="connsiteX16" fmla="*/ 281212 w 705075"/>
                  <a:gd name="connsiteY16" fmla="*/ 120738 h 1059736"/>
                  <a:gd name="connsiteX17" fmla="*/ 519337 w 705075"/>
                  <a:gd name="connsiteY17" fmla="*/ 394582 h 1059736"/>
                  <a:gd name="connsiteX18" fmla="*/ 450281 w 705075"/>
                  <a:gd name="connsiteY18" fmla="*/ 592226 h 1059736"/>
                  <a:gd name="connsiteX19" fmla="*/ 516956 w 705075"/>
                  <a:gd name="connsiteY19" fmla="*/ 925601 h 1059736"/>
                  <a:gd name="connsiteX20" fmla="*/ 557437 w 705075"/>
                  <a:gd name="connsiteY20" fmla="*/ 842257 h 1059736"/>
                  <a:gd name="connsiteX21" fmla="*/ 533625 w 705075"/>
                  <a:gd name="connsiteY21" fmla="*/ 1013707 h 1059736"/>
                  <a:gd name="connsiteX22" fmla="*/ 588393 w 705075"/>
                  <a:gd name="connsiteY22" fmla="*/ 925601 h 1059736"/>
                  <a:gd name="connsiteX23" fmla="*/ 612206 w 705075"/>
                  <a:gd name="connsiteY23" fmla="*/ 992276 h 1059736"/>
                  <a:gd name="connsiteX24" fmla="*/ 647925 w 705075"/>
                  <a:gd name="connsiteY24" fmla="*/ 856544 h 1059736"/>
                  <a:gd name="connsiteX25" fmla="*/ 690787 w 705075"/>
                  <a:gd name="connsiteY25" fmla="*/ 975607 h 1059736"/>
                  <a:gd name="connsiteX0" fmla="*/ 690615 w 704903"/>
                  <a:gd name="connsiteY0" fmla="*/ 975607 h 1044167"/>
                  <a:gd name="connsiteX1" fmla="*/ 704903 w 704903"/>
                  <a:gd name="connsiteY1" fmla="*/ 739863 h 1044167"/>
                  <a:gd name="connsiteX2" fmla="*/ 588221 w 704903"/>
                  <a:gd name="connsiteY2" fmla="*/ 301713 h 1044167"/>
                  <a:gd name="connsiteX3" fmla="*/ 319140 w 704903"/>
                  <a:gd name="connsiteY3" fmla="*/ 261 h 1044167"/>
                  <a:gd name="connsiteX4" fmla="*/ 51225 w 704903"/>
                  <a:gd name="connsiteY4" fmla="*/ 426779 h 1044167"/>
                  <a:gd name="connsiteX5" fmla="*/ 2434 w 704903"/>
                  <a:gd name="connsiteY5" fmla="*/ 813682 h 1044167"/>
                  <a:gd name="connsiteX6" fmla="*/ 205471 w 704903"/>
                  <a:gd name="connsiteY6" fmla="*/ 1044167 h 1044167"/>
                  <a:gd name="connsiteX7" fmla="*/ 128640 w 704903"/>
                  <a:gd name="connsiteY7" fmla="*/ 908932 h 1044167"/>
                  <a:gd name="connsiteX8" fmla="*/ 276278 w 704903"/>
                  <a:gd name="connsiteY8" fmla="*/ 975607 h 1044167"/>
                  <a:gd name="connsiteX9" fmla="*/ 169121 w 704903"/>
                  <a:gd name="connsiteY9" fmla="*/ 875594 h 1044167"/>
                  <a:gd name="connsiteX10" fmla="*/ 209603 w 704903"/>
                  <a:gd name="connsiteY10" fmla="*/ 904169 h 1044167"/>
                  <a:gd name="connsiteX11" fmla="*/ 159596 w 704903"/>
                  <a:gd name="connsiteY11" fmla="*/ 758913 h 1044167"/>
                  <a:gd name="connsiteX12" fmla="*/ 207221 w 704903"/>
                  <a:gd name="connsiteY12" fmla="*/ 851782 h 1044167"/>
                  <a:gd name="connsiteX13" fmla="*/ 204840 w 704903"/>
                  <a:gd name="connsiteY13" fmla="*/ 580319 h 1044167"/>
                  <a:gd name="connsiteX14" fmla="*/ 145309 w 704903"/>
                  <a:gd name="connsiteY14" fmla="*/ 339813 h 1044167"/>
                  <a:gd name="connsiteX15" fmla="*/ 204840 w 704903"/>
                  <a:gd name="connsiteY15" fmla="*/ 227894 h 1044167"/>
                  <a:gd name="connsiteX16" fmla="*/ 281040 w 704903"/>
                  <a:gd name="connsiteY16" fmla="*/ 120738 h 1044167"/>
                  <a:gd name="connsiteX17" fmla="*/ 519165 w 704903"/>
                  <a:gd name="connsiteY17" fmla="*/ 394582 h 1044167"/>
                  <a:gd name="connsiteX18" fmla="*/ 450109 w 704903"/>
                  <a:gd name="connsiteY18" fmla="*/ 592226 h 1044167"/>
                  <a:gd name="connsiteX19" fmla="*/ 516784 w 704903"/>
                  <a:gd name="connsiteY19" fmla="*/ 925601 h 1044167"/>
                  <a:gd name="connsiteX20" fmla="*/ 557265 w 704903"/>
                  <a:gd name="connsiteY20" fmla="*/ 842257 h 1044167"/>
                  <a:gd name="connsiteX21" fmla="*/ 533453 w 704903"/>
                  <a:gd name="connsiteY21" fmla="*/ 1013707 h 1044167"/>
                  <a:gd name="connsiteX22" fmla="*/ 588221 w 704903"/>
                  <a:gd name="connsiteY22" fmla="*/ 925601 h 1044167"/>
                  <a:gd name="connsiteX23" fmla="*/ 612034 w 704903"/>
                  <a:gd name="connsiteY23" fmla="*/ 992276 h 1044167"/>
                  <a:gd name="connsiteX24" fmla="*/ 647753 w 704903"/>
                  <a:gd name="connsiteY24" fmla="*/ 856544 h 1044167"/>
                  <a:gd name="connsiteX25" fmla="*/ 690615 w 704903"/>
                  <a:gd name="connsiteY25" fmla="*/ 975607 h 1044167"/>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59496 w 704803"/>
                  <a:gd name="connsiteY11" fmla="*/ 758913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7987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7987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7987 h 1044199"/>
                  <a:gd name="connsiteX16" fmla="*/ 280940 w 704803"/>
                  <a:gd name="connsiteY16" fmla="*/ 151875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23005"/>
                  <a:gd name="connsiteY0" fmla="*/ 975607 h 1044199"/>
                  <a:gd name="connsiteX1" fmla="*/ 704803 w 723005"/>
                  <a:gd name="connsiteY1" fmla="*/ 739863 h 1044199"/>
                  <a:gd name="connsiteX2" fmla="*/ 588121 w 723005"/>
                  <a:gd name="connsiteY2" fmla="*/ 301713 h 1044199"/>
                  <a:gd name="connsiteX3" fmla="*/ 319040 w 723005"/>
                  <a:gd name="connsiteY3" fmla="*/ 261 h 1044199"/>
                  <a:gd name="connsiteX4" fmla="*/ 51125 w 723005"/>
                  <a:gd name="connsiteY4" fmla="*/ 426779 h 1044199"/>
                  <a:gd name="connsiteX5" fmla="*/ 2334 w 723005"/>
                  <a:gd name="connsiteY5" fmla="*/ 813682 h 1044199"/>
                  <a:gd name="connsiteX6" fmla="*/ 205371 w 723005"/>
                  <a:gd name="connsiteY6" fmla="*/ 1044167 h 1044199"/>
                  <a:gd name="connsiteX7" fmla="*/ 128540 w 723005"/>
                  <a:gd name="connsiteY7" fmla="*/ 908932 h 1044199"/>
                  <a:gd name="connsiteX8" fmla="*/ 276178 w 723005"/>
                  <a:gd name="connsiteY8" fmla="*/ 975607 h 1044199"/>
                  <a:gd name="connsiteX9" fmla="*/ 169021 w 723005"/>
                  <a:gd name="connsiteY9" fmla="*/ 875594 h 1044199"/>
                  <a:gd name="connsiteX10" fmla="*/ 229318 w 723005"/>
                  <a:gd name="connsiteY10" fmla="*/ 918322 h 1044199"/>
                  <a:gd name="connsiteX11" fmla="*/ 169403 w 723005"/>
                  <a:gd name="connsiteY11" fmla="*/ 767405 h 1044199"/>
                  <a:gd name="connsiteX12" fmla="*/ 234012 w 723005"/>
                  <a:gd name="connsiteY12" fmla="*/ 854613 h 1044199"/>
                  <a:gd name="connsiteX13" fmla="*/ 213232 w 723005"/>
                  <a:gd name="connsiteY13" fmla="*/ 553428 h 1044199"/>
                  <a:gd name="connsiteX14" fmla="*/ 148040 w 723005"/>
                  <a:gd name="connsiteY14" fmla="*/ 341228 h 1044199"/>
                  <a:gd name="connsiteX15" fmla="*/ 210401 w 723005"/>
                  <a:gd name="connsiteY15" fmla="*/ 213741 h 1044199"/>
                  <a:gd name="connsiteX16" fmla="*/ 280940 w 723005"/>
                  <a:gd name="connsiteY16" fmla="*/ 151875 h 1044199"/>
                  <a:gd name="connsiteX17" fmla="*/ 506327 w 723005"/>
                  <a:gd name="connsiteY17" fmla="*/ 395997 h 1044199"/>
                  <a:gd name="connsiteX18" fmla="*/ 468408 w 723005"/>
                  <a:gd name="connsiteY18" fmla="*/ 627609 h 1044199"/>
                  <a:gd name="connsiteX19" fmla="*/ 516684 w 723005"/>
                  <a:gd name="connsiteY19" fmla="*/ 925601 h 1044199"/>
                  <a:gd name="connsiteX20" fmla="*/ 557165 w 723005"/>
                  <a:gd name="connsiteY20" fmla="*/ 842257 h 1044199"/>
                  <a:gd name="connsiteX21" fmla="*/ 533353 w 723005"/>
                  <a:gd name="connsiteY21" fmla="*/ 1013707 h 1044199"/>
                  <a:gd name="connsiteX22" fmla="*/ 588121 w 723005"/>
                  <a:gd name="connsiteY22" fmla="*/ 925601 h 1044199"/>
                  <a:gd name="connsiteX23" fmla="*/ 611934 w 723005"/>
                  <a:gd name="connsiteY23" fmla="*/ 992276 h 1044199"/>
                  <a:gd name="connsiteX24" fmla="*/ 647653 w 723005"/>
                  <a:gd name="connsiteY24" fmla="*/ 856544 h 1044199"/>
                  <a:gd name="connsiteX25" fmla="*/ 690515 w 723005"/>
                  <a:gd name="connsiteY25" fmla="*/ 975607 h 1044199"/>
                  <a:gd name="connsiteX0" fmla="*/ 666454 w 719139"/>
                  <a:gd name="connsiteY0" fmla="*/ 985514 h 1044199"/>
                  <a:gd name="connsiteX1" fmla="*/ 704803 w 719139"/>
                  <a:gd name="connsiteY1" fmla="*/ 739863 h 1044199"/>
                  <a:gd name="connsiteX2" fmla="*/ 588121 w 719139"/>
                  <a:gd name="connsiteY2" fmla="*/ 301713 h 1044199"/>
                  <a:gd name="connsiteX3" fmla="*/ 319040 w 719139"/>
                  <a:gd name="connsiteY3" fmla="*/ 261 h 1044199"/>
                  <a:gd name="connsiteX4" fmla="*/ 51125 w 719139"/>
                  <a:gd name="connsiteY4" fmla="*/ 426779 h 1044199"/>
                  <a:gd name="connsiteX5" fmla="*/ 2334 w 719139"/>
                  <a:gd name="connsiteY5" fmla="*/ 813682 h 1044199"/>
                  <a:gd name="connsiteX6" fmla="*/ 205371 w 719139"/>
                  <a:gd name="connsiteY6" fmla="*/ 1044167 h 1044199"/>
                  <a:gd name="connsiteX7" fmla="*/ 128540 w 719139"/>
                  <a:gd name="connsiteY7" fmla="*/ 908932 h 1044199"/>
                  <a:gd name="connsiteX8" fmla="*/ 276178 w 719139"/>
                  <a:gd name="connsiteY8" fmla="*/ 975607 h 1044199"/>
                  <a:gd name="connsiteX9" fmla="*/ 169021 w 719139"/>
                  <a:gd name="connsiteY9" fmla="*/ 875594 h 1044199"/>
                  <a:gd name="connsiteX10" fmla="*/ 229318 w 719139"/>
                  <a:gd name="connsiteY10" fmla="*/ 918322 h 1044199"/>
                  <a:gd name="connsiteX11" fmla="*/ 169403 w 719139"/>
                  <a:gd name="connsiteY11" fmla="*/ 767405 h 1044199"/>
                  <a:gd name="connsiteX12" fmla="*/ 234012 w 719139"/>
                  <a:gd name="connsiteY12" fmla="*/ 854613 h 1044199"/>
                  <a:gd name="connsiteX13" fmla="*/ 213232 w 719139"/>
                  <a:gd name="connsiteY13" fmla="*/ 553428 h 1044199"/>
                  <a:gd name="connsiteX14" fmla="*/ 148040 w 719139"/>
                  <a:gd name="connsiteY14" fmla="*/ 341228 h 1044199"/>
                  <a:gd name="connsiteX15" fmla="*/ 210401 w 719139"/>
                  <a:gd name="connsiteY15" fmla="*/ 213741 h 1044199"/>
                  <a:gd name="connsiteX16" fmla="*/ 280940 w 719139"/>
                  <a:gd name="connsiteY16" fmla="*/ 151875 h 1044199"/>
                  <a:gd name="connsiteX17" fmla="*/ 506327 w 719139"/>
                  <a:gd name="connsiteY17" fmla="*/ 395997 h 1044199"/>
                  <a:gd name="connsiteX18" fmla="*/ 468408 w 719139"/>
                  <a:gd name="connsiteY18" fmla="*/ 627609 h 1044199"/>
                  <a:gd name="connsiteX19" fmla="*/ 516684 w 719139"/>
                  <a:gd name="connsiteY19" fmla="*/ 925601 h 1044199"/>
                  <a:gd name="connsiteX20" fmla="*/ 557165 w 719139"/>
                  <a:gd name="connsiteY20" fmla="*/ 842257 h 1044199"/>
                  <a:gd name="connsiteX21" fmla="*/ 533353 w 719139"/>
                  <a:gd name="connsiteY21" fmla="*/ 1013707 h 1044199"/>
                  <a:gd name="connsiteX22" fmla="*/ 588121 w 719139"/>
                  <a:gd name="connsiteY22" fmla="*/ 925601 h 1044199"/>
                  <a:gd name="connsiteX23" fmla="*/ 611934 w 719139"/>
                  <a:gd name="connsiteY23" fmla="*/ 992276 h 1044199"/>
                  <a:gd name="connsiteX24" fmla="*/ 647653 w 719139"/>
                  <a:gd name="connsiteY24" fmla="*/ 856544 h 1044199"/>
                  <a:gd name="connsiteX25" fmla="*/ 666454 w 71913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76264 w 724209"/>
                  <a:gd name="connsiteY13" fmla="*/ 545685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76264 w 724209"/>
                  <a:gd name="connsiteY13" fmla="*/ 545685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52336 w 724209"/>
                  <a:gd name="connsiteY14" fmla="*/ 360601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24209" h="1044199">
                    <a:moveTo>
                      <a:pt x="666454" y="985514"/>
                    </a:moveTo>
                    <a:cubicBezTo>
                      <a:pt x="705185" y="928163"/>
                      <a:pt x="750992" y="846751"/>
                      <a:pt x="704803" y="739863"/>
                    </a:cubicBezTo>
                    <a:cubicBezTo>
                      <a:pt x="614957" y="615043"/>
                      <a:pt x="627015" y="447763"/>
                      <a:pt x="588121" y="301713"/>
                    </a:cubicBezTo>
                    <a:cubicBezTo>
                      <a:pt x="546548" y="154523"/>
                      <a:pt x="509222" y="4503"/>
                      <a:pt x="319040" y="261"/>
                    </a:cubicBezTo>
                    <a:cubicBezTo>
                      <a:pt x="73106" y="-10892"/>
                      <a:pt x="56453" y="337445"/>
                      <a:pt x="51125" y="426779"/>
                    </a:cubicBezTo>
                    <a:cubicBezTo>
                      <a:pt x="43353" y="559993"/>
                      <a:pt x="78580" y="673242"/>
                      <a:pt x="2334" y="813682"/>
                    </a:cubicBezTo>
                    <a:cubicBezTo>
                      <a:pt x="-17738" y="960333"/>
                      <a:pt x="95232" y="1046125"/>
                      <a:pt x="205371" y="1044167"/>
                    </a:cubicBezTo>
                    <a:cubicBezTo>
                      <a:pt x="145793" y="1003806"/>
                      <a:pt x="125844" y="969107"/>
                      <a:pt x="128540" y="908932"/>
                    </a:cubicBezTo>
                    <a:cubicBezTo>
                      <a:pt x="180584" y="973617"/>
                      <a:pt x="218473" y="985934"/>
                      <a:pt x="276178" y="975607"/>
                    </a:cubicBezTo>
                    <a:cubicBezTo>
                      <a:pt x="220644" y="956422"/>
                      <a:pt x="190587" y="941484"/>
                      <a:pt x="169021" y="875594"/>
                    </a:cubicBezTo>
                    <a:lnTo>
                      <a:pt x="229318" y="918322"/>
                    </a:lnTo>
                    <a:cubicBezTo>
                      <a:pt x="196608" y="868016"/>
                      <a:pt x="170976" y="836110"/>
                      <a:pt x="169403" y="767405"/>
                    </a:cubicBezTo>
                    <a:lnTo>
                      <a:pt x="234012" y="854613"/>
                    </a:lnTo>
                    <a:cubicBezTo>
                      <a:pt x="199385" y="723448"/>
                      <a:pt x="245330" y="709934"/>
                      <a:pt x="204907" y="605293"/>
                    </a:cubicBezTo>
                    <a:cubicBezTo>
                      <a:pt x="181289" y="540692"/>
                      <a:pt x="164631" y="440770"/>
                      <a:pt x="152336" y="360601"/>
                    </a:cubicBezTo>
                    <a:cubicBezTo>
                      <a:pt x="147345" y="264169"/>
                      <a:pt x="245811" y="227317"/>
                      <a:pt x="295262" y="133993"/>
                    </a:cubicBezTo>
                    <a:cubicBezTo>
                      <a:pt x="439742" y="158282"/>
                      <a:pt x="479487" y="287672"/>
                      <a:pt x="509191" y="384075"/>
                    </a:cubicBezTo>
                    <a:cubicBezTo>
                      <a:pt x="544807" y="557966"/>
                      <a:pt x="486034" y="553114"/>
                      <a:pt x="505071" y="638339"/>
                    </a:cubicBezTo>
                    <a:cubicBezTo>
                      <a:pt x="553716" y="748993"/>
                      <a:pt x="543051" y="843254"/>
                      <a:pt x="513853" y="935508"/>
                    </a:cubicBezTo>
                    <a:cubicBezTo>
                      <a:pt x="541028" y="911501"/>
                      <a:pt x="551220" y="884664"/>
                      <a:pt x="557165" y="842257"/>
                    </a:cubicBezTo>
                    <a:cubicBezTo>
                      <a:pt x="561965" y="899879"/>
                      <a:pt x="562520" y="957500"/>
                      <a:pt x="516369" y="1002384"/>
                    </a:cubicBezTo>
                    <a:cubicBezTo>
                      <a:pt x="558214" y="989528"/>
                      <a:pt x="575998" y="963933"/>
                      <a:pt x="599444" y="925601"/>
                    </a:cubicBezTo>
                    <a:cubicBezTo>
                      <a:pt x="603608" y="951129"/>
                      <a:pt x="602109" y="952595"/>
                      <a:pt x="596365" y="980953"/>
                    </a:cubicBezTo>
                    <a:cubicBezTo>
                      <a:pt x="625255" y="944201"/>
                      <a:pt x="649900" y="908865"/>
                      <a:pt x="647653" y="856544"/>
                    </a:cubicBezTo>
                    <a:cubicBezTo>
                      <a:pt x="676565" y="899534"/>
                      <a:pt x="694155" y="941109"/>
                      <a:pt x="666454" y="985514"/>
                    </a:cubicBezTo>
                    <a:close/>
                  </a:path>
                </a:pathLst>
              </a:custGeom>
              <a:solidFill>
                <a:schemeClr val="accent2">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6" name="Freeform 107">
              <a:extLst>
                <a:ext uri="{FF2B5EF4-FFF2-40B4-BE49-F238E27FC236}">
                  <a16:creationId xmlns:a16="http://schemas.microsoft.com/office/drawing/2014/main" id="{74CA531D-5794-47D6-D3A2-81AF79C47057}"/>
                </a:ext>
              </a:extLst>
            </p:cNvPr>
            <p:cNvSpPr/>
            <p:nvPr/>
          </p:nvSpPr>
          <p:spPr>
            <a:xfrm>
              <a:off x="1872374" y="3702205"/>
              <a:ext cx="674712" cy="298251"/>
            </a:xfrm>
            <a:custGeom>
              <a:avLst/>
              <a:gdLst/>
              <a:ahLst/>
              <a:cxnLst/>
              <a:rect l="l" t="t" r="r" b="b"/>
              <a:pathLst>
                <a:path w="674712" h="298251">
                  <a:moveTo>
                    <a:pt x="572467" y="57819"/>
                  </a:moveTo>
                  <a:cubicBezTo>
                    <a:pt x="576932" y="57819"/>
                    <a:pt x="580653" y="58043"/>
                    <a:pt x="583629" y="58489"/>
                  </a:cubicBezTo>
                  <a:cubicBezTo>
                    <a:pt x="586606" y="58936"/>
                    <a:pt x="588987" y="59568"/>
                    <a:pt x="590773" y="60387"/>
                  </a:cubicBezTo>
                  <a:cubicBezTo>
                    <a:pt x="592559" y="61205"/>
                    <a:pt x="593824" y="62247"/>
                    <a:pt x="594568" y="63512"/>
                  </a:cubicBezTo>
                  <a:cubicBezTo>
                    <a:pt x="595312" y="64777"/>
                    <a:pt x="595684" y="66154"/>
                    <a:pt x="595684" y="67642"/>
                  </a:cubicBezTo>
                  <a:lnTo>
                    <a:pt x="595684" y="143098"/>
                  </a:lnTo>
                  <a:lnTo>
                    <a:pt x="665782" y="143098"/>
                  </a:lnTo>
                  <a:cubicBezTo>
                    <a:pt x="666973" y="143098"/>
                    <a:pt x="668126" y="143470"/>
                    <a:pt x="669243" y="144214"/>
                  </a:cubicBezTo>
                  <a:cubicBezTo>
                    <a:pt x="670359" y="144958"/>
                    <a:pt x="671326" y="146186"/>
                    <a:pt x="672145" y="147898"/>
                  </a:cubicBezTo>
                  <a:cubicBezTo>
                    <a:pt x="672963" y="149609"/>
                    <a:pt x="673596" y="151916"/>
                    <a:pt x="674042" y="154818"/>
                  </a:cubicBezTo>
                  <a:cubicBezTo>
                    <a:pt x="674489" y="157720"/>
                    <a:pt x="674712" y="161181"/>
                    <a:pt x="674712" y="165199"/>
                  </a:cubicBezTo>
                  <a:cubicBezTo>
                    <a:pt x="674712" y="169366"/>
                    <a:pt x="674489" y="172864"/>
                    <a:pt x="674042" y="175691"/>
                  </a:cubicBezTo>
                  <a:cubicBezTo>
                    <a:pt x="673596" y="178519"/>
                    <a:pt x="672926" y="180789"/>
                    <a:pt x="672033" y="182500"/>
                  </a:cubicBezTo>
                  <a:cubicBezTo>
                    <a:pt x="671140" y="184212"/>
                    <a:pt x="670098" y="185440"/>
                    <a:pt x="668908" y="186184"/>
                  </a:cubicBezTo>
                  <a:cubicBezTo>
                    <a:pt x="667717" y="186928"/>
                    <a:pt x="666452" y="187300"/>
                    <a:pt x="665113" y="187300"/>
                  </a:cubicBezTo>
                  <a:lnTo>
                    <a:pt x="595684" y="187300"/>
                  </a:lnTo>
                  <a:lnTo>
                    <a:pt x="595684" y="262979"/>
                  </a:lnTo>
                  <a:cubicBezTo>
                    <a:pt x="595684" y="264467"/>
                    <a:pt x="595312" y="265770"/>
                    <a:pt x="594568" y="266886"/>
                  </a:cubicBezTo>
                  <a:cubicBezTo>
                    <a:pt x="593824" y="268002"/>
                    <a:pt x="592559" y="268969"/>
                    <a:pt x="590773" y="269788"/>
                  </a:cubicBezTo>
                  <a:cubicBezTo>
                    <a:pt x="588987" y="270606"/>
                    <a:pt x="586606" y="271239"/>
                    <a:pt x="583629" y="271685"/>
                  </a:cubicBezTo>
                  <a:cubicBezTo>
                    <a:pt x="580653" y="272132"/>
                    <a:pt x="576932" y="272355"/>
                    <a:pt x="572467" y="272355"/>
                  </a:cubicBezTo>
                  <a:cubicBezTo>
                    <a:pt x="568002" y="272355"/>
                    <a:pt x="564282" y="272132"/>
                    <a:pt x="561305" y="271685"/>
                  </a:cubicBezTo>
                  <a:cubicBezTo>
                    <a:pt x="558329" y="271239"/>
                    <a:pt x="555947" y="270606"/>
                    <a:pt x="554161" y="269788"/>
                  </a:cubicBezTo>
                  <a:cubicBezTo>
                    <a:pt x="552375" y="268969"/>
                    <a:pt x="551073" y="268002"/>
                    <a:pt x="550255" y="266886"/>
                  </a:cubicBezTo>
                  <a:cubicBezTo>
                    <a:pt x="549436" y="265770"/>
                    <a:pt x="549027" y="264467"/>
                    <a:pt x="549027" y="262979"/>
                  </a:cubicBezTo>
                  <a:lnTo>
                    <a:pt x="549027" y="187300"/>
                  </a:lnTo>
                  <a:lnTo>
                    <a:pt x="479822" y="187300"/>
                  </a:lnTo>
                  <a:cubicBezTo>
                    <a:pt x="478482" y="187300"/>
                    <a:pt x="477254" y="186928"/>
                    <a:pt x="476138" y="186184"/>
                  </a:cubicBezTo>
                  <a:cubicBezTo>
                    <a:pt x="475022" y="185440"/>
                    <a:pt x="474017" y="184212"/>
                    <a:pt x="473124" y="182500"/>
                  </a:cubicBezTo>
                  <a:cubicBezTo>
                    <a:pt x="472231" y="180789"/>
                    <a:pt x="471525" y="178519"/>
                    <a:pt x="471004" y="175691"/>
                  </a:cubicBezTo>
                  <a:cubicBezTo>
                    <a:pt x="470483" y="172864"/>
                    <a:pt x="470222" y="169366"/>
                    <a:pt x="470222" y="165199"/>
                  </a:cubicBezTo>
                  <a:cubicBezTo>
                    <a:pt x="470222" y="161181"/>
                    <a:pt x="470446" y="157720"/>
                    <a:pt x="470892" y="154818"/>
                  </a:cubicBezTo>
                  <a:cubicBezTo>
                    <a:pt x="471338" y="151916"/>
                    <a:pt x="471971" y="149609"/>
                    <a:pt x="472790" y="147898"/>
                  </a:cubicBezTo>
                  <a:cubicBezTo>
                    <a:pt x="473608" y="146186"/>
                    <a:pt x="474538" y="144958"/>
                    <a:pt x="475580" y="144214"/>
                  </a:cubicBezTo>
                  <a:cubicBezTo>
                    <a:pt x="476622" y="143470"/>
                    <a:pt x="477813" y="143098"/>
                    <a:pt x="479152" y="143098"/>
                  </a:cubicBezTo>
                  <a:lnTo>
                    <a:pt x="549027" y="143098"/>
                  </a:lnTo>
                  <a:lnTo>
                    <a:pt x="549027" y="67642"/>
                  </a:lnTo>
                  <a:cubicBezTo>
                    <a:pt x="549027" y="66154"/>
                    <a:pt x="549436" y="64777"/>
                    <a:pt x="550255" y="63512"/>
                  </a:cubicBezTo>
                  <a:cubicBezTo>
                    <a:pt x="551073" y="62247"/>
                    <a:pt x="552375" y="61205"/>
                    <a:pt x="554161" y="60387"/>
                  </a:cubicBezTo>
                  <a:cubicBezTo>
                    <a:pt x="555947" y="59568"/>
                    <a:pt x="558329" y="58936"/>
                    <a:pt x="561305" y="58489"/>
                  </a:cubicBezTo>
                  <a:cubicBezTo>
                    <a:pt x="564282" y="58043"/>
                    <a:pt x="568002" y="57819"/>
                    <a:pt x="572467" y="57819"/>
                  </a:cubicBezTo>
                  <a:close/>
                  <a:moveTo>
                    <a:pt x="334342" y="57819"/>
                  </a:moveTo>
                  <a:cubicBezTo>
                    <a:pt x="338807" y="57819"/>
                    <a:pt x="342528" y="58043"/>
                    <a:pt x="345504" y="58489"/>
                  </a:cubicBezTo>
                  <a:cubicBezTo>
                    <a:pt x="348481" y="58936"/>
                    <a:pt x="350862" y="59568"/>
                    <a:pt x="352648" y="60387"/>
                  </a:cubicBezTo>
                  <a:cubicBezTo>
                    <a:pt x="354434" y="61205"/>
                    <a:pt x="355699" y="62247"/>
                    <a:pt x="356443" y="63512"/>
                  </a:cubicBezTo>
                  <a:cubicBezTo>
                    <a:pt x="357187" y="64777"/>
                    <a:pt x="357559" y="66154"/>
                    <a:pt x="357559" y="67642"/>
                  </a:cubicBezTo>
                  <a:lnTo>
                    <a:pt x="357559" y="143098"/>
                  </a:lnTo>
                  <a:lnTo>
                    <a:pt x="427657" y="143098"/>
                  </a:lnTo>
                  <a:cubicBezTo>
                    <a:pt x="428848" y="143098"/>
                    <a:pt x="430001" y="143470"/>
                    <a:pt x="431118" y="144214"/>
                  </a:cubicBezTo>
                  <a:cubicBezTo>
                    <a:pt x="432234" y="144958"/>
                    <a:pt x="433201" y="146186"/>
                    <a:pt x="434020" y="147898"/>
                  </a:cubicBezTo>
                  <a:cubicBezTo>
                    <a:pt x="434838" y="149609"/>
                    <a:pt x="435471" y="151916"/>
                    <a:pt x="435917" y="154818"/>
                  </a:cubicBezTo>
                  <a:cubicBezTo>
                    <a:pt x="436364" y="157720"/>
                    <a:pt x="436587" y="161181"/>
                    <a:pt x="436587" y="165199"/>
                  </a:cubicBezTo>
                  <a:cubicBezTo>
                    <a:pt x="436587" y="169366"/>
                    <a:pt x="436364" y="172864"/>
                    <a:pt x="435917" y="175691"/>
                  </a:cubicBezTo>
                  <a:cubicBezTo>
                    <a:pt x="435471" y="178519"/>
                    <a:pt x="434801" y="180789"/>
                    <a:pt x="433908" y="182500"/>
                  </a:cubicBezTo>
                  <a:cubicBezTo>
                    <a:pt x="433015" y="184212"/>
                    <a:pt x="431973" y="185440"/>
                    <a:pt x="430783" y="186184"/>
                  </a:cubicBezTo>
                  <a:cubicBezTo>
                    <a:pt x="429592" y="186928"/>
                    <a:pt x="428327" y="187300"/>
                    <a:pt x="426988" y="187300"/>
                  </a:cubicBezTo>
                  <a:lnTo>
                    <a:pt x="357559" y="187300"/>
                  </a:lnTo>
                  <a:lnTo>
                    <a:pt x="357559" y="262979"/>
                  </a:lnTo>
                  <a:cubicBezTo>
                    <a:pt x="357559" y="264467"/>
                    <a:pt x="357187" y="265770"/>
                    <a:pt x="356443" y="266886"/>
                  </a:cubicBezTo>
                  <a:cubicBezTo>
                    <a:pt x="355699" y="268002"/>
                    <a:pt x="354434" y="268969"/>
                    <a:pt x="352648" y="269788"/>
                  </a:cubicBezTo>
                  <a:cubicBezTo>
                    <a:pt x="350862" y="270606"/>
                    <a:pt x="348481" y="271239"/>
                    <a:pt x="345504" y="271685"/>
                  </a:cubicBezTo>
                  <a:cubicBezTo>
                    <a:pt x="342528" y="272132"/>
                    <a:pt x="338807" y="272355"/>
                    <a:pt x="334342" y="272355"/>
                  </a:cubicBezTo>
                  <a:cubicBezTo>
                    <a:pt x="329877" y="272355"/>
                    <a:pt x="326157" y="272132"/>
                    <a:pt x="323180" y="271685"/>
                  </a:cubicBezTo>
                  <a:cubicBezTo>
                    <a:pt x="320203" y="271239"/>
                    <a:pt x="317822" y="270606"/>
                    <a:pt x="316036" y="269788"/>
                  </a:cubicBezTo>
                  <a:cubicBezTo>
                    <a:pt x="314250" y="268969"/>
                    <a:pt x="312948" y="268002"/>
                    <a:pt x="312130" y="266886"/>
                  </a:cubicBezTo>
                  <a:cubicBezTo>
                    <a:pt x="311311" y="265770"/>
                    <a:pt x="310902" y="264467"/>
                    <a:pt x="310902" y="262979"/>
                  </a:cubicBezTo>
                  <a:lnTo>
                    <a:pt x="310902" y="187300"/>
                  </a:lnTo>
                  <a:lnTo>
                    <a:pt x="241697" y="187300"/>
                  </a:lnTo>
                  <a:cubicBezTo>
                    <a:pt x="240357" y="187300"/>
                    <a:pt x="239129" y="186928"/>
                    <a:pt x="238013" y="186184"/>
                  </a:cubicBezTo>
                  <a:cubicBezTo>
                    <a:pt x="236897" y="185440"/>
                    <a:pt x="235892" y="184212"/>
                    <a:pt x="234999" y="182500"/>
                  </a:cubicBezTo>
                  <a:cubicBezTo>
                    <a:pt x="234106" y="180789"/>
                    <a:pt x="233400" y="178519"/>
                    <a:pt x="232879" y="175691"/>
                  </a:cubicBezTo>
                  <a:cubicBezTo>
                    <a:pt x="232358" y="172864"/>
                    <a:pt x="232097" y="169366"/>
                    <a:pt x="232097" y="165199"/>
                  </a:cubicBezTo>
                  <a:cubicBezTo>
                    <a:pt x="232097" y="161181"/>
                    <a:pt x="232321" y="157720"/>
                    <a:pt x="232767" y="154818"/>
                  </a:cubicBezTo>
                  <a:cubicBezTo>
                    <a:pt x="233213" y="151916"/>
                    <a:pt x="233846" y="149609"/>
                    <a:pt x="234665" y="147898"/>
                  </a:cubicBezTo>
                  <a:cubicBezTo>
                    <a:pt x="235483" y="146186"/>
                    <a:pt x="236413" y="144958"/>
                    <a:pt x="237455" y="144214"/>
                  </a:cubicBezTo>
                  <a:cubicBezTo>
                    <a:pt x="238497" y="143470"/>
                    <a:pt x="239687" y="143098"/>
                    <a:pt x="241027" y="143098"/>
                  </a:cubicBezTo>
                  <a:lnTo>
                    <a:pt x="310902" y="143098"/>
                  </a:lnTo>
                  <a:lnTo>
                    <a:pt x="310902" y="67642"/>
                  </a:lnTo>
                  <a:cubicBezTo>
                    <a:pt x="310902" y="66154"/>
                    <a:pt x="311311" y="64777"/>
                    <a:pt x="312130" y="63512"/>
                  </a:cubicBezTo>
                  <a:cubicBezTo>
                    <a:pt x="312948" y="62247"/>
                    <a:pt x="314250" y="61205"/>
                    <a:pt x="316036" y="60387"/>
                  </a:cubicBezTo>
                  <a:cubicBezTo>
                    <a:pt x="317822" y="59568"/>
                    <a:pt x="320203" y="58936"/>
                    <a:pt x="323180" y="58489"/>
                  </a:cubicBezTo>
                  <a:cubicBezTo>
                    <a:pt x="326157" y="58043"/>
                    <a:pt x="329877" y="57819"/>
                    <a:pt x="334342" y="57819"/>
                  </a:cubicBezTo>
                  <a:close/>
                  <a:moveTo>
                    <a:pt x="133945" y="0"/>
                  </a:moveTo>
                  <a:cubicBezTo>
                    <a:pt x="141982" y="0"/>
                    <a:pt x="149721" y="669"/>
                    <a:pt x="157162" y="2009"/>
                  </a:cubicBezTo>
                  <a:cubicBezTo>
                    <a:pt x="164604" y="3348"/>
                    <a:pt x="171487" y="5097"/>
                    <a:pt x="177812" y="7255"/>
                  </a:cubicBezTo>
                  <a:cubicBezTo>
                    <a:pt x="184137" y="9413"/>
                    <a:pt x="189830" y="11906"/>
                    <a:pt x="194890" y="14734"/>
                  </a:cubicBezTo>
                  <a:cubicBezTo>
                    <a:pt x="199950" y="17561"/>
                    <a:pt x="203485" y="19980"/>
                    <a:pt x="205494" y="21989"/>
                  </a:cubicBezTo>
                  <a:cubicBezTo>
                    <a:pt x="207503" y="23998"/>
                    <a:pt x="208880" y="25673"/>
                    <a:pt x="209624" y="27012"/>
                  </a:cubicBezTo>
                  <a:cubicBezTo>
                    <a:pt x="210368" y="28352"/>
                    <a:pt x="210964" y="30063"/>
                    <a:pt x="211410" y="32147"/>
                  </a:cubicBezTo>
                  <a:cubicBezTo>
                    <a:pt x="211857" y="34230"/>
                    <a:pt x="212191" y="36686"/>
                    <a:pt x="212415" y="39514"/>
                  </a:cubicBezTo>
                  <a:cubicBezTo>
                    <a:pt x="212638" y="42341"/>
                    <a:pt x="212750" y="45839"/>
                    <a:pt x="212750" y="50006"/>
                  </a:cubicBezTo>
                  <a:cubicBezTo>
                    <a:pt x="212750" y="54471"/>
                    <a:pt x="212601" y="58266"/>
                    <a:pt x="212303" y="61391"/>
                  </a:cubicBezTo>
                  <a:cubicBezTo>
                    <a:pt x="212005" y="64517"/>
                    <a:pt x="211485" y="67047"/>
                    <a:pt x="210740" y="68982"/>
                  </a:cubicBezTo>
                  <a:cubicBezTo>
                    <a:pt x="209996" y="70916"/>
                    <a:pt x="209103" y="72330"/>
                    <a:pt x="208062" y="73223"/>
                  </a:cubicBezTo>
                  <a:cubicBezTo>
                    <a:pt x="207020" y="74116"/>
                    <a:pt x="205829" y="74563"/>
                    <a:pt x="204490" y="74563"/>
                  </a:cubicBezTo>
                  <a:cubicBezTo>
                    <a:pt x="202257" y="74563"/>
                    <a:pt x="199429" y="73260"/>
                    <a:pt x="196006" y="70656"/>
                  </a:cubicBezTo>
                  <a:cubicBezTo>
                    <a:pt x="192583" y="68051"/>
                    <a:pt x="188156" y="65149"/>
                    <a:pt x="182723" y="61949"/>
                  </a:cubicBezTo>
                  <a:cubicBezTo>
                    <a:pt x="177291" y="58750"/>
                    <a:pt x="170817" y="55848"/>
                    <a:pt x="163301" y="53243"/>
                  </a:cubicBezTo>
                  <a:cubicBezTo>
                    <a:pt x="155786" y="50639"/>
                    <a:pt x="146819" y="49336"/>
                    <a:pt x="136401" y="49336"/>
                  </a:cubicBezTo>
                  <a:cubicBezTo>
                    <a:pt x="124941" y="49336"/>
                    <a:pt x="114709" y="51680"/>
                    <a:pt x="105705" y="56368"/>
                  </a:cubicBezTo>
                  <a:cubicBezTo>
                    <a:pt x="96701" y="61056"/>
                    <a:pt x="89036" y="67754"/>
                    <a:pt x="82711" y="76460"/>
                  </a:cubicBezTo>
                  <a:cubicBezTo>
                    <a:pt x="76386" y="85167"/>
                    <a:pt x="71586" y="95696"/>
                    <a:pt x="68312" y="108049"/>
                  </a:cubicBezTo>
                  <a:cubicBezTo>
                    <a:pt x="65038" y="120402"/>
                    <a:pt x="63401" y="134317"/>
                    <a:pt x="63401" y="149795"/>
                  </a:cubicBezTo>
                  <a:cubicBezTo>
                    <a:pt x="63401" y="166762"/>
                    <a:pt x="65149" y="181458"/>
                    <a:pt x="68647" y="193886"/>
                  </a:cubicBezTo>
                  <a:cubicBezTo>
                    <a:pt x="72144" y="206313"/>
                    <a:pt x="77130" y="216545"/>
                    <a:pt x="83604" y="224581"/>
                  </a:cubicBezTo>
                  <a:cubicBezTo>
                    <a:pt x="90078" y="232618"/>
                    <a:pt x="97891" y="238608"/>
                    <a:pt x="107044" y="242552"/>
                  </a:cubicBezTo>
                  <a:cubicBezTo>
                    <a:pt x="116197" y="246496"/>
                    <a:pt x="126504" y="248468"/>
                    <a:pt x="137963" y="248468"/>
                  </a:cubicBezTo>
                  <a:cubicBezTo>
                    <a:pt x="148381" y="248468"/>
                    <a:pt x="157386" y="247240"/>
                    <a:pt x="164976" y="244785"/>
                  </a:cubicBezTo>
                  <a:cubicBezTo>
                    <a:pt x="172566" y="242329"/>
                    <a:pt x="179077" y="239613"/>
                    <a:pt x="184509" y="236636"/>
                  </a:cubicBezTo>
                  <a:cubicBezTo>
                    <a:pt x="189942" y="233660"/>
                    <a:pt x="194407" y="230981"/>
                    <a:pt x="197904" y="228600"/>
                  </a:cubicBezTo>
                  <a:cubicBezTo>
                    <a:pt x="201401" y="226219"/>
                    <a:pt x="204118" y="225028"/>
                    <a:pt x="206052" y="225028"/>
                  </a:cubicBezTo>
                  <a:cubicBezTo>
                    <a:pt x="207541" y="225028"/>
                    <a:pt x="208731" y="225326"/>
                    <a:pt x="209624" y="225921"/>
                  </a:cubicBezTo>
                  <a:cubicBezTo>
                    <a:pt x="210517" y="226516"/>
                    <a:pt x="211261" y="227707"/>
                    <a:pt x="211857" y="229493"/>
                  </a:cubicBezTo>
                  <a:cubicBezTo>
                    <a:pt x="212452" y="231279"/>
                    <a:pt x="212898" y="233772"/>
                    <a:pt x="213196" y="236971"/>
                  </a:cubicBezTo>
                  <a:cubicBezTo>
                    <a:pt x="213494" y="240171"/>
                    <a:pt x="213643" y="244450"/>
                    <a:pt x="213643" y="249808"/>
                  </a:cubicBezTo>
                  <a:cubicBezTo>
                    <a:pt x="213643" y="253528"/>
                    <a:pt x="213531" y="256691"/>
                    <a:pt x="213308" y="259296"/>
                  </a:cubicBezTo>
                  <a:cubicBezTo>
                    <a:pt x="213084" y="261900"/>
                    <a:pt x="212750" y="264132"/>
                    <a:pt x="212303" y="265993"/>
                  </a:cubicBezTo>
                  <a:cubicBezTo>
                    <a:pt x="211857" y="267853"/>
                    <a:pt x="211261" y="269453"/>
                    <a:pt x="210517" y="270793"/>
                  </a:cubicBezTo>
                  <a:cubicBezTo>
                    <a:pt x="209773" y="272132"/>
                    <a:pt x="208582" y="273657"/>
                    <a:pt x="206945" y="275369"/>
                  </a:cubicBezTo>
                  <a:cubicBezTo>
                    <a:pt x="205308" y="277081"/>
                    <a:pt x="202146" y="279276"/>
                    <a:pt x="197458" y="281955"/>
                  </a:cubicBezTo>
                  <a:cubicBezTo>
                    <a:pt x="192769" y="284634"/>
                    <a:pt x="187040" y="287201"/>
                    <a:pt x="180268" y="289656"/>
                  </a:cubicBezTo>
                  <a:cubicBezTo>
                    <a:pt x="173496" y="292112"/>
                    <a:pt x="165757" y="294159"/>
                    <a:pt x="157051" y="295796"/>
                  </a:cubicBezTo>
                  <a:cubicBezTo>
                    <a:pt x="148344" y="297433"/>
                    <a:pt x="138931" y="298251"/>
                    <a:pt x="128811" y="298251"/>
                  </a:cubicBezTo>
                  <a:cubicBezTo>
                    <a:pt x="109016" y="298251"/>
                    <a:pt x="91157" y="295200"/>
                    <a:pt x="75232" y="289098"/>
                  </a:cubicBezTo>
                  <a:cubicBezTo>
                    <a:pt x="59308" y="282996"/>
                    <a:pt x="45764" y="273881"/>
                    <a:pt x="34602" y="261751"/>
                  </a:cubicBezTo>
                  <a:cubicBezTo>
                    <a:pt x="23440" y="249622"/>
                    <a:pt x="14883" y="234478"/>
                    <a:pt x="8929" y="216321"/>
                  </a:cubicBezTo>
                  <a:cubicBezTo>
                    <a:pt x="2976" y="198164"/>
                    <a:pt x="0" y="177031"/>
                    <a:pt x="0" y="152921"/>
                  </a:cubicBezTo>
                  <a:cubicBezTo>
                    <a:pt x="0" y="128364"/>
                    <a:pt x="3274" y="106561"/>
                    <a:pt x="9822" y="87511"/>
                  </a:cubicBezTo>
                  <a:cubicBezTo>
                    <a:pt x="16371" y="68461"/>
                    <a:pt x="25524" y="52462"/>
                    <a:pt x="37281" y="39514"/>
                  </a:cubicBezTo>
                  <a:cubicBezTo>
                    <a:pt x="49039" y="26566"/>
                    <a:pt x="63140" y="16743"/>
                    <a:pt x="79586" y="10046"/>
                  </a:cubicBezTo>
                  <a:cubicBezTo>
                    <a:pt x="96031" y="3348"/>
                    <a:pt x="114151" y="0"/>
                    <a:pt x="133945" y="0"/>
                  </a:cubicBezTo>
                  <a:close/>
                </a:path>
              </a:pathLst>
            </a:cu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3" name="Picture 32">
            <a:extLst>
              <a:ext uri="{FF2B5EF4-FFF2-40B4-BE49-F238E27FC236}">
                <a16:creationId xmlns:a16="http://schemas.microsoft.com/office/drawing/2014/main" id="{B4C0C2CC-F784-C508-16A2-0CD2020D1639}"/>
              </a:ext>
            </a:extLst>
          </p:cNvPr>
          <p:cNvPicPr>
            <a:picLocks noChangeAspect="1"/>
          </p:cNvPicPr>
          <p:nvPr/>
        </p:nvPicPr>
        <p:blipFill>
          <a:blip r:embed="rId3"/>
          <a:stretch>
            <a:fillRect/>
          </a:stretch>
        </p:blipFill>
        <p:spPr>
          <a:xfrm>
            <a:off x="1939231" y="3497530"/>
            <a:ext cx="930283" cy="992661"/>
          </a:xfrm>
          <a:prstGeom prst="rect">
            <a:avLst/>
          </a:prstGeom>
        </p:spPr>
      </p:pic>
      <p:sp>
        <p:nvSpPr>
          <p:cNvPr id="34" name="!!Txt1">
            <a:extLst>
              <a:ext uri="{FF2B5EF4-FFF2-40B4-BE49-F238E27FC236}">
                <a16:creationId xmlns:a16="http://schemas.microsoft.com/office/drawing/2014/main" id="{96305067-980C-8E68-1DFF-8D4A52E7EC32}"/>
              </a:ext>
            </a:extLst>
          </p:cNvPr>
          <p:cNvSpPr txBox="1"/>
          <p:nvPr/>
        </p:nvSpPr>
        <p:spPr>
          <a:xfrm>
            <a:off x="3939514" y="2166750"/>
            <a:ext cx="235400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Developer securely obtains Alice's key</a:t>
            </a:r>
          </a:p>
        </p:txBody>
      </p:sp>
      <p:cxnSp>
        <p:nvCxnSpPr>
          <p:cNvPr id="35" name="!!Arrow1">
            <a:extLst>
              <a:ext uri="{FF2B5EF4-FFF2-40B4-BE49-F238E27FC236}">
                <a16:creationId xmlns:a16="http://schemas.microsoft.com/office/drawing/2014/main" id="{282D5411-14E7-E945-3D6F-B6BE70BFF888}"/>
              </a:ext>
            </a:extLst>
          </p:cNvPr>
          <p:cNvCxnSpPr>
            <a:cxnSpLocks/>
          </p:cNvCxnSpPr>
          <p:nvPr/>
        </p:nvCxnSpPr>
        <p:spPr>
          <a:xfrm flipH="1">
            <a:off x="2883772" y="2946296"/>
            <a:ext cx="4406028"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62B45245-5275-EBD4-6AF3-94C4A8C92577}"/>
              </a:ext>
            </a:extLst>
          </p:cNvPr>
          <p:cNvCxnSpPr>
            <a:cxnSpLocks/>
          </p:cNvCxnSpPr>
          <p:nvPr/>
        </p:nvCxnSpPr>
        <p:spPr>
          <a:xfrm>
            <a:off x="1752600" y="2124202"/>
            <a:ext cx="6725563"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AF031334-9CCD-66E8-6285-F8B2EAF0B5D8}"/>
              </a:ext>
            </a:extLst>
          </p:cNvPr>
          <p:cNvCxnSpPr>
            <a:cxnSpLocks/>
          </p:cNvCxnSpPr>
          <p:nvPr/>
        </p:nvCxnSpPr>
        <p:spPr>
          <a:xfrm flipV="1">
            <a:off x="8478163" y="2095502"/>
            <a:ext cx="22236" cy="1441448"/>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7A5F71BD-DB50-43DF-15C8-40A03E20B03B}"/>
              </a:ext>
            </a:extLst>
          </p:cNvPr>
          <p:cNvCxnSpPr>
            <a:cxnSpLocks/>
          </p:cNvCxnSpPr>
          <p:nvPr/>
        </p:nvCxnSpPr>
        <p:spPr>
          <a:xfrm flipV="1">
            <a:off x="1752600" y="2095502"/>
            <a:ext cx="0" cy="1441448"/>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D510755E-4E34-28F5-63E1-5E1A1A60CA09}"/>
              </a:ext>
            </a:extLst>
          </p:cNvPr>
          <p:cNvCxnSpPr>
            <a:cxnSpLocks/>
          </p:cNvCxnSpPr>
          <p:nvPr/>
        </p:nvCxnSpPr>
        <p:spPr>
          <a:xfrm>
            <a:off x="1778000" y="3505994"/>
            <a:ext cx="6725563"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pic>
        <p:nvPicPr>
          <p:cNvPr id="40" name="Picture 39">
            <a:extLst>
              <a:ext uri="{FF2B5EF4-FFF2-40B4-BE49-F238E27FC236}">
                <a16:creationId xmlns:a16="http://schemas.microsoft.com/office/drawing/2014/main" id="{D0958FAC-A912-17D8-141F-770C89FCDB5D}"/>
              </a:ext>
            </a:extLst>
          </p:cNvPr>
          <p:cNvPicPr>
            <a:picLocks noChangeAspect="1"/>
          </p:cNvPicPr>
          <p:nvPr/>
        </p:nvPicPr>
        <p:blipFill>
          <a:blip r:embed="rId5"/>
          <a:stretch>
            <a:fillRect/>
          </a:stretch>
        </p:blipFill>
        <p:spPr>
          <a:xfrm>
            <a:off x="2781578" y="4052129"/>
            <a:ext cx="549132" cy="549132"/>
          </a:xfrm>
          <a:prstGeom prst="rect">
            <a:avLst/>
          </a:prstGeom>
        </p:spPr>
      </p:pic>
      <p:cxnSp>
        <p:nvCxnSpPr>
          <p:cNvPr id="41" name="!!Arrow2">
            <a:extLst>
              <a:ext uri="{FF2B5EF4-FFF2-40B4-BE49-F238E27FC236}">
                <a16:creationId xmlns:a16="http://schemas.microsoft.com/office/drawing/2014/main" id="{C1F214F5-5766-EC92-7871-30B4CDA8CD61}"/>
              </a:ext>
            </a:extLst>
          </p:cNvPr>
          <p:cNvCxnSpPr>
            <a:cxnSpLocks/>
            <a:endCxn id="40" idx="0"/>
          </p:cNvCxnSpPr>
          <p:nvPr/>
        </p:nvCxnSpPr>
        <p:spPr>
          <a:xfrm>
            <a:off x="2869514" y="3429000"/>
            <a:ext cx="186630" cy="623129"/>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2" name="!!Txt2">
            <a:extLst>
              <a:ext uri="{FF2B5EF4-FFF2-40B4-BE49-F238E27FC236}">
                <a16:creationId xmlns:a16="http://schemas.microsoft.com/office/drawing/2014/main" id="{8ECCD3A8-E1DB-98F7-CAB5-F781B7D68956}"/>
              </a:ext>
            </a:extLst>
          </p:cNvPr>
          <p:cNvSpPr txBox="1"/>
          <p:nvPr/>
        </p:nvSpPr>
        <p:spPr>
          <a:xfrm>
            <a:off x="3024371" y="3208801"/>
            <a:ext cx="235400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Developer stores key in config file</a:t>
            </a:r>
          </a:p>
        </p:txBody>
      </p:sp>
      <p:cxnSp>
        <p:nvCxnSpPr>
          <p:cNvPr id="43" name="!!Arrow3">
            <a:extLst>
              <a:ext uri="{FF2B5EF4-FFF2-40B4-BE49-F238E27FC236}">
                <a16:creationId xmlns:a16="http://schemas.microsoft.com/office/drawing/2014/main" id="{2F6F013C-9FA4-A1CB-8038-875CF5645CD4}"/>
              </a:ext>
            </a:extLst>
          </p:cNvPr>
          <p:cNvCxnSpPr>
            <a:cxnSpLocks/>
          </p:cNvCxnSpPr>
          <p:nvPr/>
        </p:nvCxnSpPr>
        <p:spPr>
          <a:xfrm>
            <a:off x="3330710" y="4036254"/>
            <a:ext cx="4000766" cy="15875"/>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4" name="!!Txt3">
            <a:extLst>
              <a:ext uri="{FF2B5EF4-FFF2-40B4-BE49-F238E27FC236}">
                <a16:creationId xmlns:a16="http://schemas.microsoft.com/office/drawing/2014/main" id="{73C091E0-D1A0-37EA-E76D-F22D4B931EA3}"/>
              </a:ext>
            </a:extLst>
          </p:cNvPr>
          <p:cNvSpPr txBox="1"/>
          <p:nvPr/>
        </p:nvSpPr>
        <p:spPr>
          <a:xfrm>
            <a:off x="4086198" y="4008474"/>
            <a:ext cx="2736320"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Client uses key to make authenticated requests</a:t>
            </a:r>
          </a:p>
        </p:txBody>
      </p:sp>
      <p:grpSp>
        <p:nvGrpSpPr>
          <p:cNvPr id="45" name="Group 44">
            <a:extLst>
              <a:ext uri="{FF2B5EF4-FFF2-40B4-BE49-F238E27FC236}">
                <a16:creationId xmlns:a16="http://schemas.microsoft.com/office/drawing/2014/main" id="{1F3A7762-FFD0-918E-CC97-D9911EC807F5}"/>
              </a:ext>
            </a:extLst>
          </p:cNvPr>
          <p:cNvGrpSpPr/>
          <p:nvPr/>
        </p:nvGrpSpPr>
        <p:grpSpPr>
          <a:xfrm>
            <a:off x="-1704512" y="4601261"/>
            <a:ext cx="970095" cy="1163472"/>
            <a:chOff x="1788045" y="2802278"/>
            <a:chExt cx="970095" cy="1163472"/>
          </a:xfrm>
        </p:grpSpPr>
        <p:pic>
          <p:nvPicPr>
            <p:cNvPr id="46" name="Picture 2">
              <a:extLst>
                <a:ext uri="{FF2B5EF4-FFF2-40B4-BE49-F238E27FC236}">
                  <a16:creationId xmlns:a16="http://schemas.microsoft.com/office/drawing/2014/main" id="{03ED6AE3-864E-8147-AB06-A28630F734FC}"/>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47" name="TextBox 46">
              <a:extLst>
                <a:ext uri="{FF2B5EF4-FFF2-40B4-BE49-F238E27FC236}">
                  <a16:creationId xmlns:a16="http://schemas.microsoft.com/office/drawing/2014/main" id="{C09B3549-EAE9-F657-1F00-0582F95EE10A}"/>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Tree>
    <p:extLst>
      <p:ext uri="{BB962C8B-B14F-4D97-AF65-F5344CB8AC3E}">
        <p14:creationId xmlns:p14="http://schemas.microsoft.com/office/powerpoint/2010/main" val="290771471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fade">
                                      <p:cBhvr>
                                        <p:cTn id="10" dur="500"/>
                                        <p:tgtEl>
                                          <p:spTgt spid="34"/>
                                        </p:tgtEl>
                                      </p:cBhvr>
                                    </p:animEffect>
                                  </p:childTnLst>
                                </p:cTn>
                              </p:par>
                              <p:par>
                                <p:cTn id="11" presetID="10" presetClass="entr" presetSubtype="0" fill="hold" nodeType="with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fade">
                                      <p:cBhvr>
                                        <p:cTn id="13" dur="500"/>
                                        <p:tgtEl>
                                          <p:spTgt spid="38"/>
                                        </p:tgtEl>
                                      </p:cBhvr>
                                    </p:animEffect>
                                  </p:childTnLst>
                                </p:cTn>
                              </p:par>
                              <p:par>
                                <p:cTn id="14" presetID="10" presetClass="entr" presetSubtype="0" fill="hold" nodeType="with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fade">
                                      <p:cBhvr>
                                        <p:cTn id="16" dur="500"/>
                                        <p:tgtEl>
                                          <p:spTgt spid="36"/>
                                        </p:tgtEl>
                                      </p:cBhvr>
                                    </p:animEffect>
                                  </p:childTnLst>
                                </p:cTn>
                              </p:par>
                              <p:par>
                                <p:cTn id="17" presetID="10" presetClass="entr" presetSubtype="0" fill="hold" nodeType="withEffect">
                                  <p:stCondLst>
                                    <p:cond delay="0"/>
                                  </p:stCondLst>
                                  <p:childTnLst>
                                    <p:set>
                                      <p:cBhvr>
                                        <p:cTn id="18" dur="1" fill="hold">
                                          <p:stCondLst>
                                            <p:cond delay="0"/>
                                          </p:stCondLst>
                                        </p:cTn>
                                        <p:tgtEl>
                                          <p:spTgt spid="39"/>
                                        </p:tgtEl>
                                        <p:attrNameLst>
                                          <p:attrName>style.visibility</p:attrName>
                                        </p:attrNameLst>
                                      </p:cBhvr>
                                      <p:to>
                                        <p:strVal val="visible"/>
                                      </p:to>
                                    </p:set>
                                    <p:animEffect transition="in" filter="fade">
                                      <p:cBhvr>
                                        <p:cTn id="19" dur="500"/>
                                        <p:tgtEl>
                                          <p:spTgt spid="39"/>
                                        </p:tgtEl>
                                      </p:cBhvr>
                                    </p:animEffect>
                                  </p:childTnLst>
                                </p:cTn>
                              </p:par>
                              <p:par>
                                <p:cTn id="20" presetID="10" presetClass="entr" presetSubtype="0" fill="hold" nodeType="with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fade">
                                      <p:cBhvr>
                                        <p:cTn id="22" dur="500"/>
                                        <p:tgtEl>
                                          <p:spTgt spid="3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nodeType="clickEffect">
                                  <p:stCondLst>
                                    <p:cond delay="0"/>
                                  </p:stCondLst>
                                  <p:childTnLst>
                                    <p:animEffect transition="out" filter="fade">
                                      <p:cBhvr>
                                        <p:cTn id="26" dur="500"/>
                                        <p:tgtEl>
                                          <p:spTgt spid="35"/>
                                        </p:tgtEl>
                                      </p:cBhvr>
                                    </p:animEffect>
                                    <p:set>
                                      <p:cBhvr>
                                        <p:cTn id="27" dur="1" fill="hold">
                                          <p:stCondLst>
                                            <p:cond delay="499"/>
                                          </p:stCondLst>
                                        </p:cTn>
                                        <p:tgtEl>
                                          <p:spTgt spid="35"/>
                                        </p:tgtEl>
                                        <p:attrNameLst>
                                          <p:attrName>style.visibility</p:attrName>
                                        </p:attrNameLst>
                                      </p:cBhvr>
                                      <p:to>
                                        <p:strVal val="hidden"/>
                                      </p:to>
                                    </p:set>
                                  </p:childTnLst>
                                </p:cTn>
                              </p:par>
                              <p:par>
                                <p:cTn id="28" presetID="10" presetClass="exit" presetSubtype="0" fill="hold" grpId="1" nodeType="withEffect">
                                  <p:stCondLst>
                                    <p:cond delay="0"/>
                                  </p:stCondLst>
                                  <p:childTnLst>
                                    <p:animEffect transition="out" filter="fade">
                                      <p:cBhvr>
                                        <p:cTn id="29" dur="500"/>
                                        <p:tgtEl>
                                          <p:spTgt spid="34"/>
                                        </p:tgtEl>
                                      </p:cBhvr>
                                    </p:animEffect>
                                    <p:set>
                                      <p:cBhvr>
                                        <p:cTn id="30" dur="1" fill="hold">
                                          <p:stCondLst>
                                            <p:cond delay="499"/>
                                          </p:stCondLst>
                                        </p:cTn>
                                        <p:tgtEl>
                                          <p:spTgt spid="34"/>
                                        </p:tgtEl>
                                        <p:attrNameLst>
                                          <p:attrName>style.visibility</p:attrName>
                                        </p:attrNameLst>
                                      </p:cBhvr>
                                      <p:to>
                                        <p:strVal val="hidden"/>
                                      </p:to>
                                    </p:set>
                                  </p:childTnLst>
                                </p:cTn>
                              </p:par>
                              <p:par>
                                <p:cTn id="31" presetID="10" presetClass="exit" presetSubtype="0" fill="hold" nodeType="withEffect">
                                  <p:stCondLst>
                                    <p:cond delay="0"/>
                                  </p:stCondLst>
                                  <p:childTnLst>
                                    <p:animEffect transition="out" filter="fade">
                                      <p:cBhvr>
                                        <p:cTn id="32" dur="500"/>
                                        <p:tgtEl>
                                          <p:spTgt spid="38"/>
                                        </p:tgtEl>
                                      </p:cBhvr>
                                    </p:animEffect>
                                    <p:set>
                                      <p:cBhvr>
                                        <p:cTn id="33" dur="1" fill="hold">
                                          <p:stCondLst>
                                            <p:cond delay="499"/>
                                          </p:stCondLst>
                                        </p:cTn>
                                        <p:tgtEl>
                                          <p:spTgt spid="38"/>
                                        </p:tgtEl>
                                        <p:attrNameLst>
                                          <p:attrName>style.visibility</p:attrName>
                                        </p:attrNameLst>
                                      </p:cBhvr>
                                      <p:to>
                                        <p:strVal val="hidden"/>
                                      </p:to>
                                    </p:set>
                                  </p:childTnLst>
                                </p:cTn>
                              </p:par>
                              <p:par>
                                <p:cTn id="34" presetID="10" presetClass="exit" presetSubtype="0" fill="hold" nodeType="withEffect">
                                  <p:stCondLst>
                                    <p:cond delay="0"/>
                                  </p:stCondLst>
                                  <p:childTnLst>
                                    <p:animEffect transition="out" filter="fade">
                                      <p:cBhvr>
                                        <p:cTn id="35" dur="500"/>
                                        <p:tgtEl>
                                          <p:spTgt spid="36"/>
                                        </p:tgtEl>
                                      </p:cBhvr>
                                    </p:animEffect>
                                    <p:set>
                                      <p:cBhvr>
                                        <p:cTn id="36" dur="1" fill="hold">
                                          <p:stCondLst>
                                            <p:cond delay="499"/>
                                          </p:stCondLst>
                                        </p:cTn>
                                        <p:tgtEl>
                                          <p:spTgt spid="36"/>
                                        </p:tgtEl>
                                        <p:attrNameLst>
                                          <p:attrName>style.visibility</p:attrName>
                                        </p:attrNameLst>
                                      </p:cBhvr>
                                      <p:to>
                                        <p:strVal val="hidden"/>
                                      </p:to>
                                    </p:set>
                                  </p:childTnLst>
                                </p:cTn>
                              </p:par>
                              <p:par>
                                <p:cTn id="37" presetID="10" presetClass="exit" presetSubtype="0" fill="hold" nodeType="withEffect">
                                  <p:stCondLst>
                                    <p:cond delay="0"/>
                                  </p:stCondLst>
                                  <p:childTnLst>
                                    <p:animEffect transition="out" filter="fade">
                                      <p:cBhvr>
                                        <p:cTn id="38" dur="500"/>
                                        <p:tgtEl>
                                          <p:spTgt spid="39"/>
                                        </p:tgtEl>
                                      </p:cBhvr>
                                    </p:animEffect>
                                    <p:set>
                                      <p:cBhvr>
                                        <p:cTn id="39" dur="1" fill="hold">
                                          <p:stCondLst>
                                            <p:cond delay="499"/>
                                          </p:stCondLst>
                                        </p:cTn>
                                        <p:tgtEl>
                                          <p:spTgt spid="39"/>
                                        </p:tgtEl>
                                        <p:attrNameLst>
                                          <p:attrName>style.visibility</p:attrName>
                                        </p:attrNameLst>
                                      </p:cBhvr>
                                      <p:to>
                                        <p:strVal val="hidden"/>
                                      </p:to>
                                    </p:set>
                                  </p:childTnLst>
                                </p:cTn>
                              </p:par>
                              <p:par>
                                <p:cTn id="40" presetID="10" presetClass="exit" presetSubtype="0" fill="hold" nodeType="withEffect">
                                  <p:stCondLst>
                                    <p:cond delay="0"/>
                                  </p:stCondLst>
                                  <p:childTnLst>
                                    <p:animEffect transition="out" filter="fade">
                                      <p:cBhvr>
                                        <p:cTn id="41" dur="500"/>
                                        <p:tgtEl>
                                          <p:spTgt spid="37"/>
                                        </p:tgtEl>
                                      </p:cBhvr>
                                    </p:animEffect>
                                    <p:set>
                                      <p:cBhvr>
                                        <p:cTn id="42" dur="1" fill="hold">
                                          <p:stCondLst>
                                            <p:cond delay="499"/>
                                          </p:stCondLst>
                                        </p:cTn>
                                        <p:tgtEl>
                                          <p:spTgt spid="37"/>
                                        </p:tgtEl>
                                        <p:attrNameLst>
                                          <p:attrName>style.visibility</p:attrName>
                                        </p:attrNameLst>
                                      </p:cBhvr>
                                      <p:to>
                                        <p:strVal val="hidden"/>
                                      </p:to>
                                    </p:set>
                                  </p:childTnLst>
                                </p:cTn>
                              </p:par>
                            </p:childTnLst>
                          </p:cTn>
                        </p:par>
                        <p:par>
                          <p:cTn id="43" fill="hold">
                            <p:stCondLst>
                              <p:cond delay="500"/>
                            </p:stCondLst>
                            <p:childTnLst>
                              <p:par>
                                <p:cTn id="44" presetID="10" presetClass="entr" presetSubtype="0" fill="hold" nodeType="afterEffect">
                                  <p:stCondLst>
                                    <p:cond delay="0"/>
                                  </p:stCondLst>
                                  <p:childTnLst>
                                    <p:set>
                                      <p:cBhvr>
                                        <p:cTn id="45" dur="1" fill="hold">
                                          <p:stCondLst>
                                            <p:cond delay="0"/>
                                          </p:stCondLst>
                                        </p:cTn>
                                        <p:tgtEl>
                                          <p:spTgt spid="41"/>
                                        </p:tgtEl>
                                        <p:attrNameLst>
                                          <p:attrName>style.visibility</p:attrName>
                                        </p:attrNameLst>
                                      </p:cBhvr>
                                      <p:to>
                                        <p:strVal val="visible"/>
                                      </p:to>
                                    </p:set>
                                    <p:animEffect transition="in" filter="fade">
                                      <p:cBhvr>
                                        <p:cTn id="46" dur="500"/>
                                        <p:tgtEl>
                                          <p:spTgt spid="41"/>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42"/>
                                        </p:tgtEl>
                                        <p:attrNameLst>
                                          <p:attrName>style.visibility</p:attrName>
                                        </p:attrNameLst>
                                      </p:cBhvr>
                                      <p:to>
                                        <p:strVal val="visible"/>
                                      </p:to>
                                    </p:set>
                                    <p:animEffect transition="in" filter="fade">
                                      <p:cBhvr>
                                        <p:cTn id="49" dur="500"/>
                                        <p:tgtEl>
                                          <p:spTgt spid="42"/>
                                        </p:tgtEl>
                                      </p:cBhvr>
                                    </p:animEffect>
                                  </p:childTnLst>
                                </p:cTn>
                              </p:par>
                              <p:par>
                                <p:cTn id="50" presetID="10" presetClass="entr" presetSubtype="0" fill="hold" nodeType="withEffect">
                                  <p:stCondLst>
                                    <p:cond delay="0"/>
                                  </p:stCondLst>
                                  <p:childTnLst>
                                    <p:set>
                                      <p:cBhvr>
                                        <p:cTn id="51" dur="1" fill="hold">
                                          <p:stCondLst>
                                            <p:cond delay="0"/>
                                          </p:stCondLst>
                                        </p:cTn>
                                        <p:tgtEl>
                                          <p:spTgt spid="40"/>
                                        </p:tgtEl>
                                        <p:attrNameLst>
                                          <p:attrName>style.visibility</p:attrName>
                                        </p:attrNameLst>
                                      </p:cBhvr>
                                      <p:to>
                                        <p:strVal val="visible"/>
                                      </p:to>
                                    </p:set>
                                    <p:animEffect transition="in" filter="fade">
                                      <p:cBhvr>
                                        <p:cTn id="52" dur="500"/>
                                        <p:tgtEl>
                                          <p:spTgt spid="40"/>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xit" presetSubtype="0" fill="hold" nodeType="clickEffect">
                                  <p:stCondLst>
                                    <p:cond delay="0"/>
                                  </p:stCondLst>
                                  <p:childTnLst>
                                    <p:animEffect transition="out" filter="fade">
                                      <p:cBhvr>
                                        <p:cTn id="56" dur="500"/>
                                        <p:tgtEl>
                                          <p:spTgt spid="41"/>
                                        </p:tgtEl>
                                      </p:cBhvr>
                                    </p:animEffect>
                                    <p:set>
                                      <p:cBhvr>
                                        <p:cTn id="57" dur="1" fill="hold">
                                          <p:stCondLst>
                                            <p:cond delay="499"/>
                                          </p:stCondLst>
                                        </p:cTn>
                                        <p:tgtEl>
                                          <p:spTgt spid="41"/>
                                        </p:tgtEl>
                                        <p:attrNameLst>
                                          <p:attrName>style.visibility</p:attrName>
                                        </p:attrNameLst>
                                      </p:cBhvr>
                                      <p:to>
                                        <p:strVal val="hidden"/>
                                      </p:to>
                                    </p:set>
                                  </p:childTnLst>
                                </p:cTn>
                              </p:par>
                              <p:par>
                                <p:cTn id="58" presetID="10" presetClass="exit" presetSubtype="0" fill="hold" grpId="1" nodeType="withEffect">
                                  <p:stCondLst>
                                    <p:cond delay="0"/>
                                  </p:stCondLst>
                                  <p:childTnLst>
                                    <p:animEffect transition="out" filter="fade">
                                      <p:cBhvr>
                                        <p:cTn id="59" dur="500"/>
                                        <p:tgtEl>
                                          <p:spTgt spid="42"/>
                                        </p:tgtEl>
                                      </p:cBhvr>
                                    </p:animEffect>
                                    <p:set>
                                      <p:cBhvr>
                                        <p:cTn id="60" dur="1" fill="hold">
                                          <p:stCondLst>
                                            <p:cond delay="499"/>
                                          </p:stCondLst>
                                        </p:cTn>
                                        <p:tgtEl>
                                          <p:spTgt spid="42"/>
                                        </p:tgtEl>
                                        <p:attrNameLst>
                                          <p:attrName>style.visibility</p:attrName>
                                        </p:attrNameLst>
                                      </p:cBhvr>
                                      <p:to>
                                        <p:strVal val="hidden"/>
                                      </p:to>
                                    </p:set>
                                  </p:childTnLst>
                                </p:cTn>
                              </p:par>
                            </p:childTnLst>
                          </p:cTn>
                        </p:par>
                        <p:par>
                          <p:cTn id="61" fill="hold">
                            <p:stCondLst>
                              <p:cond delay="500"/>
                            </p:stCondLst>
                            <p:childTnLst>
                              <p:par>
                                <p:cTn id="62" presetID="2" presetClass="exit" presetSubtype="8" fill="hold" nodeType="afterEffect">
                                  <p:stCondLst>
                                    <p:cond delay="0"/>
                                  </p:stCondLst>
                                  <p:childTnLst>
                                    <p:anim calcmode="lin" valueType="num">
                                      <p:cBhvr additive="base">
                                        <p:cTn id="63" dur="500"/>
                                        <p:tgtEl>
                                          <p:spTgt spid="24"/>
                                        </p:tgtEl>
                                        <p:attrNameLst>
                                          <p:attrName>ppt_x</p:attrName>
                                        </p:attrNameLst>
                                      </p:cBhvr>
                                      <p:tavLst>
                                        <p:tav tm="0">
                                          <p:val>
                                            <p:strVal val="ppt_x"/>
                                          </p:val>
                                        </p:tav>
                                        <p:tav tm="100000">
                                          <p:val>
                                            <p:strVal val="0-ppt_w/2"/>
                                          </p:val>
                                        </p:tav>
                                      </p:tavLst>
                                    </p:anim>
                                    <p:anim calcmode="lin" valueType="num">
                                      <p:cBhvr additive="base">
                                        <p:cTn id="64" dur="500"/>
                                        <p:tgtEl>
                                          <p:spTgt spid="24"/>
                                        </p:tgtEl>
                                        <p:attrNameLst>
                                          <p:attrName>ppt_y</p:attrName>
                                        </p:attrNameLst>
                                      </p:cBhvr>
                                      <p:tavLst>
                                        <p:tav tm="0">
                                          <p:val>
                                            <p:strVal val="ppt_y"/>
                                          </p:val>
                                        </p:tav>
                                        <p:tav tm="100000">
                                          <p:val>
                                            <p:strVal val="ppt_y"/>
                                          </p:val>
                                        </p:tav>
                                      </p:tavLst>
                                    </p:anim>
                                    <p:set>
                                      <p:cBhvr>
                                        <p:cTn id="65" dur="1" fill="hold">
                                          <p:stCondLst>
                                            <p:cond delay="499"/>
                                          </p:stCondLst>
                                        </p:cTn>
                                        <p:tgtEl>
                                          <p:spTgt spid="24"/>
                                        </p:tgtEl>
                                        <p:attrNameLst>
                                          <p:attrName>style.visibility</p:attrName>
                                        </p:attrNameLst>
                                      </p:cBhvr>
                                      <p:to>
                                        <p:strVal val="hidden"/>
                                      </p:to>
                                    </p:set>
                                  </p:childTnLst>
                                </p:cTn>
                              </p:par>
                            </p:childTnLst>
                          </p:cTn>
                        </p:par>
                        <p:par>
                          <p:cTn id="66" fill="hold">
                            <p:stCondLst>
                              <p:cond delay="1000"/>
                            </p:stCondLst>
                            <p:childTnLst>
                              <p:par>
                                <p:cTn id="67" presetID="10" presetClass="entr" presetSubtype="0" fill="hold" nodeType="afterEffect">
                                  <p:stCondLst>
                                    <p:cond delay="0"/>
                                  </p:stCondLst>
                                  <p:childTnLst>
                                    <p:set>
                                      <p:cBhvr>
                                        <p:cTn id="68" dur="1" fill="hold">
                                          <p:stCondLst>
                                            <p:cond delay="0"/>
                                          </p:stCondLst>
                                        </p:cTn>
                                        <p:tgtEl>
                                          <p:spTgt spid="43"/>
                                        </p:tgtEl>
                                        <p:attrNameLst>
                                          <p:attrName>style.visibility</p:attrName>
                                        </p:attrNameLst>
                                      </p:cBhvr>
                                      <p:to>
                                        <p:strVal val="visible"/>
                                      </p:to>
                                    </p:set>
                                    <p:animEffect transition="in" filter="fade">
                                      <p:cBhvr>
                                        <p:cTn id="69" dur="500"/>
                                        <p:tgtEl>
                                          <p:spTgt spid="43"/>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44"/>
                                        </p:tgtEl>
                                        <p:attrNameLst>
                                          <p:attrName>style.visibility</p:attrName>
                                        </p:attrNameLst>
                                      </p:cBhvr>
                                      <p:to>
                                        <p:strVal val="visible"/>
                                      </p:to>
                                    </p:set>
                                    <p:animEffect transition="in" filter="fade">
                                      <p:cBhvr>
                                        <p:cTn id="72"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4" grpId="1"/>
      <p:bldP spid="42" grpId="0"/>
      <p:bldP spid="42" grpId="1"/>
      <p:bldP spid="44" grpId="0"/>
    </p:bldLst>
  </p:timing>
</p:sld>
</file>

<file path=ppt/slides/slide7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sp>
        <p:nvSpPr>
          <p:cNvPr id="5" name="!!Sidebar">
            <a:extLst>
              <a:ext uri="{FF2B5EF4-FFF2-40B4-BE49-F238E27FC236}">
                <a16:creationId xmlns:a16="http://schemas.microsoft.com/office/drawing/2014/main" id="{591C2A76-0013-D0AF-5D60-135DF183C553}"/>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Authentication</a:t>
            </a:r>
          </a:p>
        </p:txBody>
      </p:sp>
      <p:pic>
        <p:nvPicPr>
          <p:cNvPr id="2" name="Picture 1">
            <a:extLst>
              <a:ext uri="{FF2B5EF4-FFF2-40B4-BE49-F238E27FC236}">
                <a16:creationId xmlns:a16="http://schemas.microsoft.com/office/drawing/2014/main" id="{B35A93F4-A16E-985D-14AF-7D6ADFE40385}"/>
              </a:ext>
            </a:extLst>
          </p:cNvPr>
          <p:cNvPicPr>
            <a:picLocks noChangeAspect="1"/>
          </p:cNvPicPr>
          <p:nvPr/>
        </p:nvPicPr>
        <p:blipFill>
          <a:blip r:embed="rId3"/>
          <a:stretch>
            <a:fillRect/>
          </a:stretch>
        </p:blipFill>
        <p:spPr>
          <a:xfrm>
            <a:off x="7470516" y="3497531"/>
            <a:ext cx="930283" cy="992661"/>
          </a:xfrm>
          <a:prstGeom prst="rect">
            <a:avLst/>
          </a:prstGeom>
        </p:spPr>
      </p:pic>
      <p:grpSp>
        <p:nvGrpSpPr>
          <p:cNvPr id="3" name="Group 2">
            <a:extLst>
              <a:ext uri="{FF2B5EF4-FFF2-40B4-BE49-F238E27FC236}">
                <a16:creationId xmlns:a16="http://schemas.microsoft.com/office/drawing/2014/main" id="{E7DF40AD-0F23-E5C1-DC2E-FBCA942363AD}"/>
              </a:ext>
            </a:extLst>
          </p:cNvPr>
          <p:cNvGrpSpPr/>
          <p:nvPr/>
        </p:nvGrpSpPr>
        <p:grpSpPr>
          <a:xfrm>
            <a:off x="7470516" y="2384859"/>
            <a:ext cx="4639023" cy="1016935"/>
            <a:chOff x="-1881491" y="3216501"/>
            <a:chExt cx="4639023" cy="1016935"/>
          </a:xfrm>
        </p:grpSpPr>
        <p:pic>
          <p:nvPicPr>
            <p:cNvPr id="4" name="Picture 3">
              <a:extLst>
                <a:ext uri="{FF2B5EF4-FFF2-40B4-BE49-F238E27FC236}">
                  <a16:creationId xmlns:a16="http://schemas.microsoft.com/office/drawing/2014/main" id="{63CDBF9F-D6A1-CDF4-D53C-6F05955589F6}"/>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6" name="Rectangle: Rounded Corners 5">
              <a:extLst>
                <a:ext uri="{FF2B5EF4-FFF2-40B4-BE49-F238E27FC236}">
                  <a16:creationId xmlns:a16="http://schemas.microsoft.com/office/drawing/2014/main" id="{11E9AD59-4573-6BAE-E99F-0E3F06DC6D25}"/>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7746A9F0-98E1-73AB-6AD3-DF25D4082C2D}"/>
                </a:ext>
              </a:extLst>
            </p:cNvPr>
            <p:cNvGrpSpPr/>
            <p:nvPr/>
          </p:nvGrpSpPr>
          <p:grpSpPr>
            <a:xfrm>
              <a:off x="-576426" y="3356578"/>
              <a:ext cx="528269" cy="683865"/>
              <a:chOff x="9592919" y="3281030"/>
              <a:chExt cx="2412301" cy="3122817"/>
            </a:xfrm>
          </p:grpSpPr>
          <p:sp>
            <p:nvSpPr>
              <p:cNvPr id="12" name="Freeform 158">
                <a:extLst>
                  <a:ext uri="{FF2B5EF4-FFF2-40B4-BE49-F238E27FC236}">
                    <a16:creationId xmlns:a16="http://schemas.microsoft.com/office/drawing/2014/main" id="{433BA90C-C8B3-7C41-78A9-69D131CAD760}"/>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1B85A293-1163-65AF-80B2-BF9D42458DC6}"/>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B83865E3-6B4A-4023-6664-DCB0278D7E0A}"/>
                    </a:ext>
                  </a:extLst>
                </p:cNvPr>
                <p:cNvGrpSpPr/>
                <p:nvPr/>
              </p:nvGrpSpPr>
              <p:grpSpPr>
                <a:xfrm>
                  <a:off x="6048941" y="4798352"/>
                  <a:ext cx="542456" cy="1088197"/>
                  <a:chOff x="6048941" y="4798352"/>
                  <a:chExt cx="542456" cy="1088197"/>
                </a:xfrm>
              </p:grpSpPr>
              <p:sp>
                <p:nvSpPr>
                  <p:cNvPr id="19" name="Freeform 159">
                    <a:extLst>
                      <a:ext uri="{FF2B5EF4-FFF2-40B4-BE49-F238E27FC236}">
                        <a16:creationId xmlns:a16="http://schemas.microsoft.com/office/drawing/2014/main" id="{A10A28F0-0CEE-E82C-2431-F962954329AC}"/>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0">
                    <a:extLst>
                      <a:ext uri="{FF2B5EF4-FFF2-40B4-BE49-F238E27FC236}">
                        <a16:creationId xmlns:a16="http://schemas.microsoft.com/office/drawing/2014/main" id="{5880F0D4-A66F-254F-DE53-44FE179B3E70}"/>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8" name="Freeform 165">
                  <a:extLst>
                    <a:ext uri="{FF2B5EF4-FFF2-40B4-BE49-F238E27FC236}">
                      <a16:creationId xmlns:a16="http://schemas.microsoft.com/office/drawing/2014/main" id="{4ED38140-FD79-8A34-7385-6ED74FCFBEF6}"/>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D70F68A2-34B6-CB87-CE9E-3F9A2D83EF8A}"/>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DD67CEC5-FFD4-AD35-6C2B-9E828CF643E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9516F0A9-B74B-2EA4-8F3C-2FD0EDE8CF46}"/>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0" name="TextBox 9">
              <a:extLst>
                <a:ext uri="{FF2B5EF4-FFF2-40B4-BE49-F238E27FC236}">
                  <a16:creationId xmlns:a16="http://schemas.microsoft.com/office/drawing/2014/main" id="{6941FB72-7044-0F3B-B41B-059F8A5B52C8}"/>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11" name="!!ApiKeyTxt">
              <a:extLst>
                <a:ext uri="{FF2B5EF4-FFF2-40B4-BE49-F238E27FC236}">
                  <a16:creationId xmlns:a16="http://schemas.microsoft.com/office/drawing/2014/main" id="{BC2F43F0-B38C-4591-56D3-8A4C8ACD15A1}"/>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pic>
        <p:nvPicPr>
          <p:cNvPr id="33" name="Picture 32">
            <a:extLst>
              <a:ext uri="{FF2B5EF4-FFF2-40B4-BE49-F238E27FC236}">
                <a16:creationId xmlns:a16="http://schemas.microsoft.com/office/drawing/2014/main" id="{B4C0C2CC-F784-C508-16A2-0CD2020D1639}"/>
              </a:ext>
            </a:extLst>
          </p:cNvPr>
          <p:cNvPicPr>
            <a:picLocks noChangeAspect="1"/>
          </p:cNvPicPr>
          <p:nvPr/>
        </p:nvPicPr>
        <p:blipFill>
          <a:blip r:embed="rId3"/>
          <a:stretch>
            <a:fillRect/>
          </a:stretch>
        </p:blipFill>
        <p:spPr>
          <a:xfrm>
            <a:off x="-1566553" y="1163905"/>
            <a:ext cx="930283" cy="992661"/>
          </a:xfrm>
          <a:prstGeom prst="rect">
            <a:avLst/>
          </a:prstGeom>
        </p:spPr>
      </p:pic>
      <p:pic>
        <p:nvPicPr>
          <p:cNvPr id="40" name="Picture 39">
            <a:extLst>
              <a:ext uri="{FF2B5EF4-FFF2-40B4-BE49-F238E27FC236}">
                <a16:creationId xmlns:a16="http://schemas.microsoft.com/office/drawing/2014/main" id="{D0958FAC-A912-17D8-141F-770C89FCDB5D}"/>
              </a:ext>
            </a:extLst>
          </p:cNvPr>
          <p:cNvPicPr>
            <a:picLocks noChangeAspect="1"/>
          </p:cNvPicPr>
          <p:nvPr/>
        </p:nvPicPr>
        <p:blipFill>
          <a:blip r:embed="rId5"/>
          <a:stretch>
            <a:fillRect/>
          </a:stretch>
        </p:blipFill>
        <p:spPr>
          <a:xfrm>
            <a:off x="-724206" y="1718504"/>
            <a:ext cx="549132" cy="549132"/>
          </a:xfrm>
          <a:prstGeom prst="rect">
            <a:avLst/>
          </a:prstGeom>
        </p:spPr>
      </p:pic>
      <p:sp>
        <p:nvSpPr>
          <p:cNvPr id="21" name="TextBox 20">
            <a:extLst>
              <a:ext uri="{FF2B5EF4-FFF2-40B4-BE49-F238E27FC236}">
                <a16:creationId xmlns:a16="http://schemas.microsoft.com/office/drawing/2014/main" id="{F8DE6053-09AF-A2D5-7546-1E4577C600BC}"/>
              </a:ext>
            </a:extLst>
          </p:cNvPr>
          <p:cNvSpPr txBox="1"/>
          <p:nvPr/>
        </p:nvSpPr>
        <p:spPr>
          <a:xfrm>
            <a:off x="-44450" y="4806662"/>
            <a:ext cx="7334250" cy="1077218"/>
          </a:xfrm>
          <a:prstGeom prst="rect">
            <a:avLst/>
          </a:prstGeom>
          <a:noFill/>
        </p:spPr>
        <p:txBody>
          <a:bodyPr wrap="square" rtlCol="0">
            <a:spAutoFit/>
          </a:bodyPr>
          <a:lstStyle/>
          <a:p>
            <a:pPr algn="ctr"/>
            <a:r>
              <a:rPr lang="en-US" sz="3200" dirty="0">
                <a:solidFill>
                  <a:srgbClr val="FFC000"/>
                </a:solidFill>
                <a:latin typeface="Corbel" panose="020B0503020204020204" pitchFamily="34" charset="0"/>
              </a:rPr>
              <a:t>JavaScript client</a:t>
            </a:r>
            <a:br>
              <a:rPr lang="en-US" sz="3200" dirty="0">
                <a:solidFill>
                  <a:srgbClr val="FFC000"/>
                </a:solidFill>
                <a:latin typeface="Corbel" panose="020B0503020204020204" pitchFamily="34" charset="0"/>
              </a:rPr>
            </a:br>
            <a:r>
              <a:rPr lang="en-US" sz="3200" dirty="0">
                <a:solidFill>
                  <a:srgbClr val="FFC000"/>
                </a:solidFill>
                <a:latin typeface="Corbel" panose="020B0503020204020204" pitchFamily="34" charset="0"/>
              </a:rPr>
              <a:t>can't pre-load the API key</a:t>
            </a:r>
          </a:p>
        </p:txBody>
      </p:sp>
      <p:grpSp>
        <p:nvGrpSpPr>
          <p:cNvPr id="23" name="Group 22">
            <a:extLst>
              <a:ext uri="{FF2B5EF4-FFF2-40B4-BE49-F238E27FC236}">
                <a16:creationId xmlns:a16="http://schemas.microsoft.com/office/drawing/2014/main" id="{22BA22B2-E2FA-6E52-9703-9C44B7D65F86}"/>
              </a:ext>
            </a:extLst>
          </p:cNvPr>
          <p:cNvGrpSpPr/>
          <p:nvPr/>
        </p:nvGrpSpPr>
        <p:grpSpPr>
          <a:xfrm>
            <a:off x="1788045" y="3462678"/>
            <a:ext cx="970095" cy="1163472"/>
            <a:chOff x="1788045" y="2802278"/>
            <a:chExt cx="970095" cy="1163472"/>
          </a:xfrm>
        </p:grpSpPr>
        <p:pic>
          <p:nvPicPr>
            <p:cNvPr id="45" name="Picture 2">
              <a:extLst>
                <a:ext uri="{FF2B5EF4-FFF2-40B4-BE49-F238E27FC236}">
                  <a16:creationId xmlns:a16="http://schemas.microsoft.com/office/drawing/2014/main" id="{41EBC27C-181A-3C49-98F8-B6211A4A1A05}"/>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46" name="TextBox 45">
              <a:extLst>
                <a:ext uri="{FF2B5EF4-FFF2-40B4-BE49-F238E27FC236}">
                  <a16:creationId xmlns:a16="http://schemas.microsoft.com/office/drawing/2014/main" id="{E53C0379-B6DA-7C52-4182-2E6C696D67E4}"/>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47" name="Rectangle: Rounded Corners 46">
            <a:extLst>
              <a:ext uri="{FF2B5EF4-FFF2-40B4-BE49-F238E27FC236}">
                <a16:creationId xmlns:a16="http://schemas.microsoft.com/office/drawing/2014/main" id="{2D9095F1-E562-26A9-B445-732FE36B8D2E}"/>
              </a:ext>
            </a:extLst>
          </p:cNvPr>
          <p:cNvSpPr/>
          <p:nvPr/>
        </p:nvSpPr>
        <p:spPr>
          <a:xfrm>
            <a:off x="1562100" y="3329327"/>
            <a:ext cx="1326050" cy="1483973"/>
          </a:xfrm>
          <a:prstGeom prst="roundRect">
            <a:avLst/>
          </a:prstGeom>
          <a:no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C000"/>
              </a:solidFill>
            </a:endParaRPr>
          </a:p>
        </p:txBody>
      </p:sp>
      <p:cxnSp>
        <p:nvCxnSpPr>
          <p:cNvPr id="48" name="Arrow 1">
            <a:extLst>
              <a:ext uri="{FF2B5EF4-FFF2-40B4-BE49-F238E27FC236}">
                <a16:creationId xmlns:a16="http://schemas.microsoft.com/office/drawing/2014/main" id="{02A21F0C-FCA4-5F6D-32D5-296CE15517ED}"/>
              </a:ext>
            </a:extLst>
          </p:cNvPr>
          <p:cNvCxnSpPr>
            <a:cxnSpLocks/>
          </p:cNvCxnSpPr>
          <p:nvPr/>
        </p:nvCxnSpPr>
        <p:spPr>
          <a:xfrm>
            <a:off x="2999300" y="3702303"/>
            <a:ext cx="4290500"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9" name="!!Txt2">
            <a:extLst>
              <a:ext uri="{FF2B5EF4-FFF2-40B4-BE49-F238E27FC236}">
                <a16:creationId xmlns:a16="http://schemas.microsoft.com/office/drawing/2014/main" id="{A12690D8-71E0-824E-19C4-590FD3602C55}"/>
              </a:ext>
            </a:extLst>
          </p:cNvPr>
          <p:cNvSpPr txBox="1"/>
          <p:nvPr/>
        </p:nvSpPr>
        <p:spPr>
          <a:xfrm>
            <a:off x="2565400" y="325859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cxnSp>
        <p:nvCxnSpPr>
          <p:cNvPr id="50" name="Arrow 1">
            <a:extLst>
              <a:ext uri="{FF2B5EF4-FFF2-40B4-BE49-F238E27FC236}">
                <a16:creationId xmlns:a16="http://schemas.microsoft.com/office/drawing/2014/main" id="{948827AE-DA11-65B3-35DF-1ED5F03D5218}"/>
              </a:ext>
            </a:extLst>
          </p:cNvPr>
          <p:cNvCxnSpPr>
            <a:cxnSpLocks/>
          </p:cNvCxnSpPr>
          <p:nvPr/>
        </p:nvCxnSpPr>
        <p:spPr>
          <a:xfrm flipH="1">
            <a:off x="2957964" y="4156377"/>
            <a:ext cx="4331836" cy="22054"/>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51" name="!!Txt3">
            <a:extLst>
              <a:ext uri="{FF2B5EF4-FFF2-40B4-BE49-F238E27FC236}">
                <a16:creationId xmlns:a16="http://schemas.microsoft.com/office/drawing/2014/main" id="{F5920635-2BF3-2748-417C-F4DB7FB8E387}"/>
              </a:ext>
            </a:extLst>
          </p:cNvPr>
          <p:cNvSpPr txBox="1"/>
          <p:nvPr/>
        </p:nvSpPr>
        <p:spPr>
          <a:xfrm>
            <a:off x="4080472" y="4209893"/>
            <a:ext cx="3470099" cy="400110"/>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 </a:t>
            </a:r>
            <a:r>
              <a:rPr lang="en-US" sz="2000" dirty="0" err="1">
                <a:solidFill>
                  <a:schemeClr val="bg1"/>
                </a:solidFill>
                <a:latin typeface="Courier New" panose="02070309020205020404" pitchFamily="49" charset="0"/>
                <a:cs typeface="Courier New" panose="02070309020205020404" pitchFamily="49" charset="0"/>
              </a:rPr>
              <a:t>apiKey</a:t>
            </a:r>
            <a:r>
              <a:rPr lang="en-US" sz="2000" dirty="0">
                <a:solidFill>
                  <a:schemeClr val="bg1"/>
                </a:solidFill>
                <a:latin typeface="Courier New" panose="02070309020205020404" pitchFamily="49" charset="0"/>
                <a:cs typeface="Courier New" panose="02070309020205020404" pitchFamily="49" charset="0"/>
              </a:rPr>
              <a:t>: "FG75…" }</a:t>
            </a:r>
          </a:p>
        </p:txBody>
      </p:sp>
    </p:spTree>
    <p:extLst>
      <p:ext uri="{BB962C8B-B14F-4D97-AF65-F5344CB8AC3E}">
        <p14:creationId xmlns:p14="http://schemas.microsoft.com/office/powerpoint/2010/main" val="2293763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7"/>
                                        </p:tgtEl>
                                        <p:attrNameLst>
                                          <p:attrName>style.visibility</p:attrName>
                                        </p:attrNameLst>
                                      </p:cBhvr>
                                      <p:to>
                                        <p:strVal val="visible"/>
                                      </p:to>
                                    </p:set>
                                    <p:animEffect transition="in" filter="fade">
                                      <p:cBhvr>
                                        <p:cTn id="10" dur="500"/>
                                        <p:tgtEl>
                                          <p:spTgt spid="47"/>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48"/>
                                        </p:tgtEl>
                                        <p:attrNameLst>
                                          <p:attrName>style.visibility</p:attrName>
                                        </p:attrNameLst>
                                      </p:cBhvr>
                                      <p:to>
                                        <p:strVal val="visible"/>
                                      </p:to>
                                    </p:set>
                                    <p:animEffect transition="in" filter="wipe(left)">
                                      <p:cBhvr>
                                        <p:cTn id="15" dur="500"/>
                                        <p:tgtEl>
                                          <p:spTgt spid="48"/>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49"/>
                                        </p:tgtEl>
                                        <p:attrNameLst>
                                          <p:attrName>style.visibility</p:attrName>
                                        </p:attrNameLst>
                                      </p:cBhvr>
                                      <p:to>
                                        <p:strVal val="visible"/>
                                      </p:to>
                                    </p:set>
                                    <p:animEffect transition="in" filter="wipe(left)">
                                      <p:cBhvr>
                                        <p:cTn id="18" dur="500"/>
                                        <p:tgtEl>
                                          <p:spTgt spid="49"/>
                                        </p:tgtEl>
                                      </p:cBhvr>
                                    </p:animEffect>
                                  </p:childTnLst>
                                </p:cTn>
                              </p:par>
                            </p:childTnLst>
                          </p:cTn>
                        </p:par>
                        <p:par>
                          <p:cTn id="19" fill="hold">
                            <p:stCondLst>
                              <p:cond delay="500"/>
                            </p:stCondLst>
                            <p:childTnLst>
                              <p:par>
                                <p:cTn id="20" presetID="22" presetClass="entr" presetSubtype="2" fill="hold" nodeType="afterEffect">
                                  <p:stCondLst>
                                    <p:cond delay="750"/>
                                  </p:stCondLst>
                                  <p:childTnLst>
                                    <p:set>
                                      <p:cBhvr>
                                        <p:cTn id="21" dur="1" fill="hold">
                                          <p:stCondLst>
                                            <p:cond delay="0"/>
                                          </p:stCondLst>
                                        </p:cTn>
                                        <p:tgtEl>
                                          <p:spTgt spid="50"/>
                                        </p:tgtEl>
                                        <p:attrNameLst>
                                          <p:attrName>style.visibility</p:attrName>
                                        </p:attrNameLst>
                                      </p:cBhvr>
                                      <p:to>
                                        <p:strVal val="visible"/>
                                      </p:to>
                                    </p:set>
                                    <p:animEffect transition="in" filter="wipe(right)">
                                      <p:cBhvr>
                                        <p:cTn id="22" dur="500"/>
                                        <p:tgtEl>
                                          <p:spTgt spid="50"/>
                                        </p:tgtEl>
                                      </p:cBhvr>
                                    </p:animEffect>
                                  </p:childTnLst>
                                </p:cTn>
                              </p:par>
                              <p:par>
                                <p:cTn id="23" presetID="22" presetClass="entr" presetSubtype="2" fill="hold" grpId="0" nodeType="withEffect">
                                  <p:stCondLst>
                                    <p:cond delay="750"/>
                                  </p:stCondLst>
                                  <p:childTnLst>
                                    <p:set>
                                      <p:cBhvr>
                                        <p:cTn id="24" dur="1" fill="hold">
                                          <p:stCondLst>
                                            <p:cond delay="0"/>
                                          </p:stCondLst>
                                        </p:cTn>
                                        <p:tgtEl>
                                          <p:spTgt spid="51"/>
                                        </p:tgtEl>
                                        <p:attrNameLst>
                                          <p:attrName>style.visibility</p:attrName>
                                        </p:attrNameLst>
                                      </p:cBhvr>
                                      <p:to>
                                        <p:strVal val="visible"/>
                                      </p:to>
                                    </p:set>
                                    <p:animEffect transition="in" filter="wipe(right)">
                                      <p:cBhvr>
                                        <p:cTn id="25"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47" grpId="0" animBg="1"/>
      <p:bldP spid="49" grpId="0"/>
      <p:bldP spid="51" grpId="0"/>
    </p:bldLst>
  </p:timing>
</p:sld>
</file>

<file path=ppt/slides/slide7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sp>
        <p:nvSpPr>
          <p:cNvPr id="5" name="!!Sidebar">
            <a:extLst>
              <a:ext uri="{FF2B5EF4-FFF2-40B4-BE49-F238E27FC236}">
                <a16:creationId xmlns:a16="http://schemas.microsoft.com/office/drawing/2014/main" id="{591C2A76-0013-D0AF-5D60-135DF183C553}"/>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Authentication</a:t>
            </a:r>
          </a:p>
        </p:txBody>
      </p:sp>
      <p:pic>
        <p:nvPicPr>
          <p:cNvPr id="2" name="Picture 1">
            <a:extLst>
              <a:ext uri="{FF2B5EF4-FFF2-40B4-BE49-F238E27FC236}">
                <a16:creationId xmlns:a16="http://schemas.microsoft.com/office/drawing/2014/main" id="{B35A93F4-A16E-985D-14AF-7D6ADFE40385}"/>
              </a:ext>
            </a:extLst>
          </p:cNvPr>
          <p:cNvPicPr>
            <a:picLocks noChangeAspect="1"/>
          </p:cNvPicPr>
          <p:nvPr/>
        </p:nvPicPr>
        <p:blipFill>
          <a:blip r:embed="rId3"/>
          <a:stretch>
            <a:fillRect/>
          </a:stretch>
        </p:blipFill>
        <p:spPr>
          <a:xfrm>
            <a:off x="7470516" y="3497531"/>
            <a:ext cx="930283" cy="992661"/>
          </a:xfrm>
          <a:prstGeom prst="rect">
            <a:avLst/>
          </a:prstGeom>
        </p:spPr>
      </p:pic>
      <p:grpSp>
        <p:nvGrpSpPr>
          <p:cNvPr id="3" name="Group 2">
            <a:extLst>
              <a:ext uri="{FF2B5EF4-FFF2-40B4-BE49-F238E27FC236}">
                <a16:creationId xmlns:a16="http://schemas.microsoft.com/office/drawing/2014/main" id="{E7DF40AD-0F23-E5C1-DC2E-FBCA942363AD}"/>
              </a:ext>
            </a:extLst>
          </p:cNvPr>
          <p:cNvGrpSpPr/>
          <p:nvPr/>
        </p:nvGrpSpPr>
        <p:grpSpPr>
          <a:xfrm>
            <a:off x="7470516" y="2384859"/>
            <a:ext cx="4639023" cy="1016935"/>
            <a:chOff x="-1881491" y="3216501"/>
            <a:chExt cx="4639023" cy="1016935"/>
          </a:xfrm>
        </p:grpSpPr>
        <p:pic>
          <p:nvPicPr>
            <p:cNvPr id="4" name="Picture 3">
              <a:extLst>
                <a:ext uri="{FF2B5EF4-FFF2-40B4-BE49-F238E27FC236}">
                  <a16:creationId xmlns:a16="http://schemas.microsoft.com/office/drawing/2014/main" id="{63CDBF9F-D6A1-CDF4-D53C-6F05955589F6}"/>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6" name="Rectangle: Rounded Corners 5">
              <a:extLst>
                <a:ext uri="{FF2B5EF4-FFF2-40B4-BE49-F238E27FC236}">
                  <a16:creationId xmlns:a16="http://schemas.microsoft.com/office/drawing/2014/main" id="{11E9AD59-4573-6BAE-E99F-0E3F06DC6D25}"/>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7746A9F0-98E1-73AB-6AD3-DF25D4082C2D}"/>
                </a:ext>
              </a:extLst>
            </p:cNvPr>
            <p:cNvGrpSpPr/>
            <p:nvPr/>
          </p:nvGrpSpPr>
          <p:grpSpPr>
            <a:xfrm>
              <a:off x="-576426" y="3356578"/>
              <a:ext cx="528269" cy="683865"/>
              <a:chOff x="9592919" y="3281030"/>
              <a:chExt cx="2412301" cy="3122817"/>
            </a:xfrm>
          </p:grpSpPr>
          <p:sp>
            <p:nvSpPr>
              <p:cNvPr id="12" name="Freeform 158">
                <a:extLst>
                  <a:ext uri="{FF2B5EF4-FFF2-40B4-BE49-F238E27FC236}">
                    <a16:creationId xmlns:a16="http://schemas.microsoft.com/office/drawing/2014/main" id="{433BA90C-C8B3-7C41-78A9-69D131CAD760}"/>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1B85A293-1163-65AF-80B2-BF9D42458DC6}"/>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B83865E3-6B4A-4023-6664-DCB0278D7E0A}"/>
                    </a:ext>
                  </a:extLst>
                </p:cNvPr>
                <p:cNvGrpSpPr/>
                <p:nvPr/>
              </p:nvGrpSpPr>
              <p:grpSpPr>
                <a:xfrm>
                  <a:off x="6048941" y="4798352"/>
                  <a:ext cx="542456" cy="1088197"/>
                  <a:chOff x="6048941" y="4798352"/>
                  <a:chExt cx="542456" cy="1088197"/>
                </a:xfrm>
              </p:grpSpPr>
              <p:sp>
                <p:nvSpPr>
                  <p:cNvPr id="19" name="Freeform 159">
                    <a:extLst>
                      <a:ext uri="{FF2B5EF4-FFF2-40B4-BE49-F238E27FC236}">
                        <a16:creationId xmlns:a16="http://schemas.microsoft.com/office/drawing/2014/main" id="{A10A28F0-0CEE-E82C-2431-F962954329AC}"/>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0">
                    <a:extLst>
                      <a:ext uri="{FF2B5EF4-FFF2-40B4-BE49-F238E27FC236}">
                        <a16:creationId xmlns:a16="http://schemas.microsoft.com/office/drawing/2014/main" id="{5880F0D4-A66F-254F-DE53-44FE179B3E70}"/>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8" name="Freeform 165">
                  <a:extLst>
                    <a:ext uri="{FF2B5EF4-FFF2-40B4-BE49-F238E27FC236}">
                      <a16:creationId xmlns:a16="http://schemas.microsoft.com/office/drawing/2014/main" id="{4ED38140-FD79-8A34-7385-6ED74FCFBEF6}"/>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D70F68A2-34B6-CB87-CE9E-3F9A2D83EF8A}"/>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DD67CEC5-FFD4-AD35-6C2B-9E828CF643E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9516F0A9-B74B-2EA4-8F3C-2FD0EDE8CF46}"/>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0" name="TextBox 9">
              <a:extLst>
                <a:ext uri="{FF2B5EF4-FFF2-40B4-BE49-F238E27FC236}">
                  <a16:creationId xmlns:a16="http://schemas.microsoft.com/office/drawing/2014/main" id="{6941FB72-7044-0F3B-B41B-059F8A5B52C8}"/>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11" name="!!ApiKeyTxt">
              <a:extLst>
                <a:ext uri="{FF2B5EF4-FFF2-40B4-BE49-F238E27FC236}">
                  <a16:creationId xmlns:a16="http://schemas.microsoft.com/office/drawing/2014/main" id="{BC2F43F0-B38C-4591-56D3-8A4C8ACD15A1}"/>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21" name="TextBox 20">
            <a:extLst>
              <a:ext uri="{FF2B5EF4-FFF2-40B4-BE49-F238E27FC236}">
                <a16:creationId xmlns:a16="http://schemas.microsoft.com/office/drawing/2014/main" id="{F8DE6053-09AF-A2D5-7546-1E4577C600BC}"/>
              </a:ext>
            </a:extLst>
          </p:cNvPr>
          <p:cNvSpPr txBox="1"/>
          <p:nvPr/>
        </p:nvSpPr>
        <p:spPr>
          <a:xfrm>
            <a:off x="-44450" y="4806662"/>
            <a:ext cx="7334250" cy="1077218"/>
          </a:xfrm>
          <a:prstGeom prst="rect">
            <a:avLst/>
          </a:prstGeom>
          <a:noFill/>
        </p:spPr>
        <p:txBody>
          <a:bodyPr wrap="square" rtlCol="0">
            <a:spAutoFit/>
          </a:bodyPr>
          <a:lstStyle/>
          <a:p>
            <a:pPr algn="ctr"/>
            <a:r>
              <a:rPr lang="en-US" sz="3200" dirty="0">
                <a:solidFill>
                  <a:srgbClr val="FF0000"/>
                </a:solidFill>
                <a:latin typeface="Corbel" panose="020B0503020204020204" pitchFamily="34" charset="0"/>
              </a:rPr>
              <a:t>JavaScript is an insecure client;</a:t>
            </a:r>
          </a:p>
          <a:p>
            <a:pPr algn="ctr"/>
            <a:r>
              <a:rPr lang="en-US" sz="3200" dirty="0">
                <a:solidFill>
                  <a:srgbClr val="FF0000"/>
                </a:solidFill>
                <a:latin typeface="Corbel" panose="020B0503020204020204" pitchFamily="34" charset="0"/>
              </a:rPr>
              <a:t>it </a:t>
            </a:r>
            <a:r>
              <a:rPr lang="en-US" sz="3200" b="1" dirty="0">
                <a:solidFill>
                  <a:srgbClr val="FF0000"/>
                </a:solidFill>
                <a:latin typeface="Corbel" panose="020B0503020204020204" pitchFamily="34" charset="0"/>
              </a:rPr>
              <a:t>cannot</a:t>
            </a:r>
            <a:r>
              <a:rPr lang="en-US" sz="3200" dirty="0">
                <a:solidFill>
                  <a:srgbClr val="FF0000"/>
                </a:solidFill>
                <a:latin typeface="Corbel" panose="020B0503020204020204" pitchFamily="34" charset="0"/>
              </a:rPr>
              <a:t> securely store the key!</a:t>
            </a:r>
          </a:p>
        </p:txBody>
      </p:sp>
      <p:grpSp>
        <p:nvGrpSpPr>
          <p:cNvPr id="23" name="Group 22">
            <a:extLst>
              <a:ext uri="{FF2B5EF4-FFF2-40B4-BE49-F238E27FC236}">
                <a16:creationId xmlns:a16="http://schemas.microsoft.com/office/drawing/2014/main" id="{22BA22B2-E2FA-6E52-9703-9C44B7D65F86}"/>
              </a:ext>
            </a:extLst>
          </p:cNvPr>
          <p:cNvGrpSpPr/>
          <p:nvPr/>
        </p:nvGrpSpPr>
        <p:grpSpPr>
          <a:xfrm>
            <a:off x="1788045" y="3462678"/>
            <a:ext cx="970095" cy="1163472"/>
            <a:chOff x="1788045" y="2802278"/>
            <a:chExt cx="970095" cy="1163472"/>
          </a:xfrm>
        </p:grpSpPr>
        <p:pic>
          <p:nvPicPr>
            <p:cNvPr id="45" name="Picture 2">
              <a:extLst>
                <a:ext uri="{FF2B5EF4-FFF2-40B4-BE49-F238E27FC236}">
                  <a16:creationId xmlns:a16="http://schemas.microsoft.com/office/drawing/2014/main" id="{41EBC27C-181A-3C49-98F8-B6211A4A1A0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46" name="TextBox 45">
              <a:extLst>
                <a:ext uri="{FF2B5EF4-FFF2-40B4-BE49-F238E27FC236}">
                  <a16:creationId xmlns:a16="http://schemas.microsoft.com/office/drawing/2014/main" id="{E53C0379-B6DA-7C52-4182-2E6C696D67E4}"/>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47" name="Rectangle: Rounded Corners 46">
            <a:extLst>
              <a:ext uri="{FF2B5EF4-FFF2-40B4-BE49-F238E27FC236}">
                <a16:creationId xmlns:a16="http://schemas.microsoft.com/office/drawing/2014/main" id="{2D9095F1-E562-26A9-B445-732FE36B8D2E}"/>
              </a:ext>
            </a:extLst>
          </p:cNvPr>
          <p:cNvSpPr/>
          <p:nvPr/>
        </p:nvSpPr>
        <p:spPr>
          <a:xfrm>
            <a:off x="1562100" y="3329327"/>
            <a:ext cx="1326050" cy="1483973"/>
          </a:xfrm>
          <a:prstGeom prst="roundRect">
            <a:avLst/>
          </a:prstGeom>
          <a:noFill/>
          <a:ln w="19050">
            <a:solidFill>
              <a:srgbClr val="FF47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51" name="!!Txt3">
            <a:extLst>
              <a:ext uri="{FF2B5EF4-FFF2-40B4-BE49-F238E27FC236}">
                <a16:creationId xmlns:a16="http://schemas.microsoft.com/office/drawing/2014/main" id="{F5920635-2BF3-2748-417C-F4DB7FB8E387}"/>
              </a:ext>
            </a:extLst>
          </p:cNvPr>
          <p:cNvSpPr txBox="1"/>
          <p:nvPr/>
        </p:nvSpPr>
        <p:spPr>
          <a:xfrm>
            <a:off x="2625901" y="3366881"/>
            <a:ext cx="3470099" cy="400110"/>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 </a:t>
            </a:r>
            <a:r>
              <a:rPr lang="en-US" sz="2000" dirty="0" err="1">
                <a:solidFill>
                  <a:schemeClr val="bg1"/>
                </a:solidFill>
                <a:latin typeface="Courier New" panose="02070309020205020404" pitchFamily="49" charset="0"/>
                <a:cs typeface="Courier New" panose="02070309020205020404" pitchFamily="49" charset="0"/>
              </a:rPr>
              <a:t>apiKey</a:t>
            </a:r>
            <a:r>
              <a:rPr lang="en-US" sz="2000" dirty="0">
                <a:solidFill>
                  <a:schemeClr val="bg1"/>
                </a:solidFill>
                <a:latin typeface="Courier New" panose="02070309020205020404" pitchFamily="49" charset="0"/>
                <a:cs typeface="Courier New" panose="02070309020205020404" pitchFamily="49" charset="0"/>
              </a:rPr>
              <a:t>: "FG75…" }</a:t>
            </a:r>
          </a:p>
        </p:txBody>
      </p:sp>
      <p:pic>
        <p:nvPicPr>
          <p:cNvPr id="17" name="Picture 2">
            <a:extLst>
              <a:ext uri="{FF2B5EF4-FFF2-40B4-BE49-F238E27FC236}">
                <a16:creationId xmlns:a16="http://schemas.microsoft.com/office/drawing/2014/main" id="{1822AB10-2414-9812-42A6-A428922FDB7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rot="2881722">
            <a:off x="-419927" y="1340144"/>
            <a:ext cx="2442167" cy="2850209"/>
          </a:xfrm>
          <a:prstGeom prst="rect">
            <a:avLst/>
          </a:prstGeom>
          <a:noFill/>
          <a:extLst>
            <a:ext uri="{909E8E84-426E-40DD-AFC4-6F175D3DCCD1}">
              <a14:hiddenFill xmlns:a14="http://schemas.microsoft.com/office/drawing/2010/main">
                <a:solidFill>
                  <a:srgbClr val="FFFFFF"/>
                </a:solidFill>
              </a14:hiddenFill>
            </a:ext>
          </a:extLst>
        </p:spPr>
      </p:pic>
      <p:sp>
        <p:nvSpPr>
          <p:cNvPr id="24" name="!!Cloud curse you">
            <a:extLst>
              <a:ext uri="{FF2B5EF4-FFF2-40B4-BE49-F238E27FC236}">
                <a16:creationId xmlns:a16="http://schemas.microsoft.com/office/drawing/2014/main" id="{4EBD0EA0-76C4-6191-187B-5CA7089067B5}"/>
              </a:ext>
            </a:extLst>
          </p:cNvPr>
          <p:cNvSpPr/>
          <p:nvPr/>
        </p:nvSpPr>
        <p:spPr>
          <a:xfrm>
            <a:off x="1584501" y="1141844"/>
            <a:ext cx="3470099" cy="1160852"/>
          </a:xfrm>
          <a:prstGeom prst="cloudCallout">
            <a:avLst>
              <a:gd name="adj1" fmla="val -41894"/>
              <a:gd name="adj2" fmla="val 72392"/>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HackerText 2">
            <a:extLst>
              <a:ext uri="{FF2B5EF4-FFF2-40B4-BE49-F238E27FC236}">
                <a16:creationId xmlns:a16="http://schemas.microsoft.com/office/drawing/2014/main" id="{9BB2B691-1B55-10C1-D4C6-66B85867CA07}"/>
              </a:ext>
            </a:extLst>
          </p:cNvPr>
          <p:cNvSpPr txBox="1"/>
          <p:nvPr/>
        </p:nvSpPr>
        <p:spPr>
          <a:xfrm>
            <a:off x="2086114" y="1328813"/>
            <a:ext cx="2467201" cy="830997"/>
          </a:xfrm>
          <a:prstGeom prst="rect">
            <a:avLst/>
          </a:prstGeom>
          <a:noFill/>
        </p:spPr>
        <p:txBody>
          <a:bodyPr wrap="square" rtlCol="0">
            <a:spAutoFit/>
          </a:bodyPr>
          <a:lstStyle/>
          <a:p>
            <a:r>
              <a:rPr lang="en-US" sz="2400" dirty="0" err="1">
                <a:solidFill>
                  <a:schemeClr val="bg1"/>
                </a:solidFill>
                <a:latin typeface="Segoe Print" panose="02000600000000000000" pitchFamily="2" charset="0"/>
              </a:rPr>
              <a:t>Monkeypatch</a:t>
            </a:r>
            <a:r>
              <a:rPr lang="en-US" sz="2400" dirty="0">
                <a:solidFill>
                  <a:schemeClr val="bg1"/>
                </a:solidFill>
                <a:latin typeface="Segoe Print" panose="02000600000000000000" pitchFamily="2" charset="0"/>
              </a:rPr>
              <a:t> </a:t>
            </a:r>
            <a:br>
              <a:rPr lang="en-US" sz="2400" dirty="0">
                <a:solidFill>
                  <a:schemeClr val="bg1"/>
                </a:solidFill>
                <a:latin typeface="Segoe Print" panose="02000600000000000000" pitchFamily="2" charset="0"/>
              </a:rPr>
            </a:br>
            <a:r>
              <a:rPr lang="en-US" sz="2400" dirty="0" err="1">
                <a:solidFill>
                  <a:schemeClr val="bg1"/>
                </a:solidFill>
                <a:latin typeface="Segoe Print" panose="02000600000000000000" pitchFamily="2" charset="0"/>
              </a:rPr>
              <a:t>mwuahahaha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cxnSp>
        <p:nvCxnSpPr>
          <p:cNvPr id="26" name="Arrow 1">
            <a:extLst>
              <a:ext uri="{FF2B5EF4-FFF2-40B4-BE49-F238E27FC236}">
                <a16:creationId xmlns:a16="http://schemas.microsoft.com/office/drawing/2014/main" id="{91F1D318-417F-CE20-AFF1-4D61DCF8CF0D}"/>
              </a:ext>
            </a:extLst>
          </p:cNvPr>
          <p:cNvCxnSpPr>
            <a:cxnSpLocks/>
          </p:cNvCxnSpPr>
          <p:nvPr/>
        </p:nvCxnSpPr>
        <p:spPr>
          <a:xfrm>
            <a:off x="1981200" y="2811532"/>
            <a:ext cx="1536700" cy="496079"/>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7" name="Rectangle: Rounded Corners 26">
            <a:extLst>
              <a:ext uri="{FF2B5EF4-FFF2-40B4-BE49-F238E27FC236}">
                <a16:creationId xmlns:a16="http://schemas.microsoft.com/office/drawing/2014/main" id="{440572B4-AA50-5C21-0907-20B724291476}"/>
              </a:ext>
            </a:extLst>
          </p:cNvPr>
          <p:cNvSpPr/>
          <p:nvPr/>
        </p:nvSpPr>
        <p:spPr>
          <a:xfrm>
            <a:off x="12248899" y="349753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8" name="Picture 27">
            <a:extLst>
              <a:ext uri="{FF2B5EF4-FFF2-40B4-BE49-F238E27FC236}">
                <a16:creationId xmlns:a16="http://schemas.microsoft.com/office/drawing/2014/main" id="{C7BC34D2-3D91-F2B6-8F66-7F4FD9F62B99}"/>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p:blipFill>
        <p:spPr>
          <a:xfrm>
            <a:off x="12350560" y="3713976"/>
            <a:ext cx="549132" cy="549132"/>
          </a:xfrm>
          <a:prstGeom prst="rect">
            <a:avLst/>
          </a:prstGeom>
        </p:spPr>
      </p:pic>
      <p:sp>
        <p:nvSpPr>
          <p:cNvPr id="29" name="!!ApiKeyTxt">
            <a:extLst>
              <a:ext uri="{FF2B5EF4-FFF2-40B4-BE49-F238E27FC236}">
                <a16:creationId xmlns:a16="http://schemas.microsoft.com/office/drawing/2014/main" id="{2FA0B718-2986-149F-0477-0B9A81A24EFE}"/>
              </a:ext>
            </a:extLst>
          </p:cNvPr>
          <p:cNvSpPr txBox="1"/>
          <p:nvPr/>
        </p:nvSpPr>
        <p:spPr>
          <a:xfrm>
            <a:off x="13214507" y="378848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30" name="TextBox 29">
            <a:extLst>
              <a:ext uri="{FF2B5EF4-FFF2-40B4-BE49-F238E27FC236}">
                <a16:creationId xmlns:a16="http://schemas.microsoft.com/office/drawing/2014/main" id="{A4C49BE9-A5CD-CF22-BB08-1B8D3489C182}"/>
              </a:ext>
            </a:extLst>
          </p:cNvPr>
          <p:cNvSpPr txBox="1"/>
          <p:nvPr/>
        </p:nvSpPr>
        <p:spPr>
          <a:xfrm>
            <a:off x="12891277" y="378848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spTree>
    <p:extLst>
      <p:ext uri="{BB962C8B-B14F-4D97-AF65-F5344CB8AC3E}">
        <p14:creationId xmlns:p14="http://schemas.microsoft.com/office/powerpoint/2010/main" val="2491421341"/>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0-#ppt_w/2"/>
                                          </p:val>
                                        </p:tav>
                                        <p:tav tm="100000">
                                          <p:val>
                                            <p:strVal val="#ppt_x"/>
                                          </p:val>
                                        </p:tav>
                                      </p:tavLst>
                                    </p:anim>
                                    <p:anim calcmode="lin" valueType="num">
                                      <p:cBhvr additive="base">
                                        <p:cTn id="8" dur="500" fill="hold"/>
                                        <p:tgtEl>
                                          <p:spTgt spid="1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500"/>
                                        <p:tgtEl>
                                          <p:spTgt spid="2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fade">
                                      <p:cBhvr>
                                        <p:cTn id="15" dur="500"/>
                                        <p:tgtEl>
                                          <p:spTgt spid="25"/>
                                        </p:tgtEl>
                                      </p:cBhvr>
                                    </p:animEffect>
                                  </p:childTnLst>
                                </p:cTn>
                              </p:par>
                              <p:par>
                                <p:cTn id="16" presetID="10" presetClass="entr" presetSubtype="0" fill="hold" nodeType="with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fade">
                                      <p:cBhvr>
                                        <p:cTn id="18" dur="500"/>
                                        <p:tgtEl>
                                          <p:spTgt spid="26"/>
                                        </p:tgtEl>
                                      </p:cBhvr>
                                    </p:animEffect>
                                  </p:childTnLst>
                                </p:cTn>
                              </p:par>
                            </p:childTnLst>
                          </p:cTn>
                        </p:par>
                        <p:par>
                          <p:cTn id="19" fill="hold">
                            <p:stCondLst>
                              <p:cond delay="1000"/>
                            </p:stCondLst>
                            <p:childTnLst>
                              <p:par>
                                <p:cTn id="20" presetID="1" presetClass="entr" presetSubtype="0" fill="hold" grpId="0" nodeType="afterEffect">
                                  <p:stCondLst>
                                    <p:cond delay="0"/>
                                  </p:stCondLst>
                                  <p:childTnLst>
                                    <p:set>
                                      <p:cBhvr>
                                        <p:cTn id="21" dur="1" fill="hold">
                                          <p:stCondLst>
                                            <p:cond delay="0"/>
                                          </p:stCondLst>
                                        </p:cTn>
                                        <p:tgtEl>
                                          <p:spTgt spid="27"/>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28"/>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29"/>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p:bldP spid="27" grpId="0" animBg="1"/>
      <p:bldP spid="29" grpId="0"/>
      <p:bldP spid="30" grpId="0"/>
    </p:bldLst>
  </p:timing>
</p:sld>
</file>

<file path=ppt/slides/slide7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3497531"/>
            <a:ext cx="930283" cy="992661"/>
          </a:xfrm>
          <a:prstGeom prst="rect">
            <a:avLst/>
          </a:prstGeom>
        </p:spPr>
      </p:pic>
      <p:grpSp>
        <p:nvGrpSpPr>
          <p:cNvPr id="5" name="Group 4">
            <a:extLst>
              <a:ext uri="{FF2B5EF4-FFF2-40B4-BE49-F238E27FC236}">
                <a16:creationId xmlns:a16="http://schemas.microsoft.com/office/drawing/2014/main" id="{E6B61B3F-35FC-E46C-EDB6-2E434DEDCC14}"/>
              </a:ext>
            </a:extLst>
          </p:cNvPr>
          <p:cNvGrpSpPr/>
          <p:nvPr/>
        </p:nvGrpSpPr>
        <p:grpSpPr>
          <a:xfrm>
            <a:off x="12258416" y="2384859"/>
            <a:ext cx="4639023" cy="1016935"/>
            <a:chOff x="-1881491" y="3216501"/>
            <a:chExt cx="4639023" cy="1016935"/>
          </a:xfrm>
        </p:grpSpPr>
        <p:pic>
          <p:nvPicPr>
            <p:cNvPr id="6" name="Picture 5">
              <a:extLst>
                <a:ext uri="{FF2B5EF4-FFF2-40B4-BE49-F238E27FC236}">
                  <a16:creationId xmlns:a16="http://schemas.microsoft.com/office/drawing/2014/main" id="{8A51FAAD-A00B-A111-74F6-9333F3318B2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7" name="Rectangle: Rounded Corners 6">
              <a:extLst>
                <a:ext uri="{FF2B5EF4-FFF2-40B4-BE49-F238E27FC236}">
                  <a16:creationId xmlns:a16="http://schemas.microsoft.com/office/drawing/2014/main" id="{7B25B626-6DEB-A8A4-DD4B-0F372443CECB}"/>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93E8B42C-D5EE-B811-D47F-82F72B125F93}"/>
                </a:ext>
              </a:extLst>
            </p:cNvPr>
            <p:cNvGrpSpPr/>
            <p:nvPr/>
          </p:nvGrpSpPr>
          <p:grpSpPr>
            <a:xfrm>
              <a:off x="-576426" y="3356578"/>
              <a:ext cx="528269" cy="683865"/>
              <a:chOff x="9592919" y="3281030"/>
              <a:chExt cx="2412301" cy="3122817"/>
            </a:xfrm>
          </p:grpSpPr>
          <p:sp>
            <p:nvSpPr>
              <p:cNvPr id="12" name="Freeform 158">
                <a:extLst>
                  <a:ext uri="{FF2B5EF4-FFF2-40B4-BE49-F238E27FC236}">
                    <a16:creationId xmlns:a16="http://schemas.microsoft.com/office/drawing/2014/main" id="{31C6C146-190B-A883-DD75-1361361FB1AC}"/>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63AA1E06-6EFF-5F34-C9A6-0103DDF346A2}"/>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C4145E7C-9150-70C1-8B25-402DE367F208}"/>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B2E63E77-79FD-A3CE-9DE9-2D1F29183377}"/>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2EA7F095-207A-2158-A7B0-34ACA026FB82}"/>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AF3FD26F-19F3-9D7F-9238-EC9647629422}"/>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28ADBF2F-96F5-B6EE-86B2-327661722542}"/>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7A270634-0868-1E6A-99D4-E71C674D02B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B0B51D56-84DC-0277-DC88-F2F3CA093D2C}"/>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0" name="TextBox 9">
              <a:extLst>
                <a:ext uri="{FF2B5EF4-FFF2-40B4-BE49-F238E27FC236}">
                  <a16:creationId xmlns:a16="http://schemas.microsoft.com/office/drawing/2014/main" id="{C13EEA4E-19E8-D5FC-93CD-98CD06B919F4}"/>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11" name="!!ApiKeyTxt">
              <a:extLst>
                <a:ext uri="{FF2B5EF4-FFF2-40B4-BE49-F238E27FC236}">
                  <a16:creationId xmlns:a16="http://schemas.microsoft.com/office/drawing/2014/main" id="{095C5159-41C5-CC05-D60F-85AFDE095683}"/>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grpSp>
        <p:nvGrpSpPr>
          <p:cNvPr id="52" name="Group 51">
            <a:extLst>
              <a:ext uri="{FF2B5EF4-FFF2-40B4-BE49-F238E27FC236}">
                <a16:creationId xmlns:a16="http://schemas.microsoft.com/office/drawing/2014/main" id="{2550A353-95EF-BD7E-1DA5-4C032B951D27}"/>
              </a:ext>
            </a:extLst>
          </p:cNvPr>
          <p:cNvGrpSpPr/>
          <p:nvPr/>
        </p:nvGrpSpPr>
        <p:grpSpPr>
          <a:xfrm>
            <a:off x="1788045" y="3462678"/>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349753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8502460" y="3713976"/>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378848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378848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2998113"/>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4057903"/>
            <a:ext cx="4290500"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361419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sp>
        <p:nvSpPr>
          <p:cNvPr id="15" name="!!TitleBG">
            <a:extLst>
              <a:ext uri="{FF2B5EF4-FFF2-40B4-BE49-F238E27FC236}">
                <a16:creationId xmlns:a16="http://schemas.microsoft.com/office/drawing/2014/main" id="{43F8D9A7-AD7D-DE4E-B42D-D977D0D031CD}"/>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Subtitle">
            <a:extLst>
              <a:ext uri="{FF2B5EF4-FFF2-40B4-BE49-F238E27FC236}">
                <a16:creationId xmlns:a16="http://schemas.microsoft.com/office/drawing/2014/main" id="{46906C8D-EBAD-3E71-1EDE-7790A571C19A}"/>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4" name="!!Sidebar">
            <a:extLst>
              <a:ext uri="{FF2B5EF4-FFF2-40B4-BE49-F238E27FC236}">
                <a16:creationId xmlns:a16="http://schemas.microsoft.com/office/drawing/2014/main" id="{CE8B3A54-972F-32D4-C022-1BF0A344F927}"/>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3149853593"/>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28"/>
                                        </p:tgtEl>
                                        <p:attrNameLst>
                                          <p:attrName>style.visibility</p:attrName>
                                        </p:attrNameLst>
                                      </p:cBhvr>
                                      <p:to>
                                        <p:strVal val="visible"/>
                                      </p:to>
                                    </p:set>
                                    <p:anim calcmode="lin" valueType="num">
                                      <p:cBhvr additive="base">
                                        <p:cTn id="12" dur="500" fill="hold"/>
                                        <p:tgtEl>
                                          <p:spTgt spid="28"/>
                                        </p:tgtEl>
                                        <p:attrNameLst>
                                          <p:attrName>ppt_x</p:attrName>
                                        </p:attrNameLst>
                                      </p:cBhvr>
                                      <p:tavLst>
                                        <p:tav tm="0">
                                          <p:val>
                                            <p:strVal val="0-#ppt_w/2"/>
                                          </p:val>
                                        </p:tav>
                                        <p:tav tm="100000">
                                          <p:val>
                                            <p:strVal val="#ppt_x"/>
                                          </p:val>
                                        </p:tav>
                                      </p:tavLst>
                                    </p:anim>
                                    <p:anim calcmode="lin" valueType="num">
                                      <p:cBhvr additive="base">
                                        <p:cTn id="13" dur="500" fill="hold"/>
                                        <p:tgtEl>
                                          <p:spTgt spid="28"/>
                                        </p:tgtEl>
                                        <p:attrNameLst>
                                          <p:attrName>ppt_y</p:attrName>
                                        </p:attrNameLst>
                                      </p:cBhvr>
                                      <p:tavLst>
                                        <p:tav tm="0">
                                          <p:val>
                                            <p:strVal val="#ppt_y"/>
                                          </p:val>
                                        </p:tav>
                                        <p:tav tm="100000">
                                          <p:val>
                                            <p:strVal val="#ppt_y"/>
                                          </p:val>
                                        </p:tav>
                                      </p:tavLst>
                                    </p:anim>
                                  </p:childTnLst>
                                </p:cTn>
                              </p:par>
                            </p:childTnLst>
                          </p:cTn>
                        </p:par>
                        <p:par>
                          <p:cTn id="14" fill="hold">
                            <p:stCondLst>
                              <p:cond delay="500"/>
                            </p:stCondLst>
                            <p:childTnLst>
                              <p:par>
                                <p:cTn id="15" presetID="22" presetClass="entr" presetSubtype="8" fill="hold" nodeType="afterEffect">
                                  <p:stCondLst>
                                    <p:cond delay="0"/>
                                  </p:stCondLst>
                                  <p:childTnLst>
                                    <p:set>
                                      <p:cBhvr>
                                        <p:cTn id="16" dur="1" fill="hold">
                                          <p:stCondLst>
                                            <p:cond delay="0"/>
                                          </p:stCondLst>
                                        </p:cTn>
                                        <p:tgtEl>
                                          <p:spTgt spid="39"/>
                                        </p:tgtEl>
                                        <p:attrNameLst>
                                          <p:attrName>style.visibility</p:attrName>
                                        </p:attrNameLst>
                                      </p:cBhvr>
                                      <p:to>
                                        <p:strVal val="visible"/>
                                      </p:to>
                                    </p:set>
                                    <p:animEffect transition="in" filter="wipe(left)">
                                      <p:cBhvr>
                                        <p:cTn id="17" dur="500"/>
                                        <p:tgtEl>
                                          <p:spTgt spid="39"/>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40"/>
                                        </p:tgtEl>
                                        <p:attrNameLst>
                                          <p:attrName>style.visibility</p:attrName>
                                        </p:attrNameLst>
                                      </p:cBhvr>
                                      <p:to>
                                        <p:strVal val="visible"/>
                                      </p:to>
                                    </p:set>
                                    <p:animEffect transition="in" filter="wipe(left)">
                                      <p:cBhvr>
                                        <p:cTn id="20"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23" grpId="0"/>
    </p:bldLst>
  </p:timing>
</p:sld>
</file>

<file path=ppt/slides/slide7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2154506"/>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2119653"/>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215450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2370951"/>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2445462"/>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2445462"/>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1655088"/>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714878"/>
            <a:ext cx="4290500"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2271170"/>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sp>
        <p:nvSpPr>
          <p:cNvPr id="23" name="Rectangle: Rounded Corners 22">
            <a:extLst>
              <a:ext uri="{FF2B5EF4-FFF2-40B4-BE49-F238E27FC236}">
                <a16:creationId xmlns:a16="http://schemas.microsoft.com/office/drawing/2014/main" id="{B90E57A2-3FC8-C741-C9F4-263060A0238F}"/>
              </a:ext>
            </a:extLst>
          </p:cNvPr>
          <p:cNvSpPr/>
          <p:nvPr/>
        </p:nvSpPr>
        <p:spPr>
          <a:xfrm>
            <a:off x="6864586" y="3589123"/>
            <a:ext cx="2282997" cy="1107993"/>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D94DC7B0-3414-C669-47C9-E4C9CE48436E}"/>
              </a:ext>
            </a:extLst>
          </p:cNvPr>
          <p:cNvSpPr txBox="1"/>
          <p:nvPr/>
        </p:nvSpPr>
        <p:spPr>
          <a:xfrm>
            <a:off x="6932967" y="3551024"/>
            <a:ext cx="2433440" cy="1200329"/>
          </a:xfrm>
          <a:prstGeom prst="rect">
            <a:avLst/>
          </a:prstGeom>
          <a:noFill/>
        </p:spPr>
        <p:txBody>
          <a:bodyPr wrap="square" rtlCol="0">
            <a:spAutoFit/>
          </a:bodyPr>
          <a:lstStyle/>
          <a:p>
            <a:r>
              <a:rPr lang="en-US" dirty="0">
                <a:solidFill>
                  <a:srgbClr val="D37011"/>
                </a:solidFill>
                <a:latin typeface="Courier New" panose="02070309020205020404" pitchFamily="49" charset="0"/>
                <a:cs typeface="Courier New" panose="02070309020205020404" pitchFamily="49" charset="0"/>
              </a:rPr>
              <a:t>{</a:t>
            </a:r>
          </a:p>
          <a:p>
            <a:r>
              <a:rPr lang="en-US" dirty="0">
                <a:solidFill>
                  <a:srgbClr val="D37011"/>
                </a:solidFill>
                <a:latin typeface="Courier New" panose="02070309020205020404" pitchFamily="49" charset="0"/>
                <a:cs typeface="Courier New" panose="02070309020205020404" pitchFamily="49" charset="0"/>
              </a:rPr>
              <a:t> </a:t>
            </a:r>
            <a:r>
              <a:rPr lang="en-US" dirty="0" err="1">
                <a:solidFill>
                  <a:srgbClr val="D37011"/>
                </a:solidFill>
                <a:latin typeface="Courier New" panose="02070309020205020404" pitchFamily="49" charset="0"/>
                <a:cs typeface="Courier New" panose="02070309020205020404" pitchFamily="49" charset="0"/>
              </a:rPr>
              <a:t>auth_OK</a:t>
            </a:r>
            <a:r>
              <a:rPr lang="en-US" dirty="0">
                <a:solidFill>
                  <a:srgbClr val="D37011"/>
                </a:solidFill>
                <a:latin typeface="Courier New" panose="02070309020205020404" pitchFamily="49" charset="0"/>
                <a:cs typeface="Courier New" panose="02070309020205020404" pitchFamily="49" charset="0"/>
              </a:rPr>
              <a:t>: true,</a:t>
            </a:r>
          </a:p>
          <a:p>
            <a:r>
              <a:rPr lang="en-US" dirty="0">
                <a:solidFill>
                  <a:srgbClr val="D37011"/>
                </a:solidFill>
                <a:latin typeface="Courier New" panose="02070309020205020404" pitchFamily="49" charset="0"/>
                <a:cs typeface="Courier New" panose="02070309020205020404" pitchFamily="49" charset="0"/>
              </a:rPr>
              <a:t> user: "Alice"</a:t>
            </a:r>
          </a:p>
          <a:p>
            <a:r>
              <a:rPr lang="en-US" dirty="0">
                <a:solidFill>
                  <a:srgbClr val="D37011"/>
                </a:solidFill>
                <a:latin typeface="Courier New" panose="02070309020205020404" pitchFamily="49" charset="0"/>
                <a:cs typeface="Courier New" panose="02070309020205020404" pitchFamily="49" charset="0"/>
              </a:rPr>
              <a:t>}</a:t>
            </a:r>
          </a:p>
        </p:txBody>
      </p:sp>
      <p:cxnSp>
        <p:nvCxnSpPr>
          <p:cNvPr id="24" name="!!Arrow 4">
            <a:extLst>
              <a:ext uri="{FF2B5EF4-FFF2-40B4-BE49-F238E27FC236}">
                <a16:creationId xmlns:a16="http://schemas.microsoft.com/office/drawing/2014/main" id="{9480D0AA-3855-58CB-B6FE-CDC0BC5B934F}"/>
              </a:ext>
            </a:extLst>
          </p:cNvPr>
          <p:cNvCxnSpPr>
            <a:cxnSpLocks/>
          </p:cNvCxnSpPr>
          <p:nvPr/>
        </p:nvCxnSpPr>
        <p:spPr>
          <a:xfrm flipV="1">
            <a:off x="7937838" y="3147167"/>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0168D1F1-1DB7-D03F-0E24-2570ECC28DC6}"/>
              </a:ext>
            </a:extLst>
          </p:cNvPr>
          <p:cNvSpPr txBox="1"/>
          <p:nvPr/>
        </p:nvSpPr>
        <p:spPr>
          <a:xfrm>
            <a:off x="4338959" y="4823201"/>
            <a:ext cx="7334250" cy="584775"/>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"Claims" are just pieces of data </a:t>
            </a:r>
          </a:p>
        </p:txBody>
      </p:sp>
      <p:sp>
        <p:nvSpPr>
          <p:cNvPr id="5" name="!!TitleBG">
            <a:extLst>
              <a:ext uri="{FF2B5EF4-FFF2-40B4-BE49-F238E27FC236}">
                <a16:creationId xmlns:a16="http://schemas.microsoft.com/office/drawing/2014/main" id="{37F56629-0337-FF61-1BCC-C32774AFA556}"/>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ubtitle">
            <a:extLst>
              <a:ext uri="{FF2B5EF4-FFF2-40B4-BE49-F238E27FC236}">
                <a16:creationId xmlns:a16="http://schemas.microsoft.com/office/drawing/2014/main" id="{AB7F4E4B-19B3-8EA9-79C5-B643D9BEE705}"/>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7" name="!!Sidebar">
            <a:extLst>
              <a:ext uri="{FF2B5EF4-FFF2-40B4-BE49-F238E27FC236}">
                <a16:creationId xmlns:a16="http://schemas.microsoft.com/office/drawing/2014/main" id="{BFAA3628-7A09-4FEE-2B97-81D9952D0E27}"/>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3493959061"/>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500"/>
                                        <p:tgtEl>
                                          <p:spTgt spid="24"/>
                                        </p:tgtEl>
                                      </p:cBhvr>
                                    </p:animEffect>
                                  </p:childTnLst>
                                </p:cTn>
                              </p:par>
                            </p:childTnLst>
                          </p:cTn>
                        </p:par>
                        <p:par>
                          <p:cTn id="14" fill="hold">
                            <p:stCondLst>
                              <p:cond delay="500"/>
                            </p:stCondLst>
                            <p:childTnLst>
                              <p:par>
                                <p:cTn id="15" presetID="2" presetClass="entr" presetSubtype="4" fill="hold" grpId="0" nodeType="afterEffect">
                                  <p:stCondLst>
                                    <p:cond delay="0"/>
                                  </p:stCondLst>
                                  <p:childTnLst>
                                    <p:set>
                                      <p:cBhvr>
                                        <p:cTn id="16" dur="1" fill="hold">
                                          <p:stCondLst>
                                            <p:cond delay="0"/>
                                          </p:stCondLst>
                                        </p:cTn>
                                        <p:tgtEl>
                                          <p:spTgt spid="35"/>
                                        </p:tgtEl>
                                        <p:attrNameLst>
                                          <p:attrName>style.visibility</p:attrName>
                                        </p:attrNameLst>
                                      </p:cBhvr>
                                      <p:to>
                                        <p:strVal val="visible"/>
                                      </p:to>
                                    </p:set>
                                    <p:anim calcmode="lin" valueType="num">
                                      <p:cBhvr additive="base">
                                        <p:cTn id="17" dur="500" fill="hold"/>
                                        <p:tgtEl>
                                          <p:spTgt spid="35"/>
                                        </p:tgtEl>
                                        <p:attrNameLst>
                                          <p:attrName>ppt_x</p:attrName>
                                        </p:attrNameLst>
                                      </p:cBhvr>
                                      <p:tavLst>
                                        <p:tav tm="0">
                                          <p:val>
                                            <p:strVal val="#ppt_x"/>
                                          </p:val>
                                        </p:tav>
                                        <p:tav tm="100000">
                                          <p:val>
                                            <p:strVal val="#ppt_x"/>
                                          </p:val>
                                        </p:tav>
                                      </p:tavLst>
                                    </p:anim>
                                    <p:anim calcmode="lin" valueType="num">
                                      <p:cBhvr additive="base">
                                        <p:cTn id="18"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15" grpId="0"/>
      <p:bldP spid="35" grpId="0"/>
    </p:bldLst>
  </p:timing>
</p:sld>
</file>

<file path=ppt/slides/slide7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2154506"/>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2119653"/>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215450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2370951"/>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2445462"/>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2445462"/>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1655088"/>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714878"/>
            <a:ext cx="4290500"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2271170"/>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sp>
        <p:nvSpPr>
          <p:cNvPr id="23" name="Rectangle: Rounded Corners 22">
            <a:extLst>
              <a:ext uri="{FF2B5EF4-FFF2-40B4-BE49-F238E27FC236}">
                <a16:creationId xmlns:a16="http://schemas.microsoft.com/office/drawing/2014/main" id="{B90E57A2-3FC8-C741-C9F4-263060A0238F}"/>
              </a:ext>
            </a:extLst>
          </p:cNvPr>
          <p:cNvSpPr/>
          <p:nvPr/>
        </p:nvSpPr>
        <p:spPr>
          <a:xfrm>
            <a:off x="6864586" y="3589123"/>
            <a:ext cx="2282997" cy="1107993"/>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D94DC7B0-3414-C669-47C9-E4C9CE48436E}"/>
              </a:ext>
            </a:extLst>
          </p:cNvPr>
          <p:cNvSpPr txBox="1"/>
          <p:nvPr/>
        </p:nvSpPr>
        <p:spPr>
          <a:xfrm>
            <a:off x="6932967" y="3551024"/>
            <a:ext cx="2433440" cy="1200329"/>
          </a:xfrm>
          <a:prstGeom prst="rect">
            <a:avLst/>
          </a:prstGeom>
          <a:noFill/>
        </p:spPr>
        <p:txBody>
          <a:bodyPr wrap="square" rtlCol="0">
            <a:spAutoFit/>
          </a:bodyPr>
          <a:lstStyle/>
          <a:p>
            <a:r>
              <a:rPr lang="en-US" dirty="0">
                <a:solidFill>
                  <a:srgbClr val="D37011"/>
                </a:solidFill>
                <a:latin typeface="Courier New" panose="02070309020205020404" pitchFamily="49" charset="0"/>
                <a:cs typeface="Courier New" panose="02070309020205020404" pitchFamily="49" charset="0"/>
              </a:rPr>
              <a:t>{</a:t>
            </a:r>
          </a:p>
          <a:p>
            <a:r>
              <a:rPr lang="en-US" dirty="0">
                <a:solidFill>
                  <a:srgbClr val="D37011"/>
                </a:solidFill>
                <a:latin typeface="Courier New" panose="02070309020205020404" pitchFamily="49" charset="0"/>
                <a:cs typeface="Courier New" panose="02070309020205020404" pitchFamily="49" charset="0"/>
              </a:rPr>
              <a:t> </a:t>
            </a:r>
            <a:r>
              <a:rPr lang="en-US" dirty="0" err="1">
                <a:solidFill>
                  <a:srgbClr val="D37011"/>
                </a:solidFill>
                <a:latin typeface="Courier New" panose="02070309020205020404" pitchFamily="49" charset="0"/>
                <a:cs typeface="Courier New" panose="02070309020205020404" pitchFamily="49" charset="0"/>
              </a:rPr>
              <a:t>auth_OK</a:t>
            </a:r>
            <a:r>
              <a:rPr lang="en-US" dirty="0">
                <a:solidFill>
                  <a:srgbClr val="D37011"/>
                </a:solidFill>
                <a:latin typeface="Courier New" panose="02070309020205020404" pitchFamily="49" charset="0"/>
                <a:cs typeface="Courier New" panose="02070309020205020404" pitchFamily="49" charset="0"/>
              </a:rPr>
              <a:t>: true,</a:t>
            </a:r>
          </a:p>
          <a:p>
            <a:r>
              <a:rPr lang="en-US" dirty="0">
                <a:solidFill>
                  <a:srgbClr val="D37011"/>
                </a:solidFill>
                <a:latin typeface="Courier New" panose="02070309020205020404" pitchFamily="49" charset="0"/>
                <a:cs typeface="Courier New" panose="02070309020205020404" pitchFamily="49" charset="0"/>
              </a:rPr>
              <a:t> user: "Alice"</a:t>
            </a:r>
          </a:p>
          <a:p>
            <a:r>
              <a:rPr lang="en-US" dirty="0">
                <a:solidFill>
                  <a:srgbClr val="D37011"/>
                </a:solidFill>
                <a:latin typeface="Courier New" panose="02070309020205020404" pitchFamily="49" charset="0"/>
                <a:cs typeface="Courier New" panose="02070309020205020404" pitchFamily="49" charset="0"/>
              </a:rPr>
              <a:t>}</a:t>
            </a:r>
          </a:p>
        </p:txBody>
      </p:sp>
      <p:cxnSp>
        <p:nvCxnSpPr>
          <p:cNvPr id="24" name="!!Arrow 4">
            <a:extLst>
              <a:ext uri="{FF2B5EF4-FFF2-40B4-BE49-F238E27FC236}">
                <a16:creationId xmlns:a16="http://schemas.microsoft.com/office/drawing/2014/main" id="{9480D0AA-3855-58CB-B6FE-CDC0BC5B934F}"/>
              </a:ext>
            </a:extLst>
          </p:cNvPr>
          <p:cNvCxnSpPr>
            <a:cxnSpLocks/>
          </p:cNvCxnSpPr>
          <p:nvPr/>
        </p:nvCxnSpPr>
        <p:spPr>
          <a:xfrm flipV="1">
            <a:off x="7937838" y="3147167"/>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5" name="!!Url BG">
            <a:extLst>
              <a:ext uri="{FF2B5EF4-FFF2-40B4-BE49-F238E27FC236}">
                <a16:creationId xmlns:a16="http://schemas.microsoft.com/office/drawing/2014/main" id="{31CC1728-CF62-0DEA-42EA-E4F91E204210}"/>
              </a:ext>
            </a:extLst>
          </p:cNvPr>
          <p:cNvSpPr/>
          <p:nvPr/>
        </p:nvSpPr>
        <p:spPr>
          <a:xfrm>
            <a:off x="6033382" y="5131776"/>
            <a:ext cx="3844043"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HashFunc">
            <a:extLst>
              <a:ext uri="{FF2B5EF4-FFF2-40B4-BE49-F238E27FC236}">
                <a16:creationId xmlns:a16="http://schemas.microsoft.com/office/drawing/2014/main" id="{46F03913-EB33-424D-B9E2-10840497DE63}"/>
              </a:ext>
            </a:extLst>
          </p:cNvPr>
          <p:cNvSpPr txBox="1"/>
          <p:nvPr/>
        </p:nvSpPr>
        <p:spPr>
          <a:xfrm>
            <a:off x="5997452" y="5125594"/>
            <a:ext cx="4079997"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a:t>
            </a:r>
            <a:r>
              <a:rPr lang="en-US" sz="2400" dirty="0">
                <a:solidFill>
                  <a:srgbClr val="D37011"/>
                </a:solidFill>
                <a:latin typeface="Courier New" panose="02070309020205020404" pitchFamily="49" charset="0"/>
                <a:cs typeface="Courier New" panose="02070309020205020404" pitchFamily="49" charset="0"/>
              </a:rPr>
              <a:t>&lt;claims&gt;</a:t>
            </a:r>
            <a:r>
              <a:rPr lang="en-US" sz="2400" dirty="0">
                <a:solidFill>
                  <a:srgbClr val="000000"/>
                </a:solidFill>
                <a:latin typeface="Courier New" panose="02070309020205020404" pitchFamily="49" charset="0"/>
                <a:cs typeface="Courier New" panose="02070309020205020404" pitchFamily="49" charset="0"/>
              </a:rPr>
              <a:t>:</a:t>
            </a:r>
            <a:r>
              <a:rPr lang="en-US" sz="2400" dirty="0">
                <a:solidFill>
                  <a:srgbClr val="5B9BD5"/>
                </a:solidFill>
                <a:latin typeface="Courier New" panose="02070309020205020404" pitchFamily="49" charset="0"/>
                <a:cs typeface="Courier New" panose="02070309020205020404" pitchFamily="49" charset="0"/>
              </a:rPr>
              <a:t>&lt;key&gt;</a:t>
            </a:r>
            <a:r>
              <a:rPr lang="en-US" sz="2400" b="1" dirty="0">
                <a:solidFill>
                  <a:srgbClr val="000000"/>
                </a:solidFill>
                <a:latin typeface="Courier New" panose="02070309020205020404" pitchFamily="49" charset="0"/>
                <a:cs typeface="Courier New" panose="02070309020205020404" pitchFamily="49" charset="0"/>
              </a:rPr>
              <a:t>)</a:t>
            </a:r>
          </a:p>
        </p:txBody>
      </p:sp>
      <p:sp>
        <p:nvSpPr>
          <p:cNvPr id="9" name="!!Sig">
            <a:extLst>
              <a:ext uri="{FF2B5EF4-FFF2-40B4-BE49-F238E27FC236}">
                <a16:creationId xmlns:a16="http://schemas.microsoft.com/office/drawing/2014/main" id="{567BC4A6-4061-9538-FB2A-51D7189CD5FC}"/>
              </a:ext>
            </a:extLst>
          </p:cNvPr>
          <p:cNvSpPr txBox="1"/>
          <p:nvPr/>
        </p:nvSpPr>
        <p:spPr>
          <a:xfrm>
            <a:off x="6874508" y="5517027"/>
            <a:ext cx="2778269"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m46e9vb3F28…</a:t>
            </a:r>
          </a:p>
        </p:txBody>
      </p:sp>
      <p:sp>
        <p:nvSpPr>
          <p:cNvPr id="10" name="Arrow: Bent 9">
            <a:extLst>
              <a:ext uri="{FF2B5EF4-FFF2-40B4-BE49-F238E27FC236}">
                <a16:creationId xmlns:a16="http://schemas.microsoft.com/office/drawing/2014/main" id="{7D2CAB65-7481-4A3B-C7A6-D8A90B399752}"/>
              </a:ext>
            </a:extLst>
          </p:cNvPr>
          <p:cNvSpPr/>
          <p:nvPr/>
        </p:nvSpPr>
        <p:spPr>
          <a:xfrm flipV="1">
            <a:off x="6554457" y="5512904"/>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1" name="!!Arrow 5">
            <a:extLst>
              <a:ext uri="{FF2B5EF4-FFF2-40B4-BE49-F238E27FC236}">
                <a16:creationId xmlns:a16="http://schemas.microsoft.com/office/drawing/2014/main" id="{95708610-86E3-2655-BFF4-6A29F63E4FF7}"/>
              </a:ext>
            </a:extLst>
          </p:cNvPr>
          <p:cNvCxnSpPr>
            <a:cxnSpLocks/>
          </p:cNvCxnSpPr>
          <p:nvPr/>
        </p:nvCxnSpPr>
        <p:spPr>
          <a:xfrm flipV="1">
            <a:off x="7937838" y="4725691"/>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cxnSp>
        <p:nvCxnSpPr>
          <p:cNvPr id="12" name="!!Arrow 6">
            <a:extLst>
              <a:ext uri="{FF2B5EF4-FFF2-40B4-BE49-F238E27FC236}">
                <a16:creationId xmlns:a16="http://schemas.microsoft.com/office/drawing/2014/main" id="{19D05966-DCF4-A20B-28EF-286EC292F3FB}"/>
              </a:ext>
            </a:extLst>
          </p:cNvPr>
          <p:cNvCxnSpPr>
            <a:cxnSpLocks/>
          </p:cNvCxnSpPr>
          <p:nvPr/>
        </p:nvCxnSpPr>
        <p:spPr>
          <a:xfrm flipV="1">
            <a:off x="9229725" y="2862042"/>
            <a:ext cx="1998666" cy="240528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ubtitle">
            <a:extLst>
              <a:ext uri="{FF2B5EF4-FFF2-40B4-BE49-F238E27FC236}">
                <a16:creationId xmlns:a16="http://schemas.microsoft.com/office/drawing/2014/main" id="{4E944EF1-AC15-0CD8-310B-4D0C9D6635B8}"/>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7" name="!!Sidebar">
            <a:extLst>
              <a:ext uri="{FF2B5EF4-FFF2-40B4-BE49-F238E27FC236}">
                <a16:creationId xmlns:a16="http://schemas.microsoft.com/office/drawing/2014/main" id="{05C0B32D-D754-D84C-30B2-1C587BFF98E8}"/>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942186076"/>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1497281"/>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1462428"/>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14972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1713726"/>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17882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17882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997863"/>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057653"/>
            <a:ext cx="4290500"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161394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sp>
        <p:nvSpPr>
          <p:cNvPr id="23" name="Rectangle: Rounded Corners 22">
            <a:extLst>
              <a:ext uri="{FF2B5EF4-FFF2-40B4-BE49-F238E27FC236}">
                <a16:creationId xmlns:a16="http://schemas.microsoft.com/office/drawing/2014/main" id="{B90E57A2-3FC8-C741-C9F4-263060A0238F}"/>
              </a:ext>
            </a:extLst>
          </p:cNvPr>
          <p:cNvSpPr/>
          <p:nvPr/>
        </p:nvSpPr>
        <p:spPr>
          <a:xfrm>
            <a:off x="6864586" y="2931898"/>
            <a:ext cx="2282997" cy="1107993"/>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D94DC7B0-3414-C669-47C9-E4C9CE48436E}"/>
              </a:ext>
            </a:extLst>
          </p:cNvPr>
          <p:cNvSpPr txBox="1"/>
          <p:nvPr/>
        </p:nvSpPr>
        <p:spPr>
          <a:xfrm>
            <a:off x="6932967" y="2893799"/>
            <a:ext cx="2433440" cy="1200329"/>
          </a:xfrm>
          <a:prstGeom prst="rect">
            <a:avLst/>
          </a:prstGeom>
          <a:noFill/>
        </p:spPr>
        <p:txBody>
          <a:bodyPr wrap="square" rtlCol="0">
            <a:spAutoFit/>
          </a:bodyPr>
          <a:lstStyle/>
          <a:p>
            <a:r>
              <a:rPr lang="en-US" dirty="0">
                <a:solidFill>
                  <a:srgbClr val="D37011"/>
                </a:solidFill>
                <a:latin typeface="Courier New" panose="02070309020205020404" pitchFamily="49" charset="0"/>
                <a:cs typeface="Courier New" panose="02070309020205020404" pitchFamily="49" charset="0"/>
              </a:rPr>
              <a:t>{</a:t>
            </a:r>
          </a:p>
          <a:p>
            <a:r>
              <a:rPr lang="en-US" dirty="0">
                <a:solidFill>
                  <a:srgbClr val="D37011"/>
                </a:solidFill>
                <a:latin typeface="Courier New" panose="02070309020205020404" pitchFamily="49" charset="0"/>
                <a:cs typeface="Courier New" panose="02070309020205020404" pitchFamily="49" charset="0"/>
              </a:rPr>
              <a:t> </a:t>
            </a:r>
            <a:r>
              <a:rPr lang="en-US" dirty="0" err="1">
                <a:solidFill>
                  <a:srgbClr val="D37011"/>
                </a:solidFill>
                <a:latin typeface="Courier New" panose="02070309020205020404" pitchFamily="49" charset="0"/>
                <a:cs typeface="Courier New" panose="02070309020205020404" pitchFamily="49" charset="0"/>
              </a:rPr>
              <a:t>auth_OK</a:t>
            </a:r>
            <a:r>
              <a:rPr lang="en-US" dirty="0">
                <a:solidFill>
                  <a:srgbClr val="D37011"/>
                </a:solidFill>
                <a:latin typeface="Courier New" panose="02070309020205020404" pitchFamily="49" charset="0"/>
                <a:cs typeface="Courier New" panose="02070309020205020404" pitchFamily="49" charset="0"/>
              </a:rPr>
              <a:t>: true,</a:t>
            </a:r>
          </a:p>
          <a:p>
            <a:r>
              <a:rPr lang="en-US" dirty="0">
                <a:solidFill>
                  <a:srgbClr val="D37011"/>
                </a:solidFill>
                <a:latin typeface="Courier New" panose="02070309020205020404" pitchFamily="49" charset="0"/>
                <a:cs typeface="Courier New" panose="02070309020205020404" pitchFamily="49" charset="0"/>
              </a:rPr>
              <a:t> user: "Alice"</a:t>
            </a:r>
          </a:p>
          <a:p>
            <a:r>
              <a:rPr lang="en-US" dirty="0">
                <a:solidFill>
                  <a:srgbClr val="D37011"/>
                </a:solidFill>
                <a:latin typeface="Courier New" panose="02070309020205020404" pitchFamily="49" charset="0"/>
                <a:cs typeface="Courier New" panose="02070309020205020404" pitchFamily="49" charset="0"/>
              </a:rPr>
              <a:t>}</a:t>
            </a:r>
            <a:endParaRPr lang="en-US" sz="1600" dirty="0">
              <a:solidFill>
                <a:srgbClr val="D37011"/>
              </a:solidFill>
              <a:latin typeface="Courier New" panose="02070309020205020404" pitchFamily="49" charset="0"/>
              <a:cs typeface="Courier New" panose="02070309020205020404" pitchFamily="49" charset="0"/>
            </a:endParaRPr>
          </a:p>
        </p:txBody>
      </p:sp>
      <p:cxnSp>
        <p:nvCxnSpPr>
          <p:cNvPr id="24" name="!!Arrow 4">
            <a:extLst>
              <a:ext uri="{FF2B5EF4-FFF2-40B4-BE49-F238E27FC236}">
                <a16:creationId xmlns:a16="http://schemas.microsoft.com/office/drawing/2014/main" id="{9480D0AA-3855-58CB-B6FE-CDC0BC5B934F}"/>
              </a:ext>
            </a:extLst>
          </p:cNvPr>
          <p:cNvCxnSpPr>
            <a:cxnSpLocks/>
          </p:cNvCxnSpPr>
          <p:nvPr/>
        </p:nvCxnSpPr>
        <p:spPr>
          <a:xfrm flipV="1">
            <a:off x="7937838" y="2489942"/>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5" name="!!Url BG">
            <a:extLst>
              <a:ext uri="{FF2B5EF4-FFF2-40B4-BE49-F238E27FC236}">
                <a16:creationId xmlns:a16="http://schemas.microsoft.com/office/drawing/2014/main" id="{31CC1728-CF62-0DEA-42EA-E4F91E204210}"/>
              </a:ext>
            </a:extLst>
          </p:cNvPr>
          <p:cNvSpPr/>
          <p:nvPr/>
        </p:nvSpPr>
        <p:spPr>
          <a:xfrm>
            <a:off x="6033382" y="4474551"/>
            <a:ext cx="3844043"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HashFunc">
            <a:extLst>
              <a:ext uri="{FF2B5EF4-FFF2-40B4-BE49-F238E27FC236}">
                <a16:creationId xmlns:a16="http://schemas.microsoft.com/office/drawing/2014/main" id="{46F03913-EB33-424D-B9E2-10840497DE63}"/>
              </a:ext>
            </a:extLst>
          </p:cNvPr>
          <p:cNvSpPr txBox="1"/>
          <p:nvPr/>
        </p:nvSpPr>
        <p:spPr>
          <a:xfrm>
            <a:off x="5997452" y="4468369"/>
            <a:ext cx="4079997"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a:t>
            </a:r>
            <a:r>
              <a:rPr lang="en-US" sz="2400" dirty="0">
                <a:solidFill>
                  <a:srgbClr val="D37011"/>
                </a:solidFill>
                <a:latin typeface="Courier New" panose="02070309020205020404" pitchFamily="49" charset="0"/>
                <a:cs typeface="Courier New" panose="02070309020205020404" pitchFamily="49" charset="0"/>
              </a:rPr>
              <a:t>&lt;claims&gt;</a:t>
            </a:r>
            <a:r>
              <a:rPr lang="en-US" sz="2400" dirty="0">
                <a:solidFill>
                  <a:srgbClr val="000000"/>
                </a:solidFill>
                <a:latin typeface="Courier New" panose="02070309020205020404" pitchFamily="49" charset="0"/>
                <a:cs typeface="Courier New" panose="02070309020205020404" pitchFamily="49" charset="0"/>
              </a:rPr>
              <a:t>:</a:t>
            </a:r>
            <a:r>
              <a:rPr lang="en-US" sz="2400" dirty="0">
                <a:solidFill>
                  <a:srgbClr val="5B9BD5"/>
                </a:solidFill>
                <a:latin typeface="Courier New" panose="02070309020205020404" pitchFamily="49" charset="0"/>
                <a:cs typeface="Courier New" panose="02070309020205020404" pitchFamily="49" charset="0"/>
              </a:rPr>
              <a:t>&lt;key&gt;</a:t>
            </a:r>
            <a:r>
              <a:rPr lang="en-US" sz="2400" b="1" dirty="0">
                <a:solidFill>
                  <a:srgbClr val="000000"/>
                </a:solidFill>
                <a:latin typeface="Courier New" panose="02070309020205020404" pitchFamily="49" charset="0"/>
                <a:cs typeface="Courier New" panose="02070309020205020404" pitchFamily="49" charset="0"/>
              </a:rPr>
              <a:t>)</a:t>
            </a:r>
          </a:p>
        </p:txBody>
      </p:sp>
      <p:sp>
        <p:nvSpPr>
          <p:cNvPr id="9" name="!!Sig">
            <a:extLst>
              <a:ext uri="{FF2B5EF4-FFF2-40B4-BE49-F238E27FC236}">
                <a16:creationId xmlns:a16="http://schemas.microsoft.com/office/drawing/2014/main" id="{567BC4A6-4061-9538-FB2A-51D7189CD5FC}"/>
              </a:ext>
            </a:extLst>
          </p:cNvPr>
          <p:cNvSpPr txBox="1"/>
          <p:nvPr/>
        </p:nvSpPr>
        <p:spPr>
          <a:xfrm>
            <a:off x="6874508" y="4859802"/>
            <a:ext cx="2778269"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m46e9vb3F28…</a:t>
            </a:r>
          </a:p>
        </p:txBody>
      </p:sp>
      <p:sp>
        <p:nvSpPr>
          <p:cNvPr id="10" name="Arrow: Bent 9">
            <a:extLst>
              <a:ext uri="{FF2B5EF4-FFF2-40B4-BE49-F238E27FC236}">
                <a16:creationId xmlns:a16="http://schemas.microsoft.com/office/drawing/2014/main" id="{7D2CAB65-7481-4A3B-C7A6-D8A90B399752}"/>
              </a:ext>
            </a:extLst>
          </p:cNvPr>
          <p:cNvSpPr/>
          <p:nvPr/>
        </p:nvSpPr>
        <p:spPr>
          <a:xfrm flipV="1">
            <a:off x="6554457" y="4855679"/>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1" name="!!Arrow 5">
            <a:extLst>
              <a:ext uri="{FF2B5EF4-FFF2-40B4-BE49-F238E27FC236}">
                <a16:creationId xmlns:a16="http://schemas.microsoft.com/office/drawing/2014/main" id="{95708610-86E3-2655-BFF4-6A29F63E4FF7}"/>
              </a:ext>
            </a:extLst>
          </p:cNvPr>
          <p:cNvCxnSpPr>
            <a:cxnSpLocks/>
          </p:cNvCxnSpPr>
          <p:nvPr/>
        </p:nvCxnSpPr>
        <p:spPr>
          <a:xfrm flipV="1">
            <a:off x="7937838" y="4068466"/>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cxnSp>
        <p:nvCxnSpPr>
          <p:cNvPr id="12" name="!!Arrow 6">
            <a:extLst>
              <a:ext uri="{FF2B5EF4-FFF2-40B4-BE49-F238E27FC236}">
                <a16:creationId xmlns:a16="http://schemas.microsoft.com/office/drawing/2014/main" id="{19D05966-DCF4-A20B-28EF-286EC292F3FB}"/>
              </a:ext>
            </a:extLst>
          </p:cNvPr>
          <p:cNvCxnSpPr>
            <a:cxnSpLocks/>
          </p:cNvCxnSpPr>
          <p:nvPr/>
        </p:nvCxnSpPr>
        <p:spPr>
          <a:xfrm flipV="1">
            <a:off x="9229725" y="2204817"/>
            <a:ext cx="1998666" cy="240528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6" name="!!TokenBG">
            <a:extLst>
              <a:ext uri="{FF2B5EF4-FFF2-40B4-BE49-F238E27FC236}">
                <a16:creationId xmlns:a16="http://schemas.microsoft.com/office/drawing/2014/main" id="{20BA37C1-8E07-0C3F-4D6C-5290745083AE}"/>
              </a:ext>
            </a:extLst>
          </p:cNvPr>
          <p:cNvSpPr/>
          <p:nvPr/>
        </p:nvSpPr>
        <p:spPr>
          <a:xfrm>
            <a:off x="6033382" y="5815462"/>
            <a:ext cx="3844043" cy="480563"/>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7" name="!!Arrow 7">
            <a:extLst>
              <a:ext uri="{FF2B5EF4-FFF2-40B4-BE49-F238E27FC236}">
                <a16:creationId xmlns:a16="http://schemas.microsoft.com/office/drawing/2014/main" id="{417055CA-BA74-4102-64CF-B4CBF3DBBC98}"/>
              </a:ext>
            </a:extLst>
          </p:cNvPr>
          <p:cNvCxnSpPr>
            <a:cxnSpLocks/>
          </p:cNvCxnSpPr>
          <p:nvPr/>
        </p:nvCxnSpPr>
        <p:spPr>
          <a:xfrm flipV="1">
            <a:off x="7912776" y="5433309"/>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13" name="!!Token">
            <a:extLst>
              <a:ext uri="{FF2B5EF4-FFF2-40B4-BE49-F238E27FC236}">
                <a16:creationId xmlns:a16="http://schemas.microsoft.com/office/drawing/2014/main" id="{B01DF181-798B-644C-A729-A2A054AFCA9A}"/>
              </a:ext>
            </a:extLst>
          </p:cNvPr>
          <p:cNvSpPr txBox="1"/>
          <p:nvPr/>
        </p:nvSpPr>
        <p:spPr>
          <a:xfrm>
            <a:off x="6096000" y="5855688"/>
            <a:ext cx="3724096" cy="400110"/>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rgbClr val="D37011"/>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sp>
        <p:nvSpPr>
          <p:cNvPr id="16" name="!!TitleBG">
            <a:extLst>
              <a:ext uri="{FF2B5EF4-FFF2-40B4-BE49-F238E27FC236}">
                <a16:creationId xmlns:a16="http://schemas.microsoft.com/office/drawing/2014/main" id="{6041960D-85EE-4248-0D33-AC448A5EBF95}"/>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Subtitle">
            <a:extLst>
              <a:ext uri="{FF2B5EF4-FFF2-40B4-BE49-F238E27FC236}">
                <a16:creationId xmlns:a16="http://schemas.microsoft.com/office/drawing/2014/main" id="{35C79559-F22F-A258-19AC-E64D120E5FE4}"/>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8" name="!!Sidebar">
            <a:extLst>
              <a:ext uri="{FF2B5EF4-FFF2-40B4-BE49-F238E27FC236}">
                <a16:creationId xmlns:a16="http://schemas.microsoft.com/office/drawing/2014/main" id="{3BC4FE66-CB72-1134-A368-17228F0D669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58469890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3" grpId="0"/>
    </p:bldLst>
  </p:timing>
</p:sld>
</file>

<file path=ppt/slides/slide7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1497281"/>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1462428"/>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14972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1713726"/>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17882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17882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997863"/>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057653"/>
            <a:ext cx="4290500"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161394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cxnSp>
        <p:nvCxnSpPr>
          <p:cNvPr id="13" name="Arrow 1">
            <a:extLst>
              <a:ext uri="{FF2B5EF4-FFF2-40B4-BE49-F238E27FC236}">
                <a16:creationId xmlns:a16="http://schemas.microsoft.com/office/drawing/2014/main" id="{2B2A1A40-3F5D-926E-ED3B-0B76355DF102}"/>
              </a:ext>
            </a:extLst>
          </p:cNvPr>
          <p:cNvCxnSpPr>
            <a:cxnSpLocks/>
          </p:cNvCxnSpPr>
          <p:nvPr/>
        </p:nvCxnSpPr>
        <p:spPr>
          <a:xfrm flipH="1">
            <a:off x="3012000" y="2395894"/>
            <a:ext cx="4290500"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9" name="!!TokenBG">
            <a:extLst>
              <a:ext uri="{FF2B5EF4-FFF2-40B4-BE49-F238E27FC236}">
                <a16:creationId xmlns:a16="http://schemas.microsoft.com/office/drawing/2014/main" id="{3D735BF2-D8ED-6E10-6DBA-D1D79F91B3A1}"/>
              </a:ext>
            </a:extLst>
          </p:cNvPr>
          <p:cNvSpPr/>
          <p:nvPr/>
        </p:nvSpPr>
        <p:spPr>
          <a:xfrm>
            <a:off x="3290182" y="2477177"/>
            <a:ext cx="3844043" cy="480563"/>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0" name="!!Token">
            <a:extLst>
              <a:ext uri="{FF2B5EF4-FFF2-40B4-BE49-F238E27FC236}">
                <a16:creationId xmlns:a16="http://schemas.microsoft.com/office/drawing/2014/main" id="{8F8B8B9E-13AE-19B3-DC62-69B814A9DB05}"/>
              </a:ext>
            </a:extLst>
          </p:cNvPr>
          <p:cNvSpPr txBox="1"/>
          <p:nvPr/>
        </p:nvSpPr>
        <p:spPr>
          <a:xfrm>
            <a:off x="3352800" y="2517403"/>
            <a:ext cx="3724096" cy="400110"/>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rgbClr val="D37011"/>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sp>
        <p:nvSpPr>
          <p:cNvPr id="5" name="!!TitleBG">
            <a:extLst>
              <a:ext uri="{FF2B5EF4-FFF2-40B4-BE49-F238E27FC236}">
                <a16:creationId xmlns:a16="http://schemas.microsoft.com/office/drawing/2014/main" id="{6A951EBF-B2D8-FF5C-9AEB-E4000CF955AC}"/>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ubtitle">
            <a:extLst>
              <a:ext uri="{FF2B5EF4-FFF2-40B4-BE49-F238E27FC236}">
                <a16:creationId xmlns:a16="http://schemas.microsoft.com/office/drawing/2014/main" id="{FE35DF88-EE40-D985-7139-AA3421CA90D0}"/>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7" name="!!Sidebar">
            <a:extLst>
              <a:ext uri="{FF2B5EF4-FFF2-40B4-BE49-F238E27FC236}">
                <a16:creationId xmlns:a16="http://schemas.microsoft.com/office/drawing/2014/main" id="{7925CFB0-5507-65B0-640E-FA2863D0CF28}"/>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7921576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right)">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1497281"/>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1462428"/>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14972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1713726"/>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17882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17882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997863"/>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057653"/>
            <a:ext cx="4290500"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161394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cxnSp>
        <p:nvCxnSpPr>
          <p:cNvPr id="13" name="Arrow 1">
            <a:extLst>
              <a:ext uri="{FF2B5EF4-FFF2-40B4-BE49-F238E27FC236}">
                <a16:creationId xmlns:a16="http://schemas.microsoft.com/office/drawing/2014/main" id="{2B2A1A40-3F5D-926E-ED3B-0B76355DF102}"/>
              </a:ext>
            </a:extLst>
          </p:cNvPr>
          <p:cNvCxnSpPr>
            <a:cxnSpLocks/>
          </p:cNvCxnSpPr>
          <p:nvPr/>
        </p:nvCxnSpPr>
        <p:spPr>
          <a:xfrm flipH="1">
            <a:off x="3012000" y="2395894"/>
            <a:ext cx="4290500"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5" name="Arrow 1">
            <a:extLst>
              <a:ext uri="{FF2B5EF4-FFF2-40B4-BE49-F238E27FC236}">
                <a16:creationId xmlns:a16="http://schemas.microsoft.com/office/drawing/2014/main" id="{4B135522-1B61-75B1-82B8-2847681A944E}"/>
              </a:ext>
            </a:extLst>
          </p:cNvPr>
          <p:cNvCxnSpPr>
            <a:cxnSpLocks/>
          </p:cNvCxnSpPr>
          <p:nvPr/>
        </p:nvCxnSpPr>
        <p:spPr>
          <a:xfrm>
            <a:off x="3012000" y="3773522"/>
            <a:ext cx="4290500"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8" name="!!Url BG">
            <a:extLst>
              <a:ext uri="{FF2B5EF4-FFF2-40B4-BE49-F238E27FC236}">
                <a16:creationId xmlns:a16="http://schemas.microsoft.com/office/drawing/2014/main" id="{CA27F600-7897-C51C-B5FC-64ABF6111B89}"/>
              </a:ext>
            </a:extLst>
          </p:cNvPr>
          <p:cNvSpPr/>
          <p:nvPr/>
        </p:nvSpPr>
        <p:spPr>
          <a:xfrm>
            <a:off x="8400799" y="2910905"/>
            <a:ext cx="3325451"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9" name="!!HashFunc">
            <a:extLst>
              <a:ext uri="{FF2B5EF4-FFF2-40B4-BE49-F238E27FC236}">
                <a16:creationId xmlns:a16="http://schemas.microsoft.com/office/drawing/2014/main" id="{31933808-7080-D0E3-4670-74C929BD14F4}"/>
              </a:ext>
            </a:extLst>
          </p:cNvPr>
          <p:cNvSpPr txBox="1"/>
          <p:nvPr/>
        </p:nvSpPr>
        <p:spPr>
          <a:xfrm>
            <a:off x="8480681" y="2904723"/>
            <a:ext cx="3245570" cy="400110"/>
          </a:xfrm>
          <a:prstGeom prst="rect">
            <a:avLst/>
          </a:prstGeom>
          <a:noFill/>
        </p:spPr>
        <p:txBody>
          <a:bodyPr wrap="square" rtlCol="0">
            <a:spAutoFit/>
          </a:bodyPr>
          <a:lstStyle/>
          <a:p>
            <a:r>
              <a:rPr lang="en-US" sz="2000" b="1" dirty="0">
                <a:solidFill>
                  <a:srgbClr val="000000"/>
                </a:solidFill>
                <a:latin typeface="Courier New" panose="02070309020205020404" pitchFamily="49" charset="0"/>
                <a:cs typeface="Courier New" panose="02070309020205020404" pitchFamily="49" charset="0"/>
              </a:rPr>
              <a:t>HASH(</a:t>
            </a:r>
            <a:r>
              <a:rPr lang="en-US" sz="2000" dirty="0">
                <a:solidFill>
                  <a:srgbClr val="D37011"/>
                </a:solidFill>
                <a:latin typeface="Courier New" panose="02070309020205020404" pitchFamily="49" charset="0"/>
                <a:cs typeface="Courier New" panose="02070309020205020404" pitchFamily="49" charset="0"/>
              </a:rPr>
              <a:t>&lt;claims&gt;</a:t>
            </a:r>
            <a:r>
              <a:rPr lang="en-US" sz="2000" dirty="0">
                <a:solidFill>
                  <a:srgbClr val="000000"/>
                </a:solidFill>
                <a:latin typeface="Courier New" panose="02070309020205020404" pitchFamily="49" charset="0"/>
                <a:cs typeface="Courier New" panose="02070309020205020404" pitchFamily="49" charset="0"/>
              </a:rPr>
              <a:t>:</a:t>
            </a:r>
            <a:r>
              <a:rPr lang="en-US" sz="2000" dirty="0">
                <a:solidFill>
                  <a:srgbClr val="5B9BD5"/>
                </a:solidFill>
                <a:latin typeface="Courier New" panose="02070309020205020404" pitchFamily="49" charset="0"/>
                <a:cs typeface="Courier New" panose="02070309020205020404" pitchFamily="49" charset="0"/>
              </a:rPr>
              <a:t>&lt;key&gt;</a:t>
            </a:r>
            <a:r>
              <a:rPr lang="en-US" sz="2000" b="1" dirty="0">
                <a:solidFill>
                  <a:srgbClr val="000000"/>
                </a:solidFill>
                <a:latin typeface="Courier New" panose="02070309020205020404" pitchFamily="49" charset="0"/>
                <a:cs typeface="Courier New" panose="02070309020205020404" pitchFamily="49" charset="0"/>
              </a:rPr>
              <a:t>)</a:t>
            </a:r>
          </a:p>
        </p:txBody>
      </p:sp>
      <p:sp>
        <p:nvSpPr>
          <p:cNvPr id="10" name="!!Sig">
            <a:extLst>
              <a:ext uri="{FF2B5EF4-FFF2-40B4-BE49-F238E27FC236}">
                <a16:creationId xmlns:a16="http://schemas.microsoft.com/office/drawing/2014/main" id="{8174B5B0-7C9D-14FB-0C33-EA46CEF5B38C}"/>
              </a:ext>
            </a:extLst>
          </p:cNvPr>
          <p:cNvSpPr txBox="1"/>
          <p:nvPr/>
        </p:nvSpPr>
        <p:spPr>
          <a:xfrm>
            <a:off x="9241925" y="3296156"/>
            <a:ext cx="2778269" cy="400110"/>
          </a:xfrm>
          <a:prstGeom prst="rect">
            <a:avLst/>
          </a:prstGeom>
          <a:noFill/>
        </p:spPr>
        <p:txBody>
          <a:bodyPr wrap="square" rtlCol="0">
            <a:spAutoFit/>
          </a:bodyPr>
          <a:lstStyle/>
          <a:p>
            <a:r>
              <a:rPr lang="en-US" sz="2000" b="1" dirty="0">
                <a:solidFill>
                  <a:srgbClr val="F237E0"/>
                </a:solidFill>
                <a:latin typeface="Courier New" panose="02070309020205020404" pitchFamily="49" charset="0"/>
                <a:cs typeface="Courier New" panose="02070309020205020404" pitchFamily="49" charset="0"/>
              </a:rPr>
              <a:t>m46e9vb3F28…</a:t>
            </a:r>
          </a:p>
        </p:txBody>
      </p:sp>
      <p:sp>
        <p:nvSpPr>
          <p:cNvPr id="11" name="Arrow: Bent 10">
            <a:extLst>
              <a:ext uri="{FF2B5EF4-FFF2-40B4-BE49-F238E27FC236}">
                <a16:creationId xmlns:a16="http://schemas.microsoft.com/office/drawing/2014/main" id="{2B31935B-8BE7-F59B-29CB-1D35C15354AC}"/>
              </a:ext>
            </a:extLst>
          </p:cNvPr>
          <p:cNvSpPr/>
          <p:nvPr/>
        </p:nvSpPr>
        <p:spPr>
          <a:xfrm flipV="1">
            <a:off x="8921874" y="3292033"/>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2" name="!!Arrow 4">
            <a:extLst>
              <a:ext uri="{FF2B5EF4-FFF2-40B4-BE49-F238E27FC236}">
                <a16:creationId xmlns:a16="http://schemas.microsoft.com/office/drawing/2014/main" id="{6410DABE-14BC-F503-241C-BBD22AA2669C}"/>
              </a:ext>
            </a:extLst>
          </p:cNvPr>
          <p:cNvCxnSpPr>
            <a:cxnSpLocks/>
          </p:cNvCxnSpPr>
          <p:nvPr/>
        </p:nvCxnSpPr>
        <p:spPr>
          <a:xfrm flipV="1">
            <a:off x="11212712" y="2057653"/>
            <a:ext cx="0" cy="856997"/>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15" name="!!TokenBG">
            <a:extLst>
              <a:ext uri="{FF2B5EF4-FFF2-40B4-BE49-F238E27FC236}">
                <a16:creationId xmlns:a16="http://schemas.microsoft.com/office/drawing/2014/main" id="{996FD77B-6469-4DC3-4A7E-0707057BA916}"/>
              </a:ext>
            </a:extLst>
          </p:cNvPr>
          <p:cNvSpPr/>
          <p:nvPr/>
        </p:nvSpPr>
        <p:spPr>
          <a:xfrm>
            <a:off x="3290182"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16" name="!!Token">
            <a:extLst>
              <a:ext uri="{FF2B5EF4-FFF2-40B4-BE49-F238E27FC236}">
                <a16:creationId xmlns:a16="http://schemas.microsoft.com/office/drawing/2014/main" id="{D32F137F-9D6F-1AFF-C50F-02A138761681}"/>
              </a:ext>
            </a:extLst>
          </p:cNvPr>
          <p:cNvSpPr txBox="1"/>
          <p:nvPr/>
        </p:nvSpPr>
        <p:spPr>
          <a:xfrm>
            <a:off x="3352800" y="3041278"/>
            <a:ext cx="3724096"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 GET /foo/42</a:t>
            </a:r>
          </a:p>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rgbClr val="D37011"/>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sp>
        <p:nvSpPr>
          <p:cNvPr id="6" name="!!TitleBG">
            <a:extLst>
              <a:ext uri="{FF2B5EF4-FFF2-40B4-BE49-F238E27FC236}">
                <a16:creationId xmlns:a16="http://schemas.microsoft.com/office/drawing/2014/main" id="{C94392EA-6C71-E8F8-3EED-F395B308F392}"/>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8400FA99-4ED4-F61D-0915-CABF02C1CD04}"/>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7" name="!!Sidebar">
            <a:extLst>
              <a:ext uri="{FF2B5EF4-FFF2-40B4-BE49-F238E27FC236}">
                <a16:creationId xmlns:a16="http://schemas.microsoft.com/office/drawing/2014/main" id="{55F3B78B-D809-A436-0511-7B2870EF19DD}"/>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2667955805"/>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par>
                                <p:cTn id="22" presetID="10" presetClass="entr" presetSubtype="0" fill="hold"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10" grpId="0"/>
      <p:bldP spid="11"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1497281"/>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1462428"/>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14972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1713726"/>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17882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17882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997863"/>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057653"/>
            <a:ext cx="4290500"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161394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cxnSp>
        <p:nvCxnSpPr>
          <p:cNvPr id="13" name="Arrow 1">
            <a:extLst>
              <a:ext uri="{FF2B5EF4-FFF2-40B4-BE49-F238E27FC236}">
                <a16:creationId xmlns:a16="http://schemas.microsoft.com/office/drawing/2014/main" id="{2B2A1A40-3F5D-926E-ED3B-0B76355DF102}"/>
              </a:ext>
            </a:extLst>
          </p:cNvPr>
          <p:cNvCxnSpPr>
            <a:cxnSpLocks/>
          </p:cNvCxnSpPr>
          <p:nvPr/>
        </p:nvCxnSpPr>
        <p:spPr>
          <a:xfrm flipH="1">
            <a:off x="3012000" y="2395894"/>
            <a:ext cx="4290500"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5" name="Arrow 1">
            <a:extLst>
              <a:ext uri="{FF2B5EF4-FFF2-40B4-BE49-F238E27FC236}">
                <a16:creationId xmlns:a16="http://schemas.microsoft.com/office/drawing/2014/main" id="{4B135522-1B61-75B1-82B8-2847681A944E}"/>
              </a:ext>
            </a:extLst>
          </p:cNvPr>
          <p:cNvCxnSpPr>
            <a:cxnSpLocks/>
          </p:cNvCxnSpPr>
          <p:nvPr/>
        </p:nvCxnSpPr>
        <p:spPr>
          <a:xfrm>
            <a:off x="3012000" y="3773522"/>
            <a:ext cx="4290500"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8" name="!!Url BG">
            <a:extLst>
              <a:ext uri="{FF2B5EF4-FFF2-40B4-BE49-F238E27FC236}">
                <a16:creationId xmlns:a16="http://schemas.microsoft.com/office/drawing/2014/main" id="{CA27F600-7897-C51C-B5FC-64ABF6111B89}"/>
              </a:ext>
            </a:extLst>
          </p:cNvPr>
          <p:cNvSpPr/>
          <p:nvPr/>
        </p:nvSpPr>
        <p:spPr>
          <a:xfrm>
            <a:off x="8400800" y="3310955"/>
            <a:ext cx="2153728" cy="480563"/>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0" name="!!Sig">
            <a:extLst>
              <a:ext uri="{FF2B5EF4-FFF2-40B4-BE49-F238E27FC236}">
                <a16:creationId xmlns:a16="http://schemas.microsoft.com/office/drawing/2014/main" id="{8174B5B0-7C9D-14FB-0C33-EA46CEF5B38C}"/>
              </a:ext>
            </a:extLst>
          </p:cNvPr>
          <p:cNvSpPr txBox="1"/>
          <p:nvPr/>
        </p:nvSpPr>
        <p:spPr>
          <a:xfrm>
            <a:off x="8502460" y="3346192"/>
            <a:ext cx="2778269" cy="400110"/>
          </a:xfrm>
          <a:prstGeom prst="rect">
            <a:avLst/>
          </a:prstGeom>
          <a:noFill/>
        </p:spPr>
        <p:txBody>
          <a:bodyPr wrap="square" rtlCol="0">
            <a:spAutoFit/>
          </a:bodyPr>
          <a:lstStyle/>
          <a:p>
            <a:r>
              <a:rPr lang="en-US" sz="2000" b="1" dirty="0">
                <a:solidFill>
                  <a:srgbClr val="F237E0"/>
                </a:solidFill>
                <a:latin typeface="Courier New" panose="02070309020205020404" pitchFamily="49" charset="0"/>
                <a:cs typeface="Courier New" panose="02070309020205020404" pitchFamily="49" charset="0"/>
              </a:rPr>
              <a:t>m46e9vb3F28…</a:t>
            </a:r>
          </a:p>
        </p:txBody>
      </p:sp>
      <p:cxnSp>
        <p:nvCxnSpPr>
          <p:cNvPr id="16" name="!!Arrow 4">
            <a:extLst>
              <a:ext uri="{FF2B5EF4-FFF2-40B4-BE49-F238E27FC236}">
                <a16:creationId xmlns:a16="http://schemas.microsoft.com/office/drawing/2014/main" id="{ED9BEF93-F88A-453C-E173-E60CCAE2A1F6}"/>
              </a:ext>
            </a:extLst>
          </p:cNvPr>
          <p:cNvCxnSpPr>
            <a:cxnSpLocks/>
          </p:cNvCxnSpPr>
          <p:nvPr/>
        </p:nvCxnSpPr>
        <p:spPr>
          <a:xfrm>
            <a:off x="7210425" y="3562350"/>
            <a:ext cx="1104900" cy="0"/>
          </a:xfrm>
          <a:prstGeom prst="straightConnector1">
            <a:avLst/>
          </a:prstGeom>
          <a:ln w="22225">
            <a:solidFill>
              <a:srgbClr val="D37011"/>
            </a:solidFill>
            <a:prstDash val="sysDash"/>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19" name="Rectangle: Rounded Corners 18">
            <a:extLst>
              <a:ext uri="{FF2B5EF4-FFF2-40B4-BE49-F238E27FC236}">
                <a16:creationId xmlns:a16="http://schemas.microsoft.com/office/drawing/2014/main" id="{210B8841-69D8-37CF-1607-DFE0DDCC8986}"/>
              </a:ext>
            </a:extLst>
          </p:cNvPr>
          <p:cNvSpPr/>
          <p:nvPr/>
        </p:nvSpPr>
        <p:spPr>
          <a:xfrm>
            <a:off x="8400799" y="3930848"/>
            <a:ext cx="2282997" cy="1107993"/>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19">
            <a:extLst>
              <a:ext uri="{FF2B5EF4-FFF2-40B4-BE49-F238E27FC236}">
                <a16:creationId xmlns:a16="http://schemas.microsoft.com/office/drawing/2014/main" id="{2F7F853B-ECD2-F144-CFC9-B96A18A73E4E}"/>
              </a:ext>
            </a:extLst>
          </p:cNvPr>
          <p:cNvSpPr txBox="1"/>
          <p:nvPr/>
        </p:nvSpPr>
        <p:spPr>
          <a:xfrm>
            <a:off x="8469180" y="3892749"/>
            <a:ext cx="2433440" cy="1200329"/>
          </a:xfrm>
          <a:prstGeom prst="rect">
            <a:avLst/>
          </a:prstGeom>
          <a:noFill/>
        </p:spPr>
        <p:txBody>
          <a:bodyPr wrap="square" rtlCol="0">
            <a:spAutoFit/>
          </a:bodyPr>
          <a:lstStyle/>
          <a:p>
            <a:r>
              <a:rPr lang="en-US" dirty="0">
                <a:solidFill>
                  <a:srgbClr val="D37011"/>
                </a:solidFill>
                <a:latin typeface="Courier New" panose="02070309020205020404" pitchFamily="49" charset="0"/>
                <a:cs typeface="Courier New" panose="02070309020205020404" pitchFamily="49" charset="0"/>
              </a:rPr>
              <a:t>{</a:t>
            </a:r>
          </a:p>
          <a:p>
            <a:r>
              <a:rPr lang="en-US" dirty="0">
                <a:solidFill>
                  <a:srgbClr val="D37011"/>
                </a:solidFill>
                <a:latin typeface="Courier New" panose="02070309020205020404" pitchFamily="49" charset="0"/>
                <a:cs typeface="Courier New" panose="02070309020205020404" pitchFamily="49" charset="0"/>
              </a:rPr>
              <a:t> </a:t>
            </a:r>
            <a:r>
              <a:rPr lang="en-US" dirty="0" err="1">
                <a:solidFill>
                  <a:srgbClr val="D37011"/>
                </a:solidFill>
                <a:latin typeface="Courier New" panose="02070309020205020404" pitchFamily="49" charset="0"/>
                <a:cs typeface="Courier New" panose="02070309020205020404" pitchFamily="49" charset="0"/>
              </a:rPr>
              <a:t>auth_OK</a:t>
            </a:r>
            <a:r>
              <a:rPr lang="en-US" dirty="0">
                <a:solidFill>
                  <a:srgbClr val="D37011"/>
                </a:solidFill>
                <a:latin typeface="Courier New" panose="02070309020205020404" pitchFamily="49" charset="0"/>
                <a:cs typeface="Courier New" panose="02070309020205020404" pitchFamily="49" charset="0"/>
              </a:rPr>
              <a:t>: true,</a:t>
            </a:r>
          </a:p>
          <a:p>
            <a:r>
              <a:rPr lang="en-US" dirty="0">
                <a:solidFill>
                  <a:srgbClr val="D37011"/>
                </a:solidFill>
                <a:latin typeface="Courier New" panose="02070309020205020404" pitchFamily="49" charset="0"/>
                <a:cs typeface="Courier New" panose="02070309020205020404" pitchFamily="49" charset="0"/>
              </a:rPr>
              <a:t> user: "Alice"</a:t>
            </a:r>
          </a:p>
          <a:p>
            <a:r>
              <a:rPr lang="en-US" dirty="0">
                <a:solidFill>
                  <a:srgbClr val="D37011"/>
                </a:solidFill>
                <a:latin typeface="Courier New" panose="02070309020205020404" pitchFamily="49" charset="0"/>
                <a:cs typeface="Courier New" panose="02070309020205020404" pitchFamily="49" charset="0"/>
              </a:rPr>
              <a:t>}</a:t>
            </a:r>
            <a:endParaRPr lang="en-US" sz="1600" dirty="0">
              <a:solidFill>
                <a:srgbClr val="D37011"/>
              </a:solidFill>
              <a:latin typeface="Courier New" panose="02070309020205020404" pitchFamily="49" charset="0"/>
              <a:cs typeface="Courier New" panose="02070309020205020404" pitchFamily="49" charset="0"/>
            </a:endParaRPr>
          </a:p>
        </p:txBody>
      </p:sp>
      <p:sp>
        <p:nvSpPr>
          <p:cNvPr id="21" name="!!TokenBG">
            <a:extLst>
              <a:ext uri="{FF2B5EF4-FFF2-40B4-BE49-F238E27FC236}">
                <a16:creationId xmlns:a16="http://schemas.microsoft.com/office/drawing/2014/main" id="{02C7CED7-975D-53BD-B55E-EA704DDA08DB}"/>
              </a:ext>
            </a:extLst>
          </p:cNvPr>
          <p:cNvSpPr/>
          <p:nvPr/>
        </p:nvSpPr>
        <p:spPr>
          <a:xfrm>
            <a:off x="3290182"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3" name="!!Token">
            <a:extLst>
              <a:ext uri="{FF2B5EF4-FFF2-40B4-BE49-F238E27FC236}">
                <a16:creationId xmlns:a16="http://schemas.microsoft.com/office/drawing/2014/main" id="{FB80B4EF-5808-4EF6-AFA9-CB27B1A2AEB7}"/>
              </a:ext>
            </a:extLst>
          </p:cNvPr>
          <p:cNvSpPr txBox="1"/>
          <p:nvPr/>
        </p:nvSpPr>
        <p:spPr>
          <a:xfrm>
            <a:off x="3352800" y="3041278"/>
            <a:ext cx="3724096"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 GET /foo/42</a:t>
            </a:r>
          </a:p>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rgbClr val="D37011"/>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sp>
        <p:nvSpPr>
          <p:cNvPr id="24" name="!!SessionBG">
            <a:extLst>
              <a:ext uri="{FF2B5EF4-FFF2-40B4-BE49-F238E27FC236}">
                <a16:creationId xmlns:a16="http://schemas.microsoft.com/office/drawing/2014/main" id="{9BDD52B9-9C9A-FDED-A7E5-AFADB1BB2280}"/>
              </a:ext>
            </a:extLst>
          </p:cNvPr>
          <p:cNvSpPr/>
          <p:nvPr/>
        </p:nvSpPr>
        <p:spPr>
          <a:xfrm>
            <a:off x="-3958164"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5" name="!!Session">
            <a:extLst>
              <a:ext uri="{FF2B5EF4-FFF2-40B4-BE49-F238E27FC236}">
                <a16:creationId xmlns:a16="http://schemas.microsoft.com/office/drawing/2014/main" id="{85FA90AD-F8EE-8304-4DF7-245720469510}"/>
              </a:ext>
            </a:extLst>
          </p:cNvPr>
          <p:cNvSpPr txBox="1"/>
          <p:nvPr/>
        </p:nvSpPr>
        <p:spPr>
          <a:xfrm>
            <a:off x="-3895546" y="3041278"/>
            <a:ext cx="3570208"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GET /foo/42</a:t>
            </a:r>
          </a:p>
          <a:p>
            <a:r>
              <a:rPr lang="en-US" sz="2000" dirty="0">
                <a:solidFill>
                  <a:schemeClr val="tx1"/>
                </a:solidFill>
                <a:latin typeface="Courier New" panose="02070309020205020404" pitchFamily="49" charset="0"/>
                <a:cs typeface="Courier New" panose="02070309020205020404" pitchFamily="49" charset="0"/>
              </a:rPr>
              <a:t>Cookie: </a:t>
            </a:r>
            <a:r>
              <a:rPr lang="en-US" sz="2000" dirty="0" err="1">
                <a:solidFill>
                  <a:schemeClr val="tx1"/>
                </a:solidFill>
                <a:latin typeface="Courier New" panose="02070309020205020404" pitchFamily="49" charset="0"/>
                <a:cs typeface="Courier New" panose="02070309020205020404" pitchFamily="49" charset="0"/>
              </a:rPr>
              <a:t>SessionID</a:t>
            </a:r>
            <a:r>
              <a:rPr lang="en-US" sz="2000" dirty="0">
                <a:solidFill>
                  <a:schemeClr val="tx1"/>
                </a:solidFill>
                <a:latin typeface="Courier New" panose="02070309020205020404" pitchFamily="49" charset="0"/>
                <a:cs typeface="Courier New" panose="02070309020205020404" pitchFamily="49" charset="0"/>
              </a:rPr>
              <a:t> 6348</a:t>
            </a:r>
          </a:p>
        </p:txBody>
      </p:sp>
      <p:sp>
        <p:nvSpPr>
          <p:cNvPr id="6" name="!!TitleBG">
            <a:extLst>
              <a:ext uri="{FF2B5EF4-FFF2-40B4-BE49-F238E27FC236}">
                <a16:creationId xmlns:a16="http://schemas.microsoft.com/office/drawing/2014/main" id="{3042985F-D0F3-20A9-F4D1-1F59AD38D4C9}"/>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E7A9E6EC-AE56-115E-67E8-DDEC937743FD}"/>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9" name="!!Sidebar">
            <a:extLst>
              <a:ext uri="{FF2B5EF4-FFF2-40B4-BE49-F238E27FC236}">
                <a16:creationId xmlns:a16="http://schemas.microsoft.com/office/drawing/2014/main" id="{D6319B40-2E39-D023-5FF9-C02B82E9FBAC}"/>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1505455210"/>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2"/>
          <p:cNvSpPr>
            <a:spLocks noGrp="1"/>
          </p:cNvSpPr>
          <p:nvPr>
            <p:ph type="title"/>
          </p:nvPr>
        </p:nvSpPr>
        <p:spPr>
          <a:xfrm>
            <a:off x="838200" y="-1311275"/>
            <a:ext cx="10515600" cy="1325563"/>
          </a:xfrm>
        </p:spPr>
        <p:txBody>
          <a:bodyPr>
            <a:normAutofit/>
          </a:bodyPr>
          <a:lstStyle/>
          <a:p>
            <a:r>
              <a:rPr lang="en-US" sz="4800" dirty="0"/>
              <a:t>What’s on the agenda?</a:t>
            </a:r>
          </a:p>
        </p:txBody>
      </p:sp>
      <p:sp>
        <p:nvSpPr>
          <p:cNvPr id="3" name="Content Placeholder 2"/>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Identity</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Authentication</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Authorization</a:t>
            </a:r>
            <a:br>
              <a:rPr lang="en-US" sz="4000" dirty="0">
                <a:solidFill>
                  <a:srgbClr val="FD7D00"/>
                </a:solidFill>
              </a:rPr>
            </a:br>
            <a:endParaRPr lang="en-US" sz="4000" dirty="0">
              <a:solidFill>
                <a:srgbClr val="FD7D00"/>
              </a:solidFill>
            </a:endParaRPr>
          </a:p>
          <a:p>
            <a:endParaRPr lang="en-US" sz="4000" dirty="0">
              <a:solidFill>
                <a:schemeClr val="bg1"/>
              </a:solidFill>
            </a:endParaRPr>
          </a:p>
          <a:p>
            <a:endParaRPr lang="en-US" dirty="0"/>
          </a:p>
          <a:p>
            <a:endParaRPr lang="en-US" dirty="0"/>
          </a:p>
          <a:p>
            <a:endParaRPr lang="en-US" dirty="0"/>
          </a:p>
        </p:txBody>
      </p:sp>
      <p:grpSp>
        <p:nvGrpSpPr>
          <p:cNvPr id="13" name="Group 12">
            <a:extLst>
              <a:ext uri="{FF2B5EF4-FFF2-40B4-BE49-F238E27FC236}">
                <a16:creationId xmlns:a16="http://schemas.microsoft.com/office/drawing/2014/main" id="{75BE2CAD-3D40-278A-D212-F4FEC0E29C11}"/>
              </a:ext>
            </a:extLst>
          </p:cNvPr>
          <p:cNvGrpSpPr/>
          <p:nvPr/>
        </p:nvGrpSpPr>
        <p:grpSpPr>
          <a:xfrm>
            <a:off x="-7927118"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0238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Rounded Corners 21">
            <a:extLst>
              <a:ext uri="{FF2B5EF4-FFF2-40B4-BE49-F238E27FC236}">
                <a16:creationId xmlns:a16="http://schemas.microsoft.com/office/drawing/2014/main" id="{DB78A9F5-856A-B3E0-6316-12E7E9C26A94}"/>
              </a:ext>
            </a:extLst>
          </p:cNvPr>
          <p:cNvSpPr/>
          <p:nvPr/>
        </p:nvSpPr>
        <p:spPr>
          <a:xfrm>
            <a:off x="-4051093" y="2962241"/>
            <a:ext cx="3684076" cy="95891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Courier New" panose="02070309020205020404" pitchFamily="49" charset="0"/>
                <a:cs typeface="Courier New" panose="02070309020205020404" pitchFamily="49" charset="0"/>
              </a:rPr>
              <a:t>GET</a:t>
            </a:r>
            <a:r>
              <a:rPr lang="en-US" sz="3200" dirty="0">
                <a:solidFill>
                  <a:schemeClr val="tx1"/>
                </a:solidFill>
                <a:latin typeface="Courier New" panose="02070309020205020404" pitchFamily="49" charset="0"/>
                <a:cs typeface="Courier New" panose="02070309020205020404" pitchFamily="49" charset="0"/>
              </a:rPr>
              <a:t> </a:t>
            </a:r>
            <a:r>
              <a:rPr lang="en-US" sz="3200" b="1" dirty="0">
                <a:solidFill>
                  <a:schemeClr val="tx1"/>
                </a:solidFill>
                <a:latin typeface="Courier New" panose="02070309020205020404" pitchFamily="49" charset="0"/>
                <a:cs typeface="Courier New" panose="02070309020205020404" pitchFamily="49" charset="0"/>
              </a:rPr>
              <a:t>/foo/42</a:t>
            </a:r>
          </a:p>
        </p:txBody>
      </p:sp>
      <p:pic>
        <p:nvPicPr>
          <p:cNvPr id="26" name="Picture 25">
            <a:extLst>
              <a:ext uri="{FF2B5EF4-FFF2-40B4-BE49-F238E27FC236}">
                <a16:creationId xmlns:a16="http://schemas.microsoft.com/office/drawing/2014/main" id="{03300B40-7D74-1399-AA16-316EC0EEF79D}"/>
              </a:ext>
            </a:extLst>
          </p:cNvPr>
          <p:cNvPicPr>
            <a:picLocks noChangeAspect="1"/>
          </p:cNvPicPr>
          <p:nvPr/>
        </p:nvPicPr>
        <p:blipFill>
          <a:blip r:embed="rId4"/>
          <a:stretch>
            <a:fillRect/>
          </a:stretch>
        </p:blipFill>
        <p:spPr>
          <a:xfrm>
            <a:off x="4981487" y="2234299"/>
            <a:ext cx="2239254" cy="2389401"/>
          </a:xfrm>
          <a:prstGeom prst="rect">
            <a:avLst/>
          </a:prstGeom>
        </p:spPr>
      </p:pic>
    </p:spTree>
    <p:extLst>
      <p:ext uri="{BB962C8B-B14F-4D97-AF65-F5344CB8AC3E}">
        <p14:creationId xmlns:p14="http://schemas.microsoft.com/office/powerpoint/2010/main" val="3010597248"/>
      </p:ext>
    </p:extLst>
  </p:cSld>
  <p:clrMapOvr>
    <a:masterClrMapping/>
  </p:clrMapOvr>
  <mc:AlternateContent xmlns:mc="http://schemas.openxmlformats.org/markup-compatibility/2006" xmlns:p159="http://schemas.microsoft.com/office/powerpoint/2015/09/main">
    <mc:Choice Requires="p159">
      <p:transition spd="med">
        <p159:morph option="byChar"/>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2" presetClass="entr" presetSubtype="4" fill="hold" nodeType="withEffect">
                                  <p:stCondLst>
                                    <p:cond delay="0"/>
                                  </p:stCondLst>
                                  <p:childTnLst>
                                    <p:set>
                                      <p:cBhvr>
                                        <p:cTn id="8" dur="1" fill="hold">
                                          <p:stCondLst>
                                            <p:cond delay="0"/>
                                          </p:stCondLst>
                                        </p:cTn>
                                        <p:tgtEl>
                                          <p:spTgt spid="26"/>
                                        </p:tgtEl>
                                        <p:attrNameLst>
                                          <p:attrName>style.visibility</p:attrName>
                                        </p:attrNameLst>
                                      </p:cBhvr>
                                      <p:to>
                                        <p:strVal val="visible"/>
                                      </p:to>
                                    </p:set>
                                    <p:anim calcmode="lin" valueType="num">
                                      <p:cBhvr additive="base">
                                        <p:cTn id="9" dur="750" fill="hold"/>
                                        <p:tgtEl>
                                          <p:spTgt spid="26"/>
                                        </p:tgtEl>
                                        <p:attrNameLst>
                                          <p:attrName>ppt_x</p:attrName>
                                        </p:attrNameLst>
                                      </p:cBhvr>
                                      <p:tavLst>
                                        <p:tav tm="0">
                                          <p:val>
                                            <p:strVal val="#ppt_x"/>
                                          </p:val>
                                        </p:tav>
                                        <p:tav tm="100000">
                                          <p:val>
                                            <p:strVal val="#ppt_x"/>
                                          </p:val>
                                        </p:tav>
                                      </p:tavLst>
                                    </p:anim>
                                    <p:anim calcmode="lin" valueType="num">
                                      <p:cBhvr additive="base">
                                        <p:cTn id="10" dur="75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6" name="!!TitleBG">
            <a:extLst>
              <a:ext uri="{FF2B5EF4-FFF2-40B4-BE49-F238E27FC236}">
                <a16:creationId xmlns:a16="http://schemas.microsoft.com/office/drawing/2014/main" id="{3042985F-D0F3-20A9-F4D1-1F59AD38D4C9}"/>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E7A9E6EC-AE56-115E-67E8-DDEC937743FD}"/>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9" name="!!Sidebar">
            <a:extLst>
              <a:ext uri="{FF2B5EF4-FFF2-40B4-BE49-F238E27FC236}">
                <a16:creationId xmlns:a16="http://schemas.microsoft.com/office/drawing/2014/main" id="{D6319B40-2E39-D023-5FF9-C02B82E9FBAC}"/>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4" name="Rectangle: Rounded Corners 3">
            <a:extLst>
              <a:ext uri="{FF2B5EF4-FFF2-40B4-BE49-F238E27FC236}">
                <a16:creationId xmlns:a16="http://schemas.microsoft.com/office/drawing/2014/main" id="{3E227DEF-1EF9-A5F7-E3E2-4B97EF112068}"/>
              </a:ext>
            </a:extLst>
          </p:cNvPr>
          <p:cNvSpPr/>
          <p:nvPr/>
        </p:nvSpPr>
        <p:spPr>
          <a:xfrm>
            <a:off x="4930461" y="2497172"/>
            <a:ext cx="2282997" cy="93182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2">
            <a:extLst>
              <a:ext uri="{FF2B5EF4-FFF2-40B4-BE49-F238E27FC236}">
                <a16:creationId xmlns:a16="http://schemas.microsoft.com/office/drawing/2014/main" id="{AE0745D5-2CA4-71D2-3568-C1FB7E286E6A}"/>
              </a:ext>
            </a:extLst>
          </p:cNvPr>
          <p:cNvSpPr txBox="1"/>
          <p:nvPr/>
        </p:nvSpPr>
        <p:spPr>
          <a:xfrm>
            <a:off x="4998842" y="2487647"/>
            <a:ext cx="2433440" cy="923330"/>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cxnSp>
        <p:nvCxnSpPr>
          <p:cNvPr id="12" name="!!Arrow 3">
            <a:extLst>
              <a:ext uri="{FF2B5EF4-FFF2-40B4-BE49-F238E27FC236}">
                <a16:creationId xmlns:a16="http://schemas.microsoft.com/office/drawing/2014/main" id="{6E8A1489-55F4-B3BF-9C66-248492C1C433}"/>
              </a:ext>
            </a:extLst>
          </p:cNvPr>
          <p:cNvCxnSpPr>
            <a:cxnSpLocks/>
          </p:cNvCxnSpPr>
          <p:nvPr/>
        </p:nvCxnSpPr>
        <p:spPr>
          <a:xfrm flipV="1">
            <a:off x="6071959" y="3441457"/>
            <a:ext cx="0" cy="931828"/>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4" name="!!Txt4">
            <a:extLst>
              <a:ext uri="{FF2B5EF4-FFF2-40B4-BE49-F238E27FC236}">
                <a16:creationId xmlns:a16="http://schemas.microsoft.com/office/drawing/2014/main" id="{C2434702-7090-62EA-70D3-4F95ADCB6338}"/>
              </a:ext>
            </a:extLst>
          </p:cNvPr>
          <p:cNvSpPr txBox="1"/>
          <p:nvPr/>
        </p:nvSpPr>
        <p:spPr>
          <a:xfrm>
            <a:off x="4272796" y="4467260"/>
            <a:ext cx="3570208"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Authentication only</a:t>
            </a:r>
          </a:p>
        </p:txBody>
      </p:sp>
    </p:spTree>
    <p:extLst>
      <p:ext uri="{BB962C8B-B14F-4D97-AF65-F5344CB8AC3E}">
        <p14:creationId xmlns:p14="http://schemas.microsoft.com/office/powerpoint/2010/main" val="339579714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1" grpId="0"/>
      <p:bldP spid="14" grpId="0"/>
    </p:bldLst>
  </p:timing>
</p:sld>
</file>

<file path=ppt/slides/slide8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6" name="!!TitleBG">
            <a:extLst>
              <a:ext uri="{FF2B5EF4-FFF2-40B4-BE49-F238E27FC236}">
                <a16:creationId xmlns:a16="http://schemas.microsoft.com/office/drawing/2014/main" id="{3042985F-D0F3-20A9-F4D1-1F59AD38D4C9}"/>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E7A9E6EC-AE56-115E-67E8-DDEC937743FD}"/>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9" name="!!Sidebar">
            <a:extLst>
              <a:ext uri="{FF2B5EF4-FFF2-40B4-BE49-F238E27FC236}">
                <a16:creationId xmlns:a16="http://schemas.microsoft.com/office/drawing/2014/main" id="{D6319B40-2E39-D023-5FF9-C02B82E9FBAC}"/>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cxnSp>
        <p:nvCxnSpPr>
          <p:cNvPr id="12" name="!!Arrow 3">
            <a:extLst>
              <a:ext uri="{FF2B5EF4-FFF2-40B4-BE49-F238E27FC236}">
                <a16:creationId xmlns:a16="http://schemas.microsoft.com/office/drawing/2014/main" id="{6E8A1489-55F4-B3BF-9C66-248492C1C433}"/>
              </a:ext>
            </a:extLst>
          </p:cNvPr>
          <p:cNvCxnSpPr>
            <a:cxnSpLocks/>
          </p:cNvCxnSpPr>
          <p:nvPr/>
        </p:nvCxnSpPr>
        <p:spPr>
          <a:xfrm flipV="1">
            <a:off x="6071959" y="3760774"/>
            <a:ext cx="0" cy="931828"/>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4" name="!!Txt4">
            <a:extLst>
              <a:ext uri="{FF2B5EF4-FFF2-40B4-BE49-F238E27FC236}">
                <a16:creationId xmlns:a16="http://schemas.microsoft.com/office/drawing/2014/main" id="{C2434702-7090-62EA-70D3-4F95ADCB6338}"/>
              </a:ext>
            </a:extLst>
          </p:cNvPr>
          <p:cNvSpPr txBox="1"/>
          <p:nvPr/>
        </p:nvSpPr>
        <p:spPr>
          <a:xfrm>
            <a:off x="4272796" y="4786577"/>
            <a:ext cx="3570208"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Authentication</a:t>
            </a:r>
            <a:br>
              <a:rPr lang="en-US" sz="2000" dirty="0">
                <a:solidFill>
                  <a:schemeClr val="bg1"/>
                </a:solidFill>
                <a:latin typeface="Corbel" panose="020B0503020204020204" pitchFamily="34" charset="0"/>
              </a:rPr>
            </a:br>
            <a:r>
              <a:rPr lang="en-US" sz="2000" dirty="0">
                <a:solidFill>
                  <a:schemeClr val="bg1"/>
                </a:solidFill>
                <a:latin typeface="Corbel" panose="020B0503020204020204" pitchFamily="34" charset="0"/>
              </a:rPr>
              <a:t>and</a:t>
            </a:r>
            <a:br>
              <a:rPr lang="en-US" sz="2000" dirty="0">
                <a:solidFill>
                  <a:schemeClr val="bg1"/>
                </a:solidFill>
                <a:latin typeface="Corbel" panose="020B0503020204020204" pitchFamily="34" charset="0"/>
              </a:rPr>
            </a:br>
            <a:r>
              <a:rPr lang="en-US" sz="2000" dirty="0">
                <a:solidFill>
                  <a:schemeClr val="bg1"/>
                </a:solidFill>
                <a:latin typeface="Corbel" panose="020B0503020204020204" pitchFamily="34" charset="0"/>
              </a:rPr>
              <a:t>authorization</a:t>
            </a:r>
          </a:p>
        </p:txBody>
      </p:sp>
      <p:sp>
        <p:nvSpPr>
          <p:cNvPr id="2" name="Rectangle: Rounded Corners 1">
            <a:extLst>
              <a:ext uri="{FF2B5EF4-FFF2-40B4-BE49-F238E27FC236}">
                <a16:creationId xmlns:a16="http://schemas.microsoft.com/office/drawing/2014/main" id="{67781E43-3013-5CAA-E755-075E2566521E}"/>
              </a:ext>
            </a:extLst>
          </p:cNvPr>
          <p:cNvSpPr/>
          <p:nvPr/>
        </p:nvSpPr>
        <p:spPr>
          <a:xfrm>
            <a:off x="4930461" y="2496312"/>
            <a:ext cx="2282997" cy="1200329"/>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2E163680-A6C7-A2F4-A09D-A617EA66F42B}"/>
              </a:ext>
            </a:extLst>
          </p:cNvPr>
          <p:cNvSpPr txBox="1"/>
          <p:nvPr/>
        </p:nvSpPr>
        <p:spPr>
          <a:xfrm>
            <a:off x="4998842" y="2483394"/>
            <a:ext cx="2433440"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5" name="!!txtAdmin">
            <a:extLst>
              <a:ext uri="{FF2B5EF4-FFF2-40B4-BE49-F238E27FC236}">
                <a16:creationId xmlns:a16="http://schemas.microsoft.com/office/drawing/2014/main" id="{79DAA051-AD34-EAD9-25D3-884865AF107C}"/>
              </a:ext>
            </a:extLst>
          </p:cNvPr>
          <p:cNvSpPr txBox="1"/>
          <p:nvPr/>
        </p:nvSpPr>
        <p:spPr>
          <a:xfrm>
            <a:off x="5107872" y="3019086"/>
            <a:ext cx="2392791" cy="369332"/>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p:txBody>
      </p:sp>
      <p:sp>
        <p:nvSpPr>
          <p:cNvPr id="8" name="TextBox 7">
            <a:extLst>
              <a:ext uri="{FF2B5EF4-FFF2-40B4-BE49-F238E27FC236}">
                <a16:creationId xmlns:a16="http://schemas.microsoft.com/office/drawing/2014/main" id="{84C11CD5-813B-3F8B-5A92-2852133C9568}"/>
              </a:ext>
            </a:extLst>
          </p:cNvPr>
          <p:cNvSpPr txBox="1"/>
          <p:nvPr/>
        </p:nvSpPr>
        <p:spPr>
          <a:xfrm>
            <a:off x="11494301" y="2364906"/>
            <a:ext cx="7334250" cy="1569660"/>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What if  Alice's permissions</a:t>
            </a:r>
            <a:br>
              <a:rPr lang="en-US" sz="3200" dirty="0">
                <a:solidFill>
                  <a:schemeClr val="bg1">
                    <a:lumMod val="95000"/>
                  </a:schemeClr>
                </a:solidFill>
                <a:latin typeface="Corbel" panose="020B0503020204020204" pitchFamily="34" charset="0"/>
              </a:rPr>
            </a:br>
            <a:r>
              <a:rPr lang="en-US" sz="3200" i="1" dirty="0">
                <a:solidFill>
                  <a:schemeClr val="bg1">
                    <a:lumMod val="95000"/>
                  </a:schemeClr>
                </a:solidFill>
                <a:latin typeface="Corbel" panose="020B0503020204020204" pitchFamily="34" charset="0"/>
              </a:rPr>
              <a:t>change</a:t>
            </a:r>
            <a:endParaRPr lang="en-US" sz="3200" dirty="0">
              <a:solidFill>
                <a:schemeClr val="bg1">
                  <a:lumMod val="95000"/>
                </a:schemeClr>
              </a:solidFill>
              <a:latin typeface="Corbel" panose="020B0503020204020204" pitchFamily="34" charset="0"/>
            </a:endParaRPr>
          </a:p>
          <a:p>
            <a:pPr algn="ctr"/>
            <a:r>
              <a:rPr lang="en-US" sz="3200" dirty="0">
                <a:solidFill>
                  <a:schemeClr val="bg1">
                    <a:lumMod val="95000"/>
                  </a:schemeClr>
                </a:solidFill>
                <a:latin typeface="Corbel" panose="020B0503020204020204" pitchFamily="34" charset="0"/>
              </a:rPr>
              <a:t>after the token is created?</a:t>
            </a:r>
          </a:p>
        </p:txBody>
      </p:sp>
    </p:spTree>
    <p:extLst>
      <p:ext uri="{BB962C8B-B14F-4D97-AF65-F5344CB8AC3E}">
        <p14:creationId xmlns:p14="http://schemas.microsoft.com/office/powerpoint/2010/main" val="72153609"/>
      </p:ext>
    </p:extLst>
  </p:cSld>
  <p:clrMapOvr>
    <a:masterClrMapping/>
  </p:clrMapOvr>
  <mc:AlternateContent xmlns:mc="http://schemas.openxmlformats.org/markup-compatibility/2006">
    <mc:Choice xmlns:p159="http://schemas.microsoft.com/office/powerpoint/2015/09/main" Requires="p159">
      <p:transition spd="med">
        <p159:morph option="byWord"/>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5" grpId="0"/>
    </p:bldLst>
  </p:timing>
</p:sld>
</file>

<file path=ppt/slides/slide8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4" name="TextBox 3">
            <a:extLst>
              <a:ext uri="{FF2B5EF4-FFF2-40B4-BE49-F238E27FC236}">
                <a16:creationId xmlns:a16="http://schemas.microsoft.com/office/drawing/2014/main" id="{2F658DD0-0943-20A4-FA06-4F50A9D02611}"/>
              </a:ext>
            </a:extLst>
          </p:cNvPr>
          <p:cNvSpPr txBox="1"/>
          <p:nvPr/>
        </p:nvSpPr>
        <p:spPr>
          <a:xfrm>
            <a:off x="4440353" y="2364906"/>
            <a:ext cx="7334250" cy="1569660"/>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What if  Alice's permissions</a:t>
            </a:r>
            <a:br>
              <a:rPr lang="en-US" sz="3200" dirty="0">
                <a:solidFill>
                  <a:schemeClr val="bg1">
                    <a:lumMod val="95000"/>
                  </a:schemeClr>
                </a:solidFill>
                <a:latin typeface="Corbel" panose="020B0503020204020204" pitchFamily="34" charset="0"/>
              </a:rPr>
            </a:br>
            <a:r>
              <a:rPr lang="en-US" sz="3200" i="1" dirty="0">
                <a:solidFill>
                  <a:schemeClr val="bg1">
                    <a:lumMod val="95000"/>
                  </a:schemeClr>
                </a:solidFill>
                <a:latin typeface="Corbel" panose="020B0503020204020204" pitchFamily="34" charset="0"/>
              </a:rPr>
              <a:t>change</a:t>
            </a:r>
            <a:endParaRPr lang="en-US" sz="3200" dirty="0">
              <a:solidFill>
                <a:schemeClr val="bg1">
                  <a:lumMod val="95000"/>
                </a:schemeClr>
              </a:solidFill>
              <a:latin typeface="Corbel" panose="020B0503020204020204" pitchFamily="34" charset="0"/>
            </a:endParaRPr>
          </a:p>
          <a:p>
            <a:pPr algn="ctr"/>
            <a:r>
              <a:rPr lang="en-US" sz="3200" dirty="0">
                <a:solidFill>
                  <a:schemeClr val="bg1">
                    <a:lumMod val="95000"/>
                  </a:schemeClr>
                </a:solidFill>
                <a:latin typeface="Corbel" panose="020B0503020204020204" pitchFamily="34" charset="0"/>
              </a:rPr>
              <a:t>after the token is created?</a:t>
            </a:r>
          </a:p>
        </p:txBody>
      </p:sp>
      <p:sp>
        <p:nvSpPr>
          <p:cNvPr id="22" name="Rectangle: Rounded Corners 21">
            <a:extLst>
              <a:ext uri="{FF2B5EF4-FFF2-40B4-BE49-F238E27FC236}">
                <a16:creationId xmlns:a16="http://schemas.microsoft.com/office/drawing/2014/main" id="{F89F9F4D-F80F-C320-2137-1E4251D0F259}"/>
              </a:ext>
            </a:extLst>
          </p:cNvPr>
          <p:cNvSpPr/>
          <p:nvPr/>
        </p:nvSpPr>
        <p:spPr>
          <a:xfrm>
            <a:off x="-3846006" y="1465798"/>
            <a:ext cx="3216818" cy="1291697"/>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Box 22">
            <a:extLst>
              <a:ext uri="{FF2B5EF4-FFF2-40B4-BE49-F238E27FC236}">
                <a16:creationId xmlns:a16="http://schemas.microsoft.com/office/drawing/2014/main" id="{F97CAEEA-BB45-2936-0893-4CF622E25EBE}"/>
              </a:ext>
            </a:extLst>
          </p:cNvPr>
          <p:cNvSpPr txBox="1"/>
          <p:nvPr/>
        </p:nvSpPr>
        <p:spPr>
          <a:xfrm>
            <a:off x="-3777626" y="1456273"/>
            <a:ext cx="3315779"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currentTheme</a:t>
            </a:r>
            <a:r>
              <a:rPr lang="en-US" dirty="0">
                <a:latin typeface="Courier New" panose="02070309020205020404" pitchFamily="49" charset="0"/>
                <a:cs typeface="Courier New" panose="02070309020205020404" pitchFamily="49" charset="0"/>
              </a:rPr>
              <a:t>: "dark",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hasVerifiedAddr</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30" name="Rectangle: Rounded Corners 29">
            <a:extLst>
              <a:ext uri="{FF2B5EF4-FFF2-40B4-BE49-F238E27FC236}">
                <a16:creationId xmlns:a16="http://schemas.microsoft.com/office/drawing/2014/main" id="{AE6832A4-2A05-9444-0684-F21970B017A9}"/>
              </a:ext>
            </a:extLst>
          </p:cNvPr>
          <p:cNvSpPr/>
          <p:nvPr/>
        </p:nvSpPr>
        <p:spPr>
          <a:xfrm>
            <a:off x="1577662" y="2496312"/>
            <a:ext cx="2297651" cy="1200329"/>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extBox 2">
            <a:extLst>
              <a:ext uri="{FF2B5EF4-FFF2-40B4-BE49-F238E27FC236}">
                <a16:creationId xmlns:a16="http://schemas.microsoft.com/office/drawing/2014/main" id="{B4127DBD-6143-A951-F6B1-656075A1B709}"/>
              </a:ext>
            </a:extLst>
          </p:cNvPr>
          <p:cNvSpPr txBox="1"/>
          <p:nvPr/>
        </p:nvSpPr>
        <p:spPr>
          <a:xfrm>
            <a:off x="1646043" y="2483394"/>
            <a:ext cx="2433440"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32" name="!!txtAdmin">
            <a:extLst>
              <a:ext uri="{FF2B5EF4-FFF2-40B4-BE49-F238E27FC236}">
                <a16:creationId xmlns:a16="http://schemas.microsoft.com/office/drawing/2014/main" id="{2EA7FE10-C105-03B8-2E09-7A7A5FBA61E5}"/>
              </a:ext>
            </a:extLst>
          </p:cNvPr>
          <p:cNvSpPr txBox="1"/>
          <p:nvPr/>
        </p:nvSpPr>
        <p:spPr>
          <a:xfrm>
            <a:off x="1755073" y="3048114"/>
            <a:ext cx="2392791" cy="369332"/>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p:txBody>
      </p:sp>
      <p:cxnSp>
        <p:nvCxnSpPr>
          <p:cNvPr id="25" name="!!Arrow 6">
            <a:extLst>
              <a:ext uri="{FF2B5EF4-FFF2-40B4-BE49-F238E27FC236}">
                <a16:creationId xmlns:a16="http://schemas.microsoft.com/office/drawing/2014/main" id="{9510E8DC-4FE0-FFFF-8456-5C547A110541}"/>
              </a:ext>
            </a:extLst>
          </p:cNvPr>
          <p:cNvCxnSpPr>
            <a:cxnSpLocks/>
          </p:cNvCxnSpPr>
          <p:nvPr/>
        </p:nvCxnSpPr>
        <p:spPr>
          <a:xfrm>
            <a:off x="3672114" y="3211290"/>
            <a:ext cx="355672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cxnSp>
        <p:nvCxnSpPr>
          <p:cNvPr id="35" name="!!Arrow 3">
            <a:extLst>
              <a:ext uri="{FF2B5EF4-FFF2-40B4-BE49-F238E27FC236}">
                <a16:creationId xmlns:a16="http://schemas.microsoft.com/office/drawing/2014/main" id="{4CD03522-1ED4-B18E-1B4E-77B0F0395A2A}"/>
              </a:ext>
            </a:extLst>
          </p:cNvPr>
          <p:cNvCxnSpPr>
            <a:cxnSpLocks/>
          </p:cNvCxnSpPr>
          <p:nvPr/>
        </p:nvCxnSpPr>
        <p:spPr>
          <a:xfrm flipV="1">
            <a:off x="2308438" y="6997459"/>
            <a:ext cx="0" cy="931828"/>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6" name="!!Txt4">
            <a:extLst>
              <a:ext uri="{FF2B5EF4-FFF2-40B4-BE49-F238E27FC236}">
                <a16:creationId xmlns:a16="http://schemas.microsoft.com/office/drawing/2014/main" id="{EBEBF413-9E8C-9303-D4E2-8B07C3D4B838}"/>
              </a:ext>
            </a:extLst>
          </p:cNvPr>
          <p:cNvSpPr txBox="1"/>
          <p:nvPr/>
        </p:nvSpPr>
        <p:spPr>
          <a:xfrm>
            <a:off x="509275" y="8023262"/>
            <a:ext cx="3570208"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Authentication</a:t>
            </a:r>
            <a:br>
              <a:rPr lang="en-US" sz="2000" dirty="0">
                <a:solidFill>
                  <a:schemeClr val="bg1"/>
                </a:solidFill>
                <a:latin typeface="Corbel" panose="020B0503020204020204" pitchFamily="34" charset="0"/>
              </a:rPr>
            </a:br>
            <a:r>
              <a:rPr lang="en-US" sz="2000" dirty="0">
                <a:solidFill>
                  <a:schemeClr val="bg1"/>
                </a:solidFill>
                <a:latin typeface="Corbel" panose="020B0503020204020204" pitchFamily="34" charset="0"/>
              </a:rPr>
              <a:t>and</a:t>
            </a:r>
            <a:br>
              <a:rPr lang="en-US" sz="2000" dirty="0">
                <a:solidFill>
                  <a:schemeClr val="bg1"/>
                </a:solidFill>
                <a:latin typeface="Corbel" panose="020B0503020204020204" pitchFamily="34" charset="0"/>
              </a:rPr>
            </a:br>
            <a:r>
              <a:rPr lang="en-US" sz="2000" dirty="0">
                <a:solidFill>
                  <a:schemeClr val="bg1"/>
                </a:solidFill>
                <a:latin typeface="Corbel" panose="020B0503020204020204" pitchFamily="34" charset="0"/>
              </a:rPr>
              <a:t>authorization</a:t>
            </a:r>
          </a:p>
        </p:txBody>
      </p:sp>
    </p:spTree>
    <p:extLst>
      <p:ext uri="{BB962C8B-B14F-4D97-AF65-F5344CB8AC3E}">
        <p14:creationId xmlns:p14="http://schemas.microsoft.com/office/powerpoint/2010/main" val="362765731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250">
        <p159:morph option="byWord"/>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right)">
                                      <p:cBhvr>
                                        <p:cTn id="7" dur="500"/>
                                        <p:tgtEl>
                                          <p:spTgt spid="25"/>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p:bldLst>
  </p:timing>
</p:sld>
</file>

<file path=ppt/slides/slide8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36" name="Rectangle: Rounded Corners 35">
            <a:extLst>
              <a:ext uri="{FF2B5EF4-FFF2-40B4-BE49-F238E27FC236}">
                <a16:creationId xmlns:a16="http://schemas.microsoft.com/office/drawing/2014/main" id="{90AF6319-ED19-B8A9-2B5A-640D1977AC54}"/>
              </a:ext>
            </a:extLst>
          </p:cNvPr>
          <p:cNvSpPr/>
          <p:nvPr/>
        </p:nvSpPr>
        <p:spPr>
          <a:xfrm>
            <a:off x="1581912" y="2496312"/>
            <a:ext cx="2347005" cy="156966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2">
            <a:extLst>
              <a:ext uri="{FF2B5EF4-FFF2-40B4-BE49-F238E27FC236}">
                <a16:creationId xmlns:a16="http://schemas.microsoft.com/office/drawing/2014/main" id="{C24169F1-BCC8-95CD-B5A5-787F8DCC2F1A}"/>
              </a:ext>
            </a:extLst>
          </p:cNvPr>
          <p:cNvSpPr txBox="1"/>
          <p:nvPr/>
        </p:nvSpPr>
        <p:spPr>
          <a:xfrm>
            <a:off x="1645920" y="2487168"/>
            <a:ext cx="2433440" cy="1477328"/>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br>
              <a:rPr lang="en-US" dirty="0">
                <a:latin typeface="Courier New" panose="02070309020205020404" pitchFamily="49" charset="0"/>
                <a:cs typeface="Courier New" panose="02070309020205020404" pitchFamily="49" charset="0"/>
              </a:rPr>
            </a:b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21" name="!!txtAdmin">
            <a:extLst>
              <a:ext uri="{FF2B5EF4-FFF2-40B4-BE49-F238E27FC236}">
                <a16:creationId xmlns:a16="http://schemas.microsoft.com/office/drawing/2014/main" id="{3FC21939-D1BD-CD6E-D9E0-F47B6085E789}"/>
              </a:ext>
            </a:extLst>
          </p:cNvPr>
          <p:cNvSpPr txBox="1"/>
          <p:nvPr/>
        </p:nvSpPr>
        <p:spPr>
          <a:xfrm>
            <a:off x="1755648" y="3046548"/>
            <a:ext cx="2392791" cy="369332"/>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p:txBody>
      </p:sp>
      <p:sp>
        <p:nvSpPr>
          <p:cNvPr id="8" name="!!txtExpiry">
            <a:extLst>
              <a:ext uri="{FF2B5EF4-FFF2-40B4-BE49-F238E27FC236}">
                <a16:creationId xmlns:a16="http://schemas.microsoft.com/office/drawing/2014/main" id="{B0C42171-2F0F-2245-D601-7F0AD5C06250}"/>
              </a:ext>
            </a:extLst>
          </p:cNvPr>
          <p:cNvSpPr txBox="1"/>
          <p:nvPr/>
        </p:nvSpPr>
        <p:spPr>
          <a:xfrm>
            <a:off x="1755648" y="3063686"/>
            <a:ext cx="2105586" cy="646331"/>
          </a:xfrm>
          <a:prstGeom prst="rect">
            <a:avLst/>
          </a:prstGeom>
          <a:noFill/>
        </p:spPr>
        <p:txBody>
          <a:bodyPr wrap="square">
            <a:spAutoFit/>
          </a:bodyPr>
          <a:lstStyle/>
          <a:p>
            <a:r>
              <a:rPr lang="en-US" dirty="0">
                <a:latin typeface="Courier New" panose="02070309020205020404" pitchFamily="49" charset="0"/>
                <a:cs typeface="Courier New" panose="02070309020205020404" pitchFamily="49" charset="0"/>
              </a:rPr>
              <a:t>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expiry: {date}</a:t>
            </a:r>
          </a:p>
        </p:txBody>
      </p:sp>
      <p:sp>
        <p:nvSpPr>
          <p:cNvPr id="28" name="TextBox 27">
            <a:extLst>
              <a:ext uri="{FF2B5EF4-FFF2-40B4-BE49-F238E27FC236}">
                <a16:creationId xmlns:a16="http://schemas.microsoft.com/office/drawing/2014/main" id="{872EA84C-FF2C-F843-77BB-4A869186373E}"/>
              </a:ext>
            </a:extLst>
          </p:cNvPr>
          <p:cNvSpPr txBox="1"/>
          <p:nvPr/>
        </p:nvSpPr>
        <p:spPr>
          <a:xfrm>
            <a:off x="4440353" y="2364906"/>
            <a:ext cx="7334250" cy="1569660"/>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What if  Alice's permissions</a:t>
            </a:r>
            <a:br>
              <a:rPr lang="en-US" sz="3200" dirty="0">
                <a:solidFill>
                  <a:schemeClr val="bg1">
                    <a:lumMod val="95000"/>
                  </a:schemeClr>
                </a:solidFill>
                <a:latin typeface="Corbel" panose="020B0503020204020204" pitchFamily="34" charset="0"/>
              </a:rPr>
            </a:br>
            <a:r>
              <a:rPr lang="en-US" sz="3200" i="1" dirty="0">
                <a:solidFill>
                  <a:schemeClr val="bg1">
                    <a:lumMod val="95000"/>
                  </a:schemeClr>
                </a:solidFill>
                <a:latin typeface="Corbel" panose="020B0503020204020204" pitchFamily="34" charset="0"/>
              </a:rPr>
              <a:t>change</a:t>
            </a:r>
            <a:endParaRPr lang="en-US" sz="3200" dirty="0">
              <a:solidFill>
                <a:schemeClr val="bg1">
                  <a:lumMod val="95000"/>
                </a:schemeClr>
              </a:solidFill>
              <a:latin typeface="Corbel" panose="020B0503020204020204" pitchFamily="34" charset="0"/>
            </a:endParaRPr>
          </a:p>
          <a:p>
            <a:pPr algn="ctr"/>
            <a:r>
              <a:rPr lang="en-US" sz="3200" dirty="0">
                <a:solidFill>
                  <a:schemeClr val="bg1">
                    <a:lumMod val="95000"/>
                  </a:schemeClr>
                </a:solidFill>
                <a:latin typeface="Corbel" panose="020B0503020204020204" pitchFamily="34" charset="0"/>
              </a:rPr>
              <a:t>after the token is created?</a:t>
            </a:r>
          </a:p>
        </p:txBody>
      </p:sp>
      <p:pic>
        <p:nvPicPr>
          <p:cNvPr id="34" name="Picture 33">
            <a:extLst>
              <a:ext uri="{FF2B5EF4-FFF2-40B4-BE49-F238E27FC236}">
                <a16:creationId xmlns:a16="http://schemas.microsoft.com/office/drawing/2014/main" id="{4FEC1CE1-057B-B1C8-056B-661B07007208}"/>
              </a:ext>
            </a:extLst>
          </p:cNvPr>
          <p:cNvPicPr>
            <a:picLocks noChangeAspect="1"/>
          </p:cNvPicPr>
          <p:nvPr/>
        </p:nvPicPr>
        <p:blipFill>
          <a:blip r:embed="rId3"/>
          <a:stretch>
            <a:fillRect/>
          </a:stretch>
        </p:blipFill>
        <p:spPr>
          <a:xfrm>
            <a:off x="6493743" y="6889872"/>
            <a:ext cx="3734182" cy="3261961"/>
          </a:xfrm>
          <a:prstGeom prst="rect">
            <a:avLst/>
          </a:prstGeom>
        </p:spPr>
      </p:pic>
      <p:cxnSp>
        <p:nvCxnSpPr>
          <p:cNvPr id="37" name="!!Arrow 6">
            <a:extLst>
              <a:ext uri="{FF2B5EF4-FFF2-40B4-BE49-F238E27FC236}">
                <a16:creationId xmlns:a16="http://schemas.microsoft.com/office/drawing/2014/main" id="{FCCAEE70-3214-085F-50A2-1531D4A21F72}"/>
              </a:ext>
            </a:extLst>
          </p:cNvPr>
          <p:cNvCxnSpPr>
            <a:cxnSpLocks/>
          </p:cNvCxnSpPr>
          <p:nvPr/>
        </p:nvCxnSpPr>
        <p:spPr>
          <a:xfrm flipV="1">
            <a:off x="3715657" y="3211290"/>
            <a:ext cx="3513183" cy="230831"/>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67140382"/>
      </p:ext>
    </p:extLst>
  </p:cSld>
  <p:clrMapOvr>
    <a:masterClrMapping/>
  </p:clrMapOvr>
  <mc:AlternateContent xmlns:mc="http://schemas.openxmlformats.org/markup-compatibility/2006">
    <mc:Choice xmlns:p159="http://schemas.microsoft.com/office/powerpoint/2015/09/main" Requires="p159">
      <p:transition spd="med">
        <p159:morph option="byWord"/>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8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4A35CCD0-5755-ED33-001A-A6BDCF6B7932}"/>
              </a:ext>
            </a:extLst>
          </p:cNvPr>
          <p:cNvSpPr/>
          <p:nvPr/>
        </p:nvSpPr>
        <p:spPr>
          <a:xfrm>
            <a:off x="1567832" y="2759162"/>
            <a:ext cx="2282997" cy="1257445"/>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Refresh">
            <a:extLst>
              <a:ext uri="{FF2B5EF4-FFF2-40B4-BE49-F238E27FC236}">
                <a16:creationId xmlns:a16="http://schemas.microsoft.com/office/drawing/2014/main" id="{B3A4E18C-3764-3FDB-0CF1-AB96CB4BD247}"/>
              </a:ext>
            </a:extLst>
          </p:cNvPr>
          <p:cNvSpPr txBox="1"/>
          <p:nvPr/>
        </p:nvSpPr>
        <p:spPr>
          <a:xfrm>
            <a:off x="1636213" y="2749637"/>
            <a:ext cx="2433440"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 expiry: {long}</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19" name="Rectangle: Rounded Corners 18">
            <a:extLst>
              <a:ext uri="{FF2B5EF4-FFF2-40B4-BE49-F238E27FC236}">
                <a16:creationId xmlns:a16="http://schemas.microsoft.com/office/drawing/2014/main" id="{4FC3D1AE-8230-A68C-0DA6-CA0EC34591F4}"/>
              </a:ext>
            </a:extLst>
          </p:cNvPr>
          <p:cNvSpPr/>
          <p:nvPr/>
        </p:nvSpPr>
        <p:spPr>
          <a:xfrm>
            <a:off x="1581912" y="2496312"/>
            <a:ext cx="2347005" cy="156966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2">
            <a:extLst>
              <a:ext uri="{FF2B5EF4-FFF2-40B4-BE49-F238E27FC236}">
                <a16:creationId xmlns:a16="http://schemas.microsoft.com/office/drawing/2014/main" id="{C24169F1-BCC8-95CD-B5A5-787F8DCC2F1A}"/>
              </a:ext>
            </a:extLst>
          </p:cNvPr>
          <p:cNvSpPr txBox="1"/>
          <p:nvPr/>
        </p:nvSpPr>
        <p:spPr>
          <a:xfrm>
            <a:off x="1645920" y="2487168"/>
            <a:ext cx="2433440" cy="1477328"/>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br>
              <a:rPr lang="en-US" dirty="0">
                <a:latin typeface="Courier New" panose="02070309020205020404" pitchFamily="49" charset="0"/>
                <a:cs typeface="Courier New" panose="02070309020205020404" pitchFamily="49" charset="0"/>
              </a:rPr>
            </a:b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21" name="!!txtAdmin">
            <a:extLst>
              <a:ext uri="{FF2B5EF4-FFF2-40B4-BE49-F238E27FC236}">
                <a16:creationId xmlns:a16="http://schemas.microsoft.com/office/drawing/2014/main" id="{3FC21939-D1BD-CD6E-D9E0-F47B6085E789}"/>
              </a:ext>
            </a:extLst>
          </p:cNvPr>
          <p:cNvSpPr txBox="1"/>
          <p:nvPr/>
        </p:nvSpPr>
        <p:spPr>
          <a:xfrm>
            <a:off x="1755648" y="3046548"/>
            <a:ext cx="2392791" cy="369332"/>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p:txBody>
      </p:sp>
      <p:sp>
        <p:nvSpPr>
          <p:cNvPr id="8" name="!!txtExpiry">
            <a:extLst>
              <a:ext uri="{FF2B5EF4-FFF2-40B4-BE49-F238E27FC236}">
                <a16:creationId xmlns:a16="http://schemas.microsoft.com/office/drawing/2014/main" id="{B0C42171-2F0F-2245-D601-7F0AD5C06250}"/>
              </a:ext>
            </a:extLst>
          </p:cNvPr>
          <p:cNvSpPr txBox="1"/>
          <p:nvPr/>
        </p:nvSpPr>
        <p:spPr>
          <a:xfrm>
            <a:off x="1755648" y="3063686"/>
            <a:ext cx="2105586" cy="646331"/>
          </a:xfrm>
          <a:prstGeom prst="rect">
            <a:avLst/>
          </a:prstGeom>
          <a:noFill/>
        </p:spPr>
        <p:txBody>
          <a:bodyPr wrap="square">
            <a:spAutoFit/>
          </a:bodyPr>
          <a:lstStyle/>
          <a:p>
            <a:r>
              <a:rPr lang="en-US" dirty="0">
                <a:latin typeface="Courier New" panose="02070309020205020404" pitchFamily="49" charset="0"/>
                <a:cs typeface="Courier New" panose="02070309020205020404" pitchFamily="49" charset="0"/>
              </a:rPr>
              <a:t>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expiry: {date}</a:t>
            </a:r>
          </a:p>
        </p:txBody>
      </p:sp>
      <p:pic>
        <p:nvPicPr>
          <p:cNvPr id="16" name="Picture 15">
            <a:extLst>
              <a:ext uri="{FF2B5EF4-FFF2-40B4-BE49-F238E27FC236}">
                <a16:creationId xmlns:a16="http://schemas.microsoft.com/office/drawing/2014/main" id="{DCF1AF5C-5C47-3E0E-D2CC-FE45C68475F0}"/>
              </a:ext>
            </a:extLst>
          </p:cNvPr>
          <p:cNvPicPr>
            <a:picLocks noChangeAspect="1"/>
          </p:cNvPicPr>
          <p:nvPr/>
        </p:nvPicPr>
        <p:blipFill>
          <a:blip r:embed="rId3"/>
          <a:stretch>
            <a:fillRect/>
          </a:stretch>
        </p:blipFill>
        <p:spPr>
          <a:xfrm>
            <a:off x="6493743" y="3914445"/>
            <a:ext cx="3734182" cy="3261961"/>
          </a:xfrm>
          <a:prstGeom prst="rect">
            <a:avLst/>
          </a:prstGeom>
        </p:spPr>
      </p:pic>
      <p:sp>
        <p:nvSpPr>
          <p:cNvPr id="28" name="TextBox 27">
            <a:extLst>
              <a:ext uri="{FF2B5EF4-FFF2-40B4-BE49-F238E27FC236}">
                <a16:creationId xmlns:a16="http://schemas.microsoft.com/office/drawing/2014/main" id="{872EA84C-FF2C-F843-77BB-4A869186373E}"/>
              </a:ext>
            </a:extLst>
          </p:cNvPr>
          <p:cNvSpPr txBox="1"/>
          <p:nvPr/>
        </p:nvSpPr>
        <p:spPr>
          <a:xfrm>
            <a:off x="4440353" y="2364906"/>
            <a:ext cx="7334250" cy="1569660"/>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What if  Alice's permissions</a:t>
            </a:r>
            <a:br>
              <a:rPr lang="en-US" sz="3200" dirty="0">
                <a:solidFill>
                  <a:schemeClr val="bg1">
                    <a:lumMod val="95000"/>
                  </a:schemeClr>
                </a:solidFill>
                <a:latin typeface="Corbel" panose="020B0503020204020204" pitchFamily="34" charset="0"/>
              </a:rPr>
            </a:br>
            <a:r>
              <a:rPr lang="en-US" sz="3200" i="1" dirty="0">
                <a:solidFill>
                  <a:schemeClr val="bg1">
                    <a:lumMod val="95000"/>
                  </a:schemeClr>
                </a:solidFill>
                <a:latin typeface="Corbel" panose="020B0503020204020204" pitchFamily="34" charset="0"/>
              </a:rPr>
              <a:t>change</a:t>
            </a:r>
            <a:endParaRPr lang="en-US" sz="3200" dirty="0">
              <a:solidFill>
                <a:schemeClr val="bg1">
                  <a:lumMod val="95000"/>
                </a:schemeClr>
              </a:solidFill>
              <a:latin typeface="Corbel" panose="020B0503020204020204" pitchFamily="34" charset="0"/>
            </a:endParaRPr>
          </a:p>
          <a:p>
            <a:pPr algn="ctr"/>
            <a:r>
              <a:rPr lang="en-US" sz="3200" dirty="0">
                <a:solidFill>
                  <a:schemeClr val="bg1">
                    <a:lumMod val="95000"/>
                  </a:schemeClr>
                </a:solidFill>
                <a:latin typeface="Corbel" panose="020B0503020204020204" pitchFamily="34" charset="0"/>
              </a:rPr>
              <a:t>after the token is created?</a:t>
            </a:r>
          </a:p>
        </p:txBody>
      </p:sp>
      <p:cxnSp>
        <p:nvCxnSpPr>
          <p:cNvPr id="6" name="!!Arrow 6">
            <a:extLst>
              <a:ext uri="{FF2B5EF4-FFF2-40B4-BE49-F238E27FC236}">
                <a16:creationId xmlns:a16="http://schemas.microsoft.com/office/drawing/2014/main" id="{5B9FFFF7-0D91-1AD8-2C76-A5E6280BBA54}"/>
              </a:ext>
            </a:extLst>
          </p:cNvPr>
          <p:cNvCxnSpPr>
            <a:cxnSpLocks/>
          </p:cNvCxnSpPr>
          <p:nvPr/>
        </p:nvCxnSpPr>
        <p:spPr>
          <a:xfrm flipV="1">
            <a:off x="3715657" y="3211290"/>
            <a:ext cx="3513183" cy="230831"/>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1954362"/>
      </p:ext>
    </p:extLst>
  </p:cSld>
  <p:clrMapOvr>
    <a:masterClrMapping/>
  </p:clrMapOvr>
  <mc:AlternateContent xmlns:mc="http://schemas.openxmlformats.org/markup-compatibility/2006">
    <mc:Choice xmlns:p159="http://schemas.microsoft.com/office/powerpoint/2015/09/main" Requires="p159">
      <p:transition spd="slow">
        <p159:morph option="byWord"/>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Lst>
  </p:timing>
</p:sld>
</file>

<file path=ppt/slides/slide8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70549EFD-E220-8774-B447-44BFC140482E}"/>
              </a:ext>
            </a:extLst>
          </p:cNvPr>
          <p:cNvSpPr/>
          <p:nvPr/>
        </p:nvSpPr>
        <p:spPr>
          <a:xfrm>
            <a:off x="1582346" y="3905789"/>
            <a:ext cx="2282997" cy="1257445"/>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Refresh">
            <a:extLst>
              <a:ext uri="{FF2B5EF4-FFF2-40B4-BE49-F238E27FC236}">
                <a16:creationId xmlns:a16="http://schemas.microsoft.com/office/drawing/2014/main" id="{F22038E6-F85A-6DDC-F8EB-9FB95DBB041D}"/>
              </a:ext>
            </a:extLst>
          </p:cNvPr>
          <p:cNvSpPr txBox="1"/>
          <p:nvPr/>
        </p:nvSpPr>
        <p:spPr>
          <a:xfrm>
            <a:off x="1650727" y="3896264"/>
            <a:ext cx="2433440"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 expiry: {long}</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2702984"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Refresh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11" name="TextBox 10">
            <a:extLst>
              <a:ext uri="{FF2B5EF4-FFF2-40B4-BE49-F238E27FC236}">
                <a16:creationId xmlns:a16="http://schemas.microsoft.com/office/drawing/2014/main" id="{20830AF0-2E6F-481F-CC6E-3826ABD40DE2}"/>
              </a:ext>
            </a:extLst>
          </p:cNvPr>
          <p:cNvSpPr txBox="1"/>
          <p:nvPr/>
        </p:nvSpPr>
        <p:spPr>
          <a:xfrm>
            <a:off x="12641948" y="2202777"/>
            <a:ext cx="604146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Force user to re-auth</a:t>
            </a:r>
            <a:br>
              <a:rPr lang="en-US" sz="3200" dirty="0">
                <a:solidFill>
                  <a:schemeClr val="bg1">
                    <a:lumMod val="95000"/>
                  </a:schemeClr>
                </a:solidFill>
                <a:latin typeface="Corbel" panose="020B0503020204020204" pitchFamily="34" charset="0"/>
              </a:rPr>
            </a:br>
            <a:r>
              <a:rPr lang="en-US" sz="3200" dirty="0">
                <a:solidFill>
                  <a:schemeClr val="bg1">
                    <a:lumMod val="95000"/>
                  </a:schemeClr>
                </a:solidFill>
                <a:latin typeface="Corbel" panose="020B0503020204020204" pitchFamily="34" charset="0"/>
              </a:rPr>
              <a:t>every so often</a:t>
            </a:r>
          </a:p>
        </p:txBody>
      </p:sp>
      <p:pic>
        <p:nvPicPr>
          <p:cNvPr id="12" name="Picture 11">
            <a:extLst>
              <a:ext uri="{FF2B5EF4-FFF2-40B4-BE49-F238E27FC236}">
                <a16:creationId xmlns:a16="http://schemas.microsoft.com/office/drawing/2014/main" id="{5EB11E6F-2F9A-C3AF-3615-EF0F037299A3}"/>
              </a:ext>
            </a:extLst>
          </p:cNvPr>
          <p:cNvPicPr>
            <a:picLocks noChangeAspect="1"/>
          </p:cNvPicPr>
          <p:nvPr/>
        </p:nvPicPr>
        <p:blipFill>
          <a:blip r:embed="rId3"/>
          <a:stretch>
            <a:fillRect/>
          </a:stretch>
        </p:blipFill>
        <p:spPr>
          <a:xfrm>
            <a:off x="13968604" y="3740275"/>
            <a:ext cx="3734182" cy="3261961"/>
          </a:xfrm>
          <a:prstGeom prst="rect">
            <a:avLst/>
          </a:prstGeom>
        </p:spPr>
      </p:pic>
      <p:sp>
        <p:nvSpPr>
          <p:cNvPr id="14" name="TextBox 13">
            <a:extLst>
              <a:ext uri="{FF2B5EF4-FFF2-40B4-BE49-F238E27FC236}">
                <a16:creationId xmlns:a16="http://schemas.microsoft.com/office/drawing/2014/main" id="{F648023E-8557-78E0-052F-5BEA5FBC5AE5}"/>
              </a:ext>
            </a:extLst>
          </p:cNvPr>
          <p:cNvSpPr txBox="1"/>
          <p:nvPr/>
        </p:nvSpPr>
        <p:spPr>
          <a:xfrm>
            <a:off x="13672461" y="3169794"/>
            <a:ext cx="4030325" cy="584775"/>
          </a:xfrm>
          <a:prstGeom prst="rect">
            <a:avLst/>
          </a:prstGeom>
          <a:noFill/>
        </p:spPr>
        <p:txBody>
          <a:bodyPr wrap="square">
            <a:spAutoFit/>
          </a:bodyPr>
          <a:lstStyle/>
          <a:p>
            <a:pPr algn="ctr"/>
            <a:r>
              <a:rPr lang="en-US" sz="3200" dirty="0">
                <a:solidFill>
                  <a:schemeClr val="bg1">
                    <a:lumMod val="95000"/>
                  </a:schemeClr>
                </a:solidFill>
                <a:latin typeface="Corbel" panose="020B0503020204020204" pitchFamily="34" charset="0"/>
              </a:rPr>
              <a:t>… but not too often</a:t>
            </a:r>
          </a:p>
        </p:txBody>
      </p:sp>
      <p:sp>
        <p:nvSpPr>
          <p:cNvPr id="15" name="TextBox 14">
            <a:extLst>
              <a:ext uri="{FF2B5EF4-FFF2-40B4-BE49-F238E27FC236}">
                <a16:creationId xmlns:a16="http://schemas.microsoft.com/office/drawing/2014/main" id="{B5AC18B5-7BF9-0FFC-71C5-56C050CA6CB3}"/>
              </a:ext>
            </a:extLst>
          </p:cNvPr>
          <p:cNvSpPr txBox="1"/>
          <p:nvPr/>
        </p:nvSpPr>
        <p:spPr>
          <a:xfrm>
            <a:off x="4573561" y="1631053"/>
            <a:ext cx="5235537" cy="584775"/>
          </a:xfrm>
          <a:prstGeom prst="rect">
            <a:avLst/>
          </a:prstGeom>
          <a:noFill/>
        </p:spPr>
        <p:txBody>
          <a:bodyPr wrap="square" rtlCol="0">
            <a:spAutoFit/>
          </a:bodyPr>
          <a:lstStyle/>
          <a:p>
            <a:r>
              <a:rPr lang="en-US" sz="3200" dirty="0">
                <a:solidFill>
                  <a:schemeClr val="bg1">
                    <a:lumMod val="95000"/>
                  </a:schemeClr>
                </a:solidFill>
                <a:latin typeface="Corbel" panose="020B0503020204020204" pitchFamily="34" charset="0"/>
              </a:rPr>
              <a:t>Short-lived </a:t>
            </a:r>
            <a:r>
              <a:rPr lang="en-US" sz="3200" b="1" dirty="0">
                <a:solidFill>
                  <a:schemeClr val="bg1">
                    <a:lumMod val="95000"/>
                  </a:schemeClr>
                </a:solidFill>
                <a:latin typeface="Corbel" panose="020B0503020204020204" pitchFamily="34" charset="0"/>
              </a:rPr>
              <a:t>access token</a:t>
            </a:r>
          </a:p>
        </p:txBody>
      </p:sp>
      <p:sp>
        <p:nvSpPr>
          <p:cNvPr id="21" name="TextBox 20">
            <a:extLst>
              <a:ext uri="{FF2B5EF4-FFF2-40B4-BE49-F238E27FC236}">
                <a16:creationId xmlns:a16="http://schemas.microsoft.com/office/drawing/2014/main" id="{A8D6D2CA-4CC8-F0AF-BB21-28F63C743975}"/>
              </a:ext>
            </a:extLst>
          </p:cNvPr>
          <p:cNvSpPr txBox="1"/>
          <p:nvPr/>
        </p:nvSpPr>
        <p:spPr>
          <a:xfrm>
            <a:off x="4573561" y="2236627"/>
            <a:ext cx="4369708" cy="954107"/>
          </a:xfrm>
          <a:prstGeom prst="rect">
            <a:avLst/>
          </a:prstGeom>
          <a:noFill/>
        </p:spPr>
        <p:txBody>
          <a:bodyPr wrap="square" rtlCol="0">
            <a:spAutoFit/>
          </a:bodyPr>
          <a:lstStyle/>
          <a:p>
            <a:r>
              <a:rPr lang="en-US" sz="2800" dirty="0">
                <a:solidFill>
                  <a:srgbClr val="DD730D"/>
                </a:solidFill>
                <a:latin typeface="Corbel" panose="020B0503020204020204" pitchFamily="34" charset="0"/>
              </a:rPr>
              <a:t>Server trusts token for auth, </a:t>
            </a:r>
            <a:br>
              <a:rPr lang="en-US" sz="2800" dirty="0">
                <a:solidFill>
                  <a:srgbClr val="DD730D"/>
                </a:solidFill>
                <a:latin typeface="Corbel" panose="020B0503020204020204" pitchFamily="34" charset="0"/>
              </a:rPr>
            </a:br>
            <a:r>
              <a:rPr lang="en-US" sz="2800" b="1" dirty="0">
                <a:solidFill>
                  <a:srgbClr val="DD730D"/>
                </a:solidFill>
                <a:latin typeface="Corbel" panose="020B0503020204020204" pitchFamily="34" charset="0"/>
              </a:rPr>
              <a:t>without</a:t>
            </a:r>
            <a:r>
              <a:rPr lang="en-US" sz="2800" dirty="0">
                <a:solidFill>
                  <a:srgbClr val="DD730D"/>
                </a:solidFill>
                <a:latin typeface="Corbel" panose="020B0503020204020204" pitchFamily="34" charset="0"/>
              </a:rPr>
              <a:t> hitting database</a:t>
            </a:r>
          </a:p>
        </p:txBody>
      </p:sp>
      <p:sp>
        <p:nvSpPr>
          <p:cNvPr id="22" name="TextBox 21">
            <a:extLst>
              <a:ext uri="{FF2B5EF4-FFF2-40B4-BE49-F238E27FC236}">
                <a16:creationId xmlns:a16="http://schemas.microsoft.com/office/drawing/2014/main" id="{CA4745AD-4C8F-D5B7-10D5-1A95AF689795}"/>
              </a:ext>
            </a:extLst>
          </p:cNvPr>
          <p:cNvSpPr txBox="1"/>
          <p:nvPr/>
        </p:nvSpPr>
        <p:spPr>
          <a:xfrm>
            <a:off x="4573561" y="3754569"/>
            <a:ext cx="5235537" cy="584775"/>
          </a:xfrm>
          <a:prstGeom prst="rect">
            <a:avLst/>
          </a:prstGeom>
          <a:noFill/>
        </p:spPr>
        <p:txBody>
          <a:bodyPr wrap="square" rtlCol="0">
            <a:spAutoFit/>
          </a:bodyPr>
          <a:lstStyle/>
          <a:p>
            <a:r>
              <a:rPr lang="en-US" sz="3200" dirty="0">
                <a:solidFill>
                  <a:schemeClr val="bg1">
                    <a:lumMod val="95000"/>
                  </a:schemeClr>
                </a:solidFill>
                <a:latin typeface="Corbel" panose="020B0503020204020204" pitchFamily="34" charset="0"/>
              </a:rPr>
              <a:t>Long-lived </a:t>
            </a:r>
            <a:r>
              <a:rPr lang="en-US" sz="3200" b="1" dirty="0">
                <a:solidFill>
                  <a:schemeClr val="bg1">
                    <a:lumMod val="95000"/>
                  </a:schemeClr>
                </a:solidFill>
                <a:latin typeface="Corbel" panose="020B0503020204020204" pitchFamily="34" charset="0"/>
              </a:rPr>
              <a:t>refresh token</a:t>
            </a:r>
          </a:p>
        </p:txBody>
      </p:sp>
      <p:sp>
        <p:nvSpPr>
          <p:cNvPr id="23" name="Rectangle: Rounded Corners 22">
            <a:extLst>
              <a:ext uri="{FF2B5EF4-FFF2-40B4-BE49-F238E27FC236}">
                <a16:creationId xmlns:a16="http://schemas.microsoft.com/office/drawing/2014/main" id="{FF943A98-1529-DA22-728C-B372D7BC056F}"/>
              </a:ext>
            </a:extLst>
          </p:cNvPr>
          <p:cNvSpPr/>
          <p:nvPr/>
        </p:nvSpPr>
        <p:spPr>
          <a:xfrm>
            <a:off x="1581912" y="1770601"/>
            <a:ext cx="2433440" cy="156966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Box 2">
            <a:extLst>
              <a:ext uri="{FF2B5EF4-FFF2-40B4-BE49-F238E27FC236}">
                <a16:creationId xmlns:a16="http://schemas.microsoft.com/office/drawing/2014/main" id="{467651A9-FBC6-58A0-7478-66E3639862E7}"/>
              </a:ext>
            </a:extLst>
          </p:cNvPr>
          <p:cNvSpPr txBox="1"/>
          <p:nvPr/>
        </p:nvSpPr>
        <p:spPr>
          <a:xfrm>
            <a:off x="1645920" y="1761457"/>
            <a:ext cx="2433440" cy="1477328"/>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br>
              <a:rPr lang="en-US" dirty="0">
                <a:latin typeface="Courier New" panose="02070309020205020404" pitchFamily="49" charset="0"/>
                <a:cs typeface="Courier New" panose="02070309020205020404" pitchFamily="49" charset="0"/>
              </a:rPr>
            </a:b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25" name="!!txtAdmin">
            <a:extLst>
              <a:ext uri="{FF2B5EF4-FFF2-40B4-BE49-F238E27FC236}">
                <a16:creationId xmlns:a16="http://schemas.microsoft.com/office/drawing/2014/main" id="{082CFB8F-338F-2FD4-A41E-8D1C3986640A}"/>
              </a:ext>
            </a:extLst>
          </p:cNvPr>
          <p:cNvSpPr txBox="1"/>
          <p:nvPr/>
        </p:nvSpPr>
        <p:spPr>
          <a:xfrm>
            <a:off x="1755648" y="2320837"/>
            <a:ext cx="2392791" cy="369332"/>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p:txBody>
      </p:sp>
      <p:sp>
        <p:nvSpPr>
          <p:cNvPr id="26" name="!!txtExpiry">
            <a:extLst>
              <a:ext uri="{FF2B5EF4-FFF2-40B4-BE49-F238E27FC236}">
                <a16:creationId xmlns:a16="http://schemas.microsoft.com/office/drawing/2014/main" id="{D78385F7-84F7-88F9-1E9A-00325FEC2530}"/>
              </a:ext>
            </a:extLst>
          </p:cNvPr>
          <p:cNvSpPr txBox="1"/>
          <p:nvPr/>
        </p:nvSpPr>
        <p:spPr>
          <a:xfrm>
            <a:off x="1755648" y="2337975"/>
            <a:ext cx="2323712" cy="646331"/>
          </a:xfrm>
          <a:prstGeom prst="rect">
            <a:avLst/>
          </a:prstGeom>
          <a:noFill/>
        </p:spPr>
        <p:txBody>
          <a:bodyPr wrap="square">
            <a:spAutoFit/>
          </a:bodyPr>
          <a:lstStyle/>
          <a:p>
            <a:r>
              <a:rPr lang="en-US" dirty="0">
                <a:latin typeface="Courier New" panose="02070309020205020404" pitchFamily="49" charset="0"/>
                <a:cs typeface="Courier New" panose="02070309020205020404" pitchFamily="49" charset="0"/>
              </a:rPr>
              <a:t>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expiry: {short}</a:t>
            </a:r>
          </a:p>
        </p:txBody>
      </p:sp>
    </p:spTree>
    <p:extLst>
      <p:ext uri="{BB962C8B-B14F-4D97-AF65-F5344CB8AC3E}">
        <p14:creationId xmlns:p14="http://schemas.microsoft.com/office/powerpoint/2010/main" val="2902155777"/>
      </p:ext>
    </p:extLst>
  </p:cSld>
  <p:clrMapOvr>
    <a:masterClrMapping/>
  </p:clrMapOvr>
  <mc:AlternateContent xmlns:mc="http://schemas.openxmlformats.org/markup-compatibility/2006">
    <mc:Choice xmlns:p159="http://schemas.microsoft.com/office/powerpoint/2015/09/main" Requires="p159">
      <p:transition spd="slow">
        <p159:morph option="byWord"/>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1" grpId="0"/>
      <p:bldP spid="22" grpId="0"/>
    </p:bldLst>
  </p:timing>
</p:sld>
</file>

<file path=ppt/slides/slide8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70549EFD-E220-8774-B447-44BFC140482E}"/>
              </a:ext>
            </a:extLst>
          </p:cNvPr>
          <p:cNvSpPr/>
          <p:nvPr/>
        </p:nvSpPr>
        <p:spPr>
          <a:xfrm>
            <a:off x="1582346" y="3905789"/>
            <a:ext cx="2282997" cy="1257445"/>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Refresh">
            <a:extLst>
              <a:ext uri="{FF2B5EF4-FFF2-40B4-BE49-F238E27FC236}">
                <a16:creationId xmlns:a16="http://schemas.microsoft.com/office/drawing/2014/main" id="{F22038E6-F85A-6DDC-F8EB-9FB95DBB041D}"/>
              </a:ext>
            </a:extLst>
          </p:cNvPr>
          <p:cNvSpPr txBox="1"/>
          <p:nvPr/>
        </p:nvSpPr>
        <p:spPr>
          <a:xfrm>
            <a:off x="1650727" y="3896264"/>
            <a:ext cx="2433440"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 expiry: {long}</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2702984"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Refresh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11" name="TextBox 10">
            <a:extLst>
              <a:ext uri="{FF2B5EF4-FFF2-40B4-BE49-F238E27FC236}">
                <a16:creationId xmlns:a16="http://schemas.microsoft.com/office/drawing/2014/main" id="{20830AF0-2E6F-481F-CC6E-3826ABD40DE2}"/>
              </a:ext>
            </a:extLst>
          </p:cNvPr>
          <p:cNvSpPr txBox="1"/>
          <p:nvPr/>
        </p:nvSpPr>
        <p:spPr>
          <a:xfrm>
            <a:off x="12641948" y="2202777"/>
            <a:ext cx="604146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Force user to re-auth</a:t>
            </a:r>
            <a:br>
              <a:rPr lang="en-US" sz="3200" dirty="0">
                <a:solidFill>
                  <a:schemeClr val="bg1">
                    <a:lumMod val="95000"/>
                  </a:schemeClr>
                </a:solidFill>
                <a:latin typeface="Corbel" panose="020B0503020204020204" pitchFamily="34" charset="0"/>
              </a:rPr>
            </a:br>
            <a:r>
              <a:rPr lang="en-US" sz="3200" dirty="0">
                <a:solidFill>
                  <a:schemeClr val="bg1">
                    <a:lumMod val="95000"/>
                  </a:schemeClr>
                </a:solidFill>
                <a:latin typeface="Corbel" panose="020B0503020204020204" pitchFamily="34" charset="0"/>
              </a:rPr>
              <a:t>every so often</a:t>
            </a:r>
          </a:p>
        </p:txBody>
      </p:sp>
      <p:sp>
        <p:nvSpPr>
          <p:cNvPr id="14" name="TextBox 13">
            <a:extLst>
              <a:ext uri="{FF2B5EF4-FFF2-40B4-BE49-F238E27FC236}">
                <a16:creationId xmlns:a16="http://schemas.microsoft.com/office/drawing/2014/main" id="{F648023E-8557-78E0-052F-5BEA5FBC5AE5}"/>
              </a:ext>
            </a:extLst>
          </p:cNvPr>
          <p:cNvSpPr txBox="1"/>
          <p:nvPr/>
        </p:nvSpPr>
        <p:spPr>
          <a:xfrm>
            <a:off x="13672461" y="3169794"/>
            <a:ext cx="4030325" cy="584775"/>
          </a:xfrm>
          <a:prstGeom prst="rect">
            <a:avLst/>
          </a:prstGeom>
          <a:noFill/>
        </p:spPr>
        <p:txBody>
          <a:bodyPr wrap="square">
            <a:spAutoFit/>
          </a:bodyPr>
          <a:lstStyle/>
          <a:p>
            <a:pPr algn="ctr"/>
            <a:r>
              <a:rPr lang="en-US" sz="3200" dirty="0">
                <a:solidFill>
                  <a:schemeClr val="bg1">
                    <a:lumMod val="95000"/>
                  </a:schemeClr>
                </a:solidFill>
                <a:latin typeface="Corbel" panose="020B0503020204020204" pitchFamily="34" charset="0"/>
              </a:rPr>
              <a:t>… but not too often</a:t>
            </a:r>
          </a:p>
        </p:txBody>
      </p:sp>
      <p:sp>
        <p:nvSpPr>
          <p:cNvPr id="15" name="TextBox 14">
            <a:extLst>
              <a:ext uri="{FF2B5EF4-FFF2-40B4-BE49-F238E27FC236}">
                <a16:creationId xmlns:a16="http://schemas.microsoft.com/office/drawing/2014/main" id="{B5AC18B5-7BF9-0FFC-71C5-56C050CA6CB3}"/>
              </a:ext>
            </a:extLst>
          </p:cNvPr>
          <p:cNvSpPr txBox="1"/>
          <p:nvPr/>
        </p:nvSpPr>
        <p:spPr>
          <a:xfrm>
            <a:off x="4573561" y="1631053"/>
            <a:ext cx="5235537" cy="584775"/>
          </a:xfrm>
          <a:prstGeom prst="rect">
            <a:avLst/>
          </a:prstGeom>
          <a:noFill/>
        </p:spPr>
        <p:txBody>
          <a:bodyPr wrap="square" rtlCol="0">
            <a:spAutoFit/>
          </a:bodyPr>
          <a:lstStyle/>
          <a:p>
            <a:r>
              <a:rPr lang="en-US" sz="3200" dirty="0">
                <a:solidFill>
                  <a:schemeClr val="bg1">
                    <a:lumMod val="95000"/>
                  </a:schemeClr>
                </a:solidFill>
                <a:latin typeface="Corbel" panose="020B0503020204020204" pitchFamily="34" charset="0"/>
              </a:rPr>
              <a:t>Short-lived </a:t>
            </a:r>
            <a:r>
              <a:rPr lang="en-US" sz="3200" b="1" dirty="0">
                <a:solidFill>
                  <a:schemeClr val="bg1">
                    <a:lumMod val="95000"/>
                  </a:schemeClr>
                </a:solidFill>
                <a:latin typeface="Corbel" panose="020B0503020204020204" pitchFamily="34" charset="0"/>
              </a:rPr>
              <a:t>access token</a:t>
            </a:r>
          </a:p>
        </p:txBody>
      </p:sp>
      <p:sp>
        <p:nvSpPr>
          <p:cNvPr id="21" name="TextBox 20">
            <a:extLst>
              <a:ext uri="{FF2B5EF4-FFF2-40B4-BE49-F238E27FC236}">
                <a16:creationId xmlns:a16="http://schemas.microsoft.com/office/drawing/2014/main" id="{A8D6D2CA-4CC8-F0AF-BB21-28F63C743975}"/>
              </a:ext>
            </a:extLst>
          </p:cNvPr>
          <p:cNvSpPr txBox="1"/>
          <p:nvPr/>
        </p:nvSpPr>
        <p:spPr>
          <a:xfrm>
            <a:off x="4573561" y="2236627"/>
            <a:ext cx="4369708" cy="954107"/>
          </a:xfrm>
          <a:prstGeom prst="rect">
            <a:avLst/>
          </a:prstGeom>
          <a:noFill/>
        </p:spPr>
        <p:txBody>
          <a:bodyPr wrap="square" rtlCol="0">
            <a:spAutoFit/>
          </a:bodyPr>
          <a:lstStyle/>
          <a:p>
            <a:r>
              <a:rPr lang="en-US" sz="2800" dirty="0">
                <a:solidFill>
                  <a:srgbClr val="DD730D"/>
                </a:solidFill>
                <a:latin typeface="Corbel" panose="020B0503020204020204" pitchFamily="34" charset="0"/>
              </a:rPr>
              <a:t>Server trusts token for auth, </a:t>
            </a:r>
            <a:br>
              <a:rPr lang="en-US" sz="2800" dirty="0">
                <a:solidFill>
                  <a:srgbClr val="DD730D"/>
                </a:solidFill>
                <a:latin typeface="Corbel" panose="020B0503020204020204" pitchFamily="34" charset="0"/>
              </a:rPr>
            </a:br>
            <a:r>
              <a:rPr lang="en-US" sz="2800" b="1" dirty="0">
                <a:solidFill>
                  <a:srgbClr val="DD730D"/>
                </a:solidFill>
                <a:latin typeface="Corbel" panose="020B0503020204020204" pitchFamily="34" charset="0"/>
              </a:rPr>
              <a:t>without</a:t>
            </a:r>
            <a:r>
              <a:rPr lang="en-US" sz="2800" dirty="0">
                <a:solidFill>
                  <a:srgbClr val="DD730D"/>
                </a:solidFill>
                <a:latin typeface="Corbel" panose="020B0503020204020204" pitchFamily="34" charset="0"/>
              </a:rPr>
              <a:t> hitting database</a:t>
            </a:r>
          </a:p>
        </p:txBody>
      </p:sp>
      <p:sp>
        <p:nvSpPr>
          <p:cNvPr id="22" name="TextBox 21">
            <a:extLst>
              <a:ext uri="{FF2B5EF4-FFF2-40B4-BE49-F238E27FC236}">
                <a16:creationId xmlns:a16="http://schemas.microsoft.com/office/drawing/2014/main" id="{CA4745AD-4C8F-D5B7-10D5-1A95AF689795}"/>
              </a:ext>
            </a:extLst>
          </p:cNvPr>
          <p:cNvSpPr txBox="1"/>
          <p:nvPr/>
        </p:nvSpPr>
        <p:spPr>
          <a:xfrm>
            <a:off x="4573561" y="3754569"/>
            <a:ext cx="5235537" cy="584775"/>
          </a:xfrm>
          <a:prstGeom prst="rect">
            <a:avLst/>
          </a:prstGeom>
          <a:noFill/>
        </p:spPr>
        <p:txBody>
          <a:bodyPr wrap="square" rtlCol="0">
            <a:spAutoFit/>
          </a:bodyPr>
          <a:lstStyle/>
          <a:p>
            <a:r>
              <a:rPr lang="en-US" sz="3200" dirty="0">
                <a:solidFill>
                  <a:schemeClr val="bg1">
                    <a:lumMod val="95000"/>
                  </a:schemeClr>
                </a:solidFill>
                <a:latin typeface="Corbel" panose="020B0503020204020204" pitchFamily="34" charset="0"/>
              </a:rPr>
              <a:t>Long-lived </a:t>
            </a:r>
            <a:r>
              <a:rPr lang="en-US" sz="3200" b="1" dirty="0">
                <a:solidFill>
                  <a:schemeClr val="bg1">
                    <a:lumMod val="95000"/>
                  </a:schemeClr>
                </a:solidFill>
                <a:latin typeface="Corbel" panose="020B0503020204020204" pitchFamily="34" charset="0"/>
              </a:rPr>
              <a:t>refresh token</a:t>
            </a:r>
          </a:p>
        </p:txBody>
      </p:sp>
      <p:sp>
        <p:nvSpPr>
          <p:cNvPr id="23" name="Rectangle: Rounded Corners 22">
            <a:extLst>
              <a:ext uri="{FF2B5EF4-FFF2-40B4-BE49-F238E27FC236}">
                <a16:creationId xmlns:a16="http://schemas.microsoft.com/office/drawing/2014/main" id="{FF943A98-1529-DA22-728C-B372D7BC056F}"/>
              </a:ext>
            </a:extLst>
          </p:cNvPr>
          <p:cNvSpPr/>
          <p:nvPr/>
        </p:nvSpPr>
        <p:spPr>
          <a:xfrm>
            <a:off x="1581912" y="1770601"/>
            <a:ext cx="2433440" cy="156966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Box 2">
            <a:extLst>
              <a:ext uri="{FF2B5EF4-FFF2-40B4-BE49-F238E27FC236}">
                <a16:creationId xmlns:a16="http://schemas.microsoft.com/office/drawing/2014/main" id="{467651A9-FBC6-58A0-7478-66E3639862E7}"/>
              </a:ext>
            </a:extLst>
          </p:cNvPr>
          <p:cNvSpPr txBox="1"/>
          <p:nvPr/>
        </p:nvSpPr>
        <p:spPr>
          <a:xfrm>
            <a:off x="1645920" y="1761457"/>
            <a:ext cx="2433440" cy="1477328"/>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br>
              <a:rPr lang="en-US" dirty="0">
                <a:latin typeface="Courier New" panose="02070309020205020404" pitchFamily="49" charset="0"/>
                <a:cs typeface="Courier New" panose="02070309020205020404" pitchFamily="49" charset="0"/>
              </a:rPr>
            </a:b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25" name="!!txtAdmin">
            <a:extLst>
              <a:ext uri="{FF2B5EF4-FFF2-40B4-BE49-F238E27FC236}">
                <a16:creationId xmlns:a16="http://schemas.microsoft.com/office/drawing/2014/main" id="{082CFB8F-338F-2FD4-A41E-8D1C3986640A}"/>
              </a:ext>
            </a:extLst>
          </p:cNvPr>
          <p:cNvSpPr txBox="1"/>
          <p:nvPr/>
        </p:nvSpPr>
        <p:spPr>
          <a:xfrm>
            <a:off x="1755648" y="2320837"/>
            <a:ext cx="2392791" cy="369332"/>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p:txBody>
      </p:sp>
      <p:sp>
        <p:nvSpPr>
          <p:cNvPr id="26" name="!!txtExpiry">
            <a:extLst>
              <a:ext uri="{FF2B5EF4-FFF2-40B4-BE49-F238E27FC236}">
                <a16:creationId xmlns:a16="http://schemas.microsoft.com/office/drawing/2014/main" id="{D78385F7-84F7-88F9-1E9A-00325FEC2530}"/>
              </a:ext>
            </a:extLst>
          </p:cNvPr>
          <p:cNvSpPr txBox="1"/>
          <p:nvPr/>
        </p:nvSpPr>
        <p:spPr>
          <a:xfrm>
            <a:off x="1755648" y="2337975"/>
            <a:ext cx="2323712" cy="646331"/>
          </a:xfrm>
          <a:prstGeom prst="rect">
            <a:avLst/>
          </a:prstGeom>
          <a:noFill/>
        </p:spPr>
        <p:txBody>
          <a:bodyPr wrap="square">
            <a:spAutoFit/>
          </a:bodyPr>
          <a:lstStyle/>
          <a:p>
            <a:r>
              <a:rPr lang="en-US" dirty="0">
                <a:latin typeface="Courier New" panose="02070309020205020404" pitchFamily="49" charset="0"/>
                <a:cs typeface="Courier New" panose="02070309020205020404" pitchFamily="49" charset="0"/>
              </a:rPr>
              <a:t>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expiry: {short}</a:t>
            </a:r>
          </a:p>
        </p:txBody>
      </p:sp>
      <p:sp>
        <p:nvSpPr>
          <p:cNvPr id="2" name="Rectangle: Rounded Corners 1">
            <a:extLst>
              <a:ext uri="{FF2B5EF4-FFF2-40B4-BE49-F238E27FC236}">
                <a16:creationId xmlns:a16="http://schemas.microsoft.com/office/drawing/2014/main" id="{7FF27731-A7FB-5745-A3DE-3DF4E712D6CB}"/>
              </a:ext>
            </a:extLst>
          </p:cNvPr>
          <p:cNvSpPr/>
          <p:nvPr/>
        </p:nvSpPr>
        <p:spPr>
          <a:xfrm>
            <a:off x="1823262" y="4232796"/>
            <a:ext cx="1984030" cy="573163"/>
          </a:xfrm>
          <a:prstGeom prst="roundRect">
            <a:avLst/>
          </a:prstGeom>
          <a:noFill/>
          <a:ln w="22225">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9C287F3B-B892-6CE9-28A2-0E3D676C8598}"/>
              </a:ext>
            </a:extLst>
          </p:cNvPr>
          <p:cNvSpPr txBox="1"/>
          <p:nvPr/>
        </p:nvSpPr>
        <p:spPr>
          <a:xfrm>
            <a:off x="4579004" y="4272840"/>
            <a:ext cx="4764112" cy="954107"/>
          </a:xfrm>
          <a:prstGeom prst="rect">
            <a:avLst/>
          </a:prstGeom>
          <a:noFill/>
        </p:spPr>
        <p:txBody>
          <a:bodyPr wrap="square" rtlCol="0">
            <a:spAutoFit/>
          </a:bodyPr>
          <a:lstStyle/>
          <a:p>
            <a:r>
              <a:rPr lang="en-US" sz="2800" dirty="0">
                <a:solidFill>
                  <a:srgbClr val="DD730D"/>
                </a:solidFill>
                <a:latin typeface="Corbel" panose="020B0503020204020204" pitchFamily="34" charset="0"/>
              </a:rPr>
              <a:t>Server </a:t>
            </a:r>
            <a:r>
              <a:rPr lang="en-US" sz="2800" b="1" dirty="0">
                <a:solidFill>
                  <a:srgbClr val="DD730D"/>
                </a:solidFill>
                <a:latin typeface="Corbel" panose="020B0503020204020204" pitchFamily="34" charset="0"/>
              </a:rPr>
              <a:t>re-queries</a:t>
            </a:r>
            <a:r>
              <a:rPr lang="en-US" sz="2800" dirty="0">
                <a:solidFill>
                  <a:srgbClr val="DD730D"/>
                </a:solidFill>
                <a:latin typeface="Corbel" panose="020B0503020204020204" pitchFamily="34" charset="0"/>
              </a:rPr>
              <a:t> database, then issues a new access token</a:t>
            </a:r>
          </a:p>
        </p:txBody>
      </p:sp>
    </p:spTree>
    <p:extLst>
      <p:ext uri="{BB962C8B-B14F-4D97-AF65-F5344CB8AC3E}">
        <p14:creationId xmlns:p14="http://schemas.microsoft.com/office/powerpoint/2010/main" val="774449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Lst>
  </p:timing>
</p:sld>
</file>

<file path=ppt/slides/slide87.xml><?xml version="1.0" encoding="utf-8"?>
<p:sld xmlns:a="http://schemas.openxmlformats.org/drawingml/2006/main" xmlns:r="http://schemas.openxmlformats.org/officeDocument/2006/relationships" xmlns:p="http://schemas.openxmlformats.org/presentationml/2006/main" show="0">
  <p:cSld>
    <p:bg>
      <p:bgPr>
        <a:solidFill>
          <a:srgbClr val="333F50"/>
        </a:solidFill>
        <a:effectLst/>
      </p:bgPr>
    </p:bg>
    <p:spTree>
      <p:nvGrpSpPr>
        <p:cNvPr id="1" name=""/>
        <p:cNvGrpSpPr/>
        <p:nvPr/>
      </p:nvGrpSpPr>
      <p:grpSpPr>
        <a:xfrm>
          <a:off x="0" y="0"/>
          <a:ext cx="0" cy="0"/>
          <a:chOff x="0" y="0"/>
          <a:chExt cx="0" cy="0"/>
        </a:xfrm>
      </p:grpSpPr>
      <p:sp>
        <p:nvSpPr>
          <p:cNvPr id="21" name="!!TokenBG">
            <a:extLst>
              <a:ext uri="{FF2B5EF4-FFF2-40B4-BE49-F238E27FC236}">
                <a16:creationId xmlns:a16="http://schemas.microsoft.com/office/drawing/2014/main" id="{02C7CED7-975D-53BD-B55E-EA704DDA08DB}"/>
              </a:ext>
            </a:extLst>
          </p:cNvPr>
          <p:cNvSpPr/>
          <p:nvPr/>
        </p:nvSpPr>
        <p:spPr>
          <a:xfrm>
            <a:off x="1194682"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3" name="!!Token">
            <a:extLst>
              <a:ext uri="{FF2B5EF4-FFF2-40B4-BE49-F238E27FC236}">
                <a16:creationId xmlns:a16="http://schemas.microsoft.com/office/drawing/2014/main" id="{FB80B4EF-5808-4EF6-AFA9-CB27B1A2AEB7}"/>
              </a:ext>
            </a:extLst>
          </p:cNvPr>
          <p:cNvSpPr txBox="1"/>
          <p:nvPr/>
        </p:nvSpPr>
        <p:spPr>
          <a:xfrm>
            <a:off x="1257300" y="3041278"/>
            <a:ext cx="3724096"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 GET /foo/42</a:t>
            </a:r>
          </a:p>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rgbClr val="D37011"/>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sp>
        <p:nvSpPr>
          <p:cNvPr id="6" name="!!SessionBG">
            <a:extLst>
              <a:ext uri="{FF2B5EF4-FFF2-40B4-BE49-F238E27FC236}">
                <a16:creationId xmlns:a16="http://schemas.microsoft.com/office/drawing/2014/main" id="{B6FE407D-5492-E2BE-9685-049BDE1A9375}"/>
              </a:ext>
            </a:extLst>
          </p:cNvPr>
          <p:cNvSpPr/>
          <p:nvPr/>
        </p:nvSpPr>
        <p:spPr>
          <a:xfrm>
            <a:off x="-5063064"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7" name="!!Session">
            <a:extLst>
              <a:ext uri="{FF2B5EF4-FFF2-40B4-BE49-F238E27FC236}">
                <a16:creationId xmlns:a16="http://schemas.microsoft.com/office/drawing/2014/main" id="{396B9033-09A2-5D1A-A066-8F5BDF1FD669}"/>
              </a:ext>
            </a:extLst>
          </p:cNvPr>
          <p:cNvSpPr txBox="1"/>
          <p:nvPr/>
        </p:nvSpPr>
        <p:spPr>
          <a:xfrm>
            <a:off x="-5000446" y="3041278"/>
            <a:ext cx="3570208"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GET /foo/42</a:t>
            </a:r>
          </a:p>
          <a:p>
            <a:r>
              <a:rPr lang="en-US" sz="2000" dirty="0">
                <a:solidFill>
                  <a:schemeClr val="tx1"/>
                </a:solidFill>
                <a:latin typeface="Courier New" panose="02070309020205020404" pitchFamily="49" charset="0"/>
                <a:cs typeface="Courier New" panose="02070309020205020404" pitchFamily="49" charset="0"/>
              </a:rPr>
              <a:t>Cookie: </a:t>
            </a:r>
            <a:r>
              <a:rPr lang="en-US" sz="2000" dirty="0" err="1">
                <a:solidFill>
                  <a:schemeClr val="tx1"/>
                </a:solidFill>
                <a:latin typeface="Courier New" panose="02070309020205020404" pitchFamily="49" charset="0"/>
                <a:cs typeface="Courier New" panose="02070309020205020404" pitchFamily="49" charset="0"/>
              </a:rPr>
              <a:t>SessionID</a:t>
            </a:r>
            <a:r>
              <a:rPr lang="en-US" sz="2000" dirty="0">
                <a:solidFill>
                  <a:schemeClr val="tx1"/>
                </a:solidFill>
                <a:latin typeface="Courier New" panose="02070309020205020404" pitchFamily="49" charset="0"/>
                <a:cs typeface="Courier New" panose="02070309020205020404" pitchFamily="49" charset="0"/>
              </a:rPr>
              <a:t> 6348</a:t>
            </a:r>
          </a:p>
        </p:txBody>
      </p:sp>
      <p:cxnSp>
        <p:nvCxnSpPr>
          <p:cNvPr id="9" name="!!Arrow 1">
            <a:extLst>
              <a:ext uri="{FF2B5EF4-FFF2-40B4-BE49-F238E27FC236}">
                <a16:creationId xmlns:a16="http://schemas.microsoft.com/office/drawing/2014/main" id="{1D26E0D1-6861-ECB7-B235-0F4D333050C2}"/>
              </a:ext>
            </a:extLst>
          </p:cNvPr>
          <p:cNvCxnSpPr>
            <a:cxnSpLocks/>
          </p:cNvCxnSpPr>
          <p:nvPr/>
        </p:nvCxnSpPr>
        <p:spPr>
          <a:xfrm>
            <a:off x="-3093525" y="3773522"/>
            <a:ext cx="0" cy="931828"/>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2" name="!!Txt3">
            <a:extLst>
              <a:ext uri="{FF2B5EF4-FFF2-40B4-BE49-F238E27FC236}">
                <a16:creationId xmlns:a16="http://schemas.microsoft.com/office/drawing/2014/main" id="{0CAC4F48-9DE9-C04E-1988-57CCAB38CF70}"/>
              </a:ext>
            </a:extLst>
          </p:cNvPr>
          <p:cNvSpPr txBox="1"/>
          <p:nvPr/>
        </p:nvSpPr>
        <p:spPr>
          <a:xfrm>
            <a:off x="-4878629" y="4729708"/>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Pointer to information tracked in database or server memory</a:t>
            </a:r>
          </a:p>
        </p:txBody>
      </p:sp>
      <p:cxnSp>
        <p:nvCxnSpPr>
          <p:cNvPr id="15" name="!!Arrow 2">
            <a:extLst>
              <a:ext uri="{FF2B5EF4-FFF2-40B4-BE49-F238E27FC236}">
                <a16:creationId xmlns:a16="http://schemas.microsoft.com/office/drawing/2014/main" id="{BB98DB30-0D4B-21E7-9DAE-D1ACDAD5050C}"/>
              </a:ext>
            </a:extLst>
          </p:cNvPr>
          <p:cNvCxnSpPr>
            <a:cxnSpLocks/>
          </p:cNvCxnSpPr>
          <p:nvPr/>
        </p:nvCxnSpPr>
        <p:spPr>
          <a:xfrm>
            <a:off x="3196292" y="3749164"/>
            <a:ext cx="0" cy="931828"/>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7" name="!!Txt4">
            <a:extLst>
              <a:ext uri="{FF2B5EF4-FFF2-40B4-BE49-F238E27FC236}">
                <a16:creationId xmlns:a16="http://schemas.microsoft.com/office/drawing/2014/main" id="{2C186CA8-D1B9-1D71-059F-A4B8C6D09EBB}"/>
              </a:ext>
            </a:extLst>
          </p:cNvPr>
          <p:cNvSpPr txBox="1"/>
          <p:nvPr/>
        </p:nvSpPr>
        <p:spPr>
          <a:xfrm>
            <a:off x="1411188" y="4705350"/>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Self-contained set of claims;</a:t>
            </a:r>
          </a:p>
          <a:p>
            <a:pPr algn="ctr"/>
            <a:r>
              <a:rPr lang="en-US" sz="2000" dirty="0">
                <a:solidFill>
                  <a:schemeClr val="bg1"/>
                </a:solidFill>
                <a:latin typeface="Corbel" panose="020B0503020204020204" pitchFamily="34" charset="0"/>
              </a:rPr>
              <a:t>No server resources required</a:t>
            </a:r>
          </a:p>
        </p:txBody>
      </p:sp>
      <p:sp>
        <p:nvSpPr>
          <p:cNvPr id="2" name="Rectangle: Rounded Corners 1">
            <a:extLst>
              <a:ext uri="{FF2B5EF4-FFF2-40B4-BE49-F238E27FC236}">
                <a16:creationId xmlns:a16="http://schemas.microsoft.com/office/drawing/2014/main" id="{E1382D87-E30D-5997-C782-B71120D25513}"/>
              </a:ext>
            </a:extLst>
          </p:cNvPr>
          <p:cNvSpPr/>
          <p:nvPr/>
        </p:nvSpPr>
        <p:spPr>
          <a:xfrm>
            <a:off x="5778889" y="2875004"/>
            <a:ext cx="2282997" cy="93182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73B0967D-6D76-3FFA-E203-70C5D28A378E}"/>
              </a:ext>
            </a:extLst>
          </p:cNvPr>
          <p:cNvSpPr txBox="1"/>
          <p:nvPr/>
        </p:nvSpPr>
        <p:spPr>
          <a:xfrm>
            <a:off x="5847270" y="2865479"/>
            <a:ext cx="2433440" cy="923330"/>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E538828D-B335-2C07-FB7B-506634E18A63}"/>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ubtitle">
            <a:extLst>
              <a:ext uri="{FF2B5EF4-FFF2-40B4-BE49-F238E27FC236}">
                <a16:creationId xmlns:a16="http://schemas.microsoft.com/office/drawing/2014/main" id="{7F19EE2F-2298-6770-FEF9-BF0AF51217EE}"/>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4BB6861A-1D69-A7F1-EDBB-A68FC2790A3D}"/>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cxnSp>
        <p:nvCxnSpPr>
          <p:cNvPr id="4" name="!!Arrow 3">
            <a:extLst>
              <a:ext uri="{FF2B5EF4-FFF2-40B4-BE49-F238E27FC236}">
                <a16:creationId xmlns:a16="http://schemas.microsoft.com/office/drawing/2014/main" id="{D6B64CCB-1B76-414D-08E3-DFE970A7E6EE}"/>
              </a:ext>
            </a:extLst>
          </p:cNvPr>
          <p:cNvCxnSpPr>
            <a:cxnSpLocks/>
          </p:cNvCxnSpPr>
          <p:nvPr/>
        </p:nvCxnSpPr>
        <p:spPr>
          <a:xfrm flipV="1">
            <a:off x="6920387" y="3819289"/>
            <a:ext cx="0" cy="931828"/>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1" name="!!Txt4">
            <a:extLst>
              <a:ext uri="{FF2B5EF4-FFF2-40B4-BE49-F238E27FC236}">
                <a16:creationId xmlns:a16="http://schemas.microsoft.com/office/drawing/2014/main" id="{806889CA-56D4-0014-6E2B-9E5B3CED20E6}"/>
              </a:ext>
            </a:extLst>
          </p:cNvPr>
          <p:cNvSpPr txBox="1"/>
          <p:nvPr/>
        </p:nvSpPr>
        <p:spPr>
          <a:xfrm>
            <a:off x="5135283" y="4729708"/>
            <a:ext cx="3570208"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Authentication only</a:t>
            </a:r>
          </a:p>
        </p:txBody>
      </p:sp>
    </p:spTree>
    <p:extLst>
      <p:ext uri="{BB962C8B-B14F-4D97-AF65-F5344CB8AC3E}">
        <p14:creationId xmlns:p14="http://schemas.microsoft.com/office/powerpoint/2010/main" val="893172727"/>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11" grpId="0"/>
    </p:bldLst>
  </p:timing>
</p:sld>
</file>

<file path=ppt/slides/slide88.xml><?xml version="1.0" encoding="utf-8"?>
<p:sld xmlns:a="http://schemas.openxmlformats.org/drawingml/2006/main" xmlns:r="http://schemas.openxmlformats.org/officeDocument/2006/relationships" xmlns:p="http://schemas.openxmlformats.org/presentationml/2006/main" show="0">
  <p:cSld>
    <p:bg>
      <p:bgPr>
        <a:solidFill>
          <a:srgbClr val="333F50"/>
        </a:solidFill>
        <a:effectLst/>
      </p:bgPr>
    </p:bg>
    <p:spTree>
      <p:nvGrpSpPr>
        <p:cNvPr id="1" name=""/>
        <p:cNvGrpSpPr/>
        <p:nvPr/>
      </p:nvGrpSpPr>
      <p:grpSpPr>
        <a:xfrm>
          <a:off x="0" y="0"/>
          <a:ext cx="0" cy="0"/>
          <a:chOff x="0" y="0"/>
          <a:chExt cx="0" cy="0"/>
        </a:xfrm>
      </p:grpSpPr>
      <p:sp>
        <p:nvSpPr>
          <p:cNvPr id="21" name="!!TokenBG">
            <a:extLst>
              <a:ext uri="{FF2B5EF4-FFF2-40B4-BE49-F238E27FC236}">
                <a16:creationId xmlns:a16="http://schemas.microsoft.com/office/drawing/2014/main" id="{02C7CED7-975D-53BD-B55E-EA704DDA08DB}"/>
              </a:ext>
            </a:extLst>
          </p:cNvPr>
          <p:cNvSpPr/>
          <p:nvPr/>
        </p:nvSpPr>
        <p:spPr>
          <a:xfrm>
            <a:off x="1194682"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3" name="!!Token">
            <a:extLst>
              <a:ext uri="{FF2B5EF4-FFF2-40B4-BE49-F238E27FC236}">
                <a16:creationId xmlns:a16="http://schemas.microsoft.com/office/drawing/2014/main" id="{FB80B4EF-5808-4EF6-AFA9-CB27B1A2AEB7}"/>
              </a:ext>
            </a:extLst>
          </p:cNvPr>
          <p:cNvSpPr txBox="1"/>
          <p:nvPr/>
        </p:nvSpPr>
        <p:spPr>
          <a:xfrm>
            <a:off x="1257300" y="3041278"/>
            <a:ext cx="3724096"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 GET /foo/42</a:t>
            </a:r>
          </a:p>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rgbClr val="D37011"/>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cxnSp>
        <p:nvCxnSpPr>
          <p:cNvPr id="15" name="!!Arrow 2">
            <a:extLst>
              <a:ext uri="{FF2B5EF4-FFF2-40B4-BE49-F238E27FC236}">
                <a16:creationId xmlns:a16="http://schemas.microsoft.com/office/drawing/2014/main" id="{BB98DB30-0D4B-21E7-9DAE-D1ACDAD5050C}"/>
              </a:ext>
            </a:extLst>
          </p:cNvPr>
          <p:cNvCxnSpPr>
            <a:cxnSpLocks/>
          </p:cNvCxnSpPr>
          <p:nvPr/>
        </p:nvCxnSpPr>
        <p:spPr>
          <a:xfrm>
            <a:off x="3196292" y="3749164"/>
            <a:ext cx="0" cy="931828"/>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7" name="!!Txt4">
            <a:extLst>
              <a:ext uri="{FF2B5EF4-FFF2-40B4-BE49-F238E27FC236}">
                <a16:creationId xmlns:a16="http://schemas.microsoft.com/office/drawing/2014/main" id="{2C186CA8-D1B9-1D71-059F-A4B8C6D09EBB}"/>
              </a:ext>
            </a:extLst>
          </p:cNvPr>
          <p:cNvSpPr txBox="1"/>
          <p:nvPr/>
        </p:nvSpPr>
        <p:spPr>
          <a:xfrm>
            <a:off x="1411188" y="4705350"/>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Self-contained set of claims;</a:t>
            </a:r>
          </a:p>
          <a:p>
            <a:pPr algn="ctr"/>
            <a:r>
              <a:rPr lang="en-US" sz="2000" dirty="0">
                <a:solidFill>
                  <a:schemeClr val="bg1"/>
                </a:solidFill>
                <a:latin typeface="Corbel" panose="020B0503020204020204" pitchFamily="34" charset="0"/>
              </a:rPr>
              <a:t>No server resources required</a:t>
            </a:r>
          </a:p>
        </p:txBody>
      </p:sp>
      <p:sp>
        <p:nvSpPr>
          <p:cNvPr id="2" name="Rectangle: Rounded Corners 1">
            <a:extLst>
              <a:ext uri="{FF2B5EF4-FFF2-40B4-BE49-F238E27FC236}">
                <a16:creationId xmlns:a16="http://schemas.microsoft.com/office/drawing/2014/main" id="{E1382D87-E30D-5997-C782-B71120D25513}"/>
              </a:ext>
            </a:extLst>
          </p:cNvPr>
          <p:cNvSpPr/>
          <p:nvPr/>
        </p:nvSpPr>
        <p:spPr>
          <a:xfrm>
            <a:off x="5778889" y="2875004"/>
            <a:ext cx="2282997" cy="1200329"/>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73B0967D-6D76-3FFA-E203-70C5D28A378E}"/>
              </a:ext>
            </a:extLst>
          </p:cNvPr>
          <p:cNvSpPr txBox="1"/>
          <p:nvPr/>
        </p:nvSpPr>
        <p:spPr>
          <a:xfrm>
            <a:off x="5847270" y="2865479"/>
            <a:ext cx="2433440"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022D5A4D-6AD8-06CB-B437-FAD9F4E739D4}"/>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ubtitle">
            <a:extLst>
              <a:ext uri="{FF2B5EF4-FFF2-40B4-BE49-F238E27FC236}">
                <a16:creationId xmlns:a16="http://schemas.microsoft.com/office/drawing/2014/main" id="{84E512BC-0884-475A-D1A6-CA5CACC24E83}"/>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7" name="!!Sidebar">
            <a:extLst>
              <a:ext uri="{FF2B5EF4-FFF2-40B4-BE49-F238E27FC236}">
                <a16:creationId xmlns:a16="http://schemas.microsoft.com/office/drawing/2014/main" id="{457D5F05-9349-E479-A655-2142F59D3E0E}"/>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11" name="!!txtAdmin">
            <a:extLst>
              <a:ext uri="{FF2B5EF4-FFF2-40B4-BE49-F238E27FC236}">
                <a16:creationId xmlns:a16="http://schemas.microsoft.com/office/drawing/2014/main" id="{854CF027-5914-D7B3-A9D7-84EBCBB92BE8}"/>
              </a:ext>
            </a:extLst>
          </p:cNvPr>
          <p:cNvSpPr txBox="1"/>
          <p:nvPr/>
        </p:nvSpPr>
        <p:spPr>
          <a:xfrm>
            <a:off x="5956300" y="3429000"/>
            <a:ext cx="2392791" cy="369332"/>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p:txBody>
      </p:sp>
      <p:cxnSp>
        <p:nvCxnSpPr>
          <p:cNvPr id="12" name="!!Arrow 3">
            <a:extLst>
              <a:ext uri="{FF2B5EF4-FFF2-40B4-BE49-F238E27FC236}">
                <a16:creationId xmlns:a16="http://schemas.microsoft.com/office/drawing/2014/main" id="{22B4E597-0253-A8C6-7E16-62C49627C02C}"/>
              </a:ext>
            </a:extLst>
          </p:cNvPr>
          <p:cNvCxnSpPr>
            <a:cxnSpLocks/>
          </p:cNvCxnSpPr>
          <p:nvPr/>
        </p:nvCxnSpPr>
        <p:spPr>
          <a:xfrm flipV="1">
            <a:off x="6920387" y="4047889"/>
            <a:ext cx="0" cy="931828"/>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3" name="!!Txt4">
            <a:extLst>
              <a:ext uri="{FF2B5EF4-FFF2-40B4-BE49-F238E27FC236}">
                <a16:creationId xmlns:a16="http://schemas.microsoft.com/office/drawing/2014/main" id="{45492F81-ECD8-BC5A-0DCD-C2CD0E1ED0E1}"/>
              </a:ext>
            </a:extLst>
          </p:cNvPr>
          <p:cNvSpPr txBox="1"/>
          <p:nvPr/>
        </p:nvSpPr>
        <p:spPr>
          <a:xfrm>
            <a:off x="5135283" y="4958308"/>
            <a:ext cx="3570208"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Authentication</a:t>
            </a:r>
            <a:br>
              <a:rPr lang="en-US" sz="2000" dirty="0">
                <a:solidFill>
                  <a:schemeClr val="bg1"/>
                </a:solidFill>
                <a:latin typeface="Corbel" panose="020B0503020204020204" pitchFamily="34" charset="0"/>
              </a:rPr>
            </a:br>
            <a:r>
              <a:rPr lang="en-US" sz="2000" dirty="0">
                <a:solidFill>
                  <a:schemeClr val="bg1"/>
                </a:solidFill>
                <a:latin typeface="Corbel" panose="020B0503020204020204" pitchFamily="34" charset="0"/>
              </a:rPr>
              <a:t>and</a:t>
            </a:r>
            <a:br>
              <a:rPr lang="en-US" sz="2000" dirty="0">
                <a:solidFill>
                  <a:schemeClr val="bg1"/>
                </a:solidFill>
                <a:latin typeface="Corbel" panose="020B0503020204020204" pitchFamily="34" charset="0"/>
              </a:rPr>
            </a:br>
            <a:r>
              <a:rPr lang="en-US" sz="2000" dirty="0">
                <a:solidFill>
                  <a:schemeClr val="bg1"/>
                </a:solidFill>
                <a:latin typeface="Corbel" panose="020B0503020204020204" pitchFamily="34" charset="0"/>
              </a:rPr>
              <a:t>authorization</a:t>
            </a:r>
          </a:p>
        </p:txBody>
      </p:sp>
      <p:pic>
        <p:nvPicPr>
          <p:cNvPr id="14" name="Picture 2" descr="Image result for exclamation icon triangle">
            <a:extLst>
              <a:ext uri="{FF2B5EF4-FFF2-40B4-BE49-F238E27FC236}">
                <a16:creationId xmlns:a16="http://schemas.microsoft.com/office/drawing/2014/main" id="{42410AF7-9123-357B-368C-C727AD38089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6881" y="4822255"/>
            <a:ext cx="540397" cy="4740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2423722"/>
      </p:ext>
    </p:extLst>
  </p:cSld>
  <p:clrMapOvr>
    <a:masterClrMapping/>
  </p:clrMapOvr>
  <mc:AlternateContent xmlns:mc="http://schemas.openxmlformats.org/markup-compatibility/2006">
    <mc:Choice xmlns:p159="http://schemas.microsoft.com/office/powerpoint/2015/09/main" Requires="p159">
      <p:transition spd="med">
        <p159:morph option="byWord"/>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8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1" name="!!TokenBG">
            <a:extLst>
              <a:ext uri="{FF2B5EF4-FFF2-40B4-BE49-F238E27FC236}">
                <a16:creationId xmlns:a16="http://schemas.microsoft.com/office/drawing/2014/main" id="{02C7CED7-975D-53BD-B55E-EA704DDA08DB}"/>
              </a:ext>
            </a:extLst>
          </p:cNvPr>
          <p:cNvSpPr/>
          <p:nvPr/>
        </p:nvSpPr>
        <p:spPr>
          <a:xfrm>
            <a:off x="1194682"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3" name="!!Token">
            <a:extLst>
              <a:ext uri="{FF2B5EF4-FFF2-40B4-BE49-F238E27FC236}">
                <a16:creationId xmlns:a16="http://schemas.microsoft.com/office/drawing/2014/main" id="{FB80B4EF-5808-4EF6-AFA9-CB27B1A2AEB7}"/>
              </a:ext>
            </a:extLst>
          </p:cNvPr>
          <p:cNvSpPr txBox="1"/>
          <p:nvPr/>
        </p:nvSpPr>
        <p:spPr>
          <a:xfrm>
            <a:off x="1257300" y="3041278"/>
            <a:ext cx="3724096"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 GET /foo/42</a:t>
            </a:r>
          </a:p>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rgbClr val="D37011"/>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cxnSp>
        <p:nvCxnSpPr>
          <p:cNvPr id="15" name="!!Arrow 2">
            <a:extLst>
              <a:ext uri="{FF2B5EF4-FFF2-40B4-BE49-F238E27FC236}">
                <a16:creationId xmlns:a16="http://schemas.microsoft.com/office/drawing/2014/main" id="{BB98DB30-0D4B-21E7-9DAE-D1ACDAD5050C}"/>
              </a:ext>
            </a:extLst>
          </p:cNvPr>
          <p:cNvCxnSpPr>
            <a:cxnSpLocks/>
          </p:cNvCxnSpPr>
          <p:nvPr/>
        </p:nvCxnSpPr>
        <p:spPr>
          <a:xfrm>
            <a:off x="3196292" y="3749164"/>
            <a:ext cx="0" cy="931828"/>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7" name="!!Txt4">
            <a:extLst>
              <a:ext uri="{FF2B5EF4-FFF2-40B4-BE49-F238E27FC236}">
                <a16:creationId xmlns:a16="http://schemas.microsoft.com/office/drawing/2014/main" id="{2C186CA8-D1B9-1D71-059F-A4B8C6D09EBB}"/>
              </a:ext>
            </a:extLst>
          </p:cNvPr>
          <p:cNvSpPr txBox="1"/>
          <p:nvPr/>
        </p:nvSpPr>
        <p:spPr>
          <a:xfrm>
            <a:off x="1411188" y="4705350"/>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Anyone that can access the token can view the claims!</a:t>
            </a:r>
          </a:p>
        </p:txBody>
      </p:sp>
      <p:pic>
        <p:nvPicPr>
          <p:cNvPr id="5" name="Picture 2" descr="Image result for exclamation icon triangle">
            <a:extLst>
              <a:ext uri="{FF2B5EF4-FFF2-40B4-BE49-F238E27FC236}">
                <a16:creationId xmlns:a16="http://schemas.microsoft.com/office/drawing/2014/main" id="{2D44E819-F44D-9215-677B-7B0399FE921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80019" y="4822255"/>
            <a:ext cx="540397" cy="474076"/>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8" name="Table 7">
            <a:extLst>
              <a:ext uri="{FF2B5EF4-FFF2-40B4-BE49-F238E27FC236}">
                <a16:creationId xmlns:a16="http://schemas.microsoft.com/office/drawing/2014/main" id="{F9CF75DB-B003-85F6-1FD4-6A5224711A23}"/>
              </a:ext>
            </a:extLst>
          </p:cNvPr>
          <p:cNvGraphicFramePr>
            <a:graphicFrameLocks noGrp="1"/>
          </p:cNvGraphicFramePr>
          <p:nvPr>
            <p:extLst>
              <p:ext uri="{D42A27DB-BD31-4B8C-83A1-F6EECF244321}">
                <p14:modId xmlns:p14="http://schemas.microsoft.com/office/powerpoint/2010/main" val="1515657384"/>
              </p:ext>
            </p:extLst>
          </p:nvPr>
        </p:nvGraphicFramePr>
        <p:xfrm>
          <a:off x="12250853" y="2217715"/>
          <a:ext cx="6768677" cy="2505332"/>
        </p:xfrm>
        <a:graphic>
          <a:graphicData uri="http://schemas.openxmlformats.org/drawingml/2006/table">
            <a:tbl>
              <a:tblPr firstRow="1" bandRow="1">
                <a:tableStyleId>{5C22544A-7EE6-4342-B048-85BDC9FD1C3A}</a:tableStyleId>
              </a:tblPr>
              <a:tblGrid>
                <a:gridCol w="2945069">
                  <a:extLst>
                    <a:ext uri="{9D8B030D-6E8A-4147-A177-3AD203B41FA5}">
                      <a16:colId xmlns:a16="http://schemas.microsoft.com/office/drawing/2014/main" val="20000"/>
                    </a:ext>
                  </a:extLst>
                </a:gridCol>
                <a:gridCol w="1561578">
                  <a:extLst>
                    <a:ext uri="{9D8B030D-6E8A-4147-A177-3AD203B41FA5}">
                      <a16:colId xmlns:a16="http://schemas.microsoft.com/office/drawing/2014/main" val="20001"/>
                    </a:ext>
                  </a:extLst>
                </a:gridCol>
                <a:gridCol w="2262030">
                  <a:extLst>
                    <a:ext uri="{9D8B030D-6E8A-4147-A177-3AD203B41FA5}">
                      <a16:colId xmlns:a16="http://schemas.microsoft.com/office/drawing/2014/main" val="20003"/>
                    </a:ext>
                  </a:extLst>
                </a:gridCol>
              </a:tblGrid>
              <a:tr h="524021">
                <a:tc>
                  <a:txBody>
                    <a:bodyPr/>
                    <a:lstStyle/>
                    <a:p>
                      <a:endParaRPr lang="en-US" dirty="0"/>
                    </a:p>
                  </a:txBody>
                  <a:tcPr/>
                </a:tc>
                <a:tc>
                  <a:txBody>
                    <a:bodyPr/>
                    <a:lstStyle/>
                    <a:p>
                      <a:pPr algn="ctr"/>
                      <a:r>
                        <a:rPr lang="en-US" sz="2400" dirty="0">
                          <a:latin typeface="Corbel" panose="020B0503020204020204" pitchFamily="34" charset="0"/>
                        </a:rPr>
                        <a:t>Safe from</a:t>
                      </a:r>
                    </a:p>
                    <a:p>
                      <a:pPr algn="ctr"/>
                      <a:r>
                        <a:rPr lang="en-US" sz="2400" dirty="0">
                          <a:latin typeface="Corbel" panose="020B0503020204020204" pitchFamily="34" charset="0"/>
                        </a:rPr>
                        <a:t>XSS?</a:t>
                      </a:r>
                    </a:p>
                  </a:txBody>
                  <a:tcPr anchor="ctr"/>
                </a:tc>
                <a:tc>
                  <a:txBody>
                    <a:bodyPr/>
                    <a:lstStyle/>
                    <a:p>
                      <a:pPr algn="ctr"/>
                      <a:r>
                        <a:rPr lang="en-US" sz="2400" dirty="0">
                          <a:latin typeface="Corbel" panose="020B0503020204020204" pitchFamily="34" charset="0"/>
                        </a:rPr>
                        <a:t>App can access token payload?</a:t>
                      </a:r>
                    </a:p>
                  </a:txBody>
                  <a:tcPr anchor="ctr"/>
                </a:tc>
                <a:extLst>
                  <a:ext uri="{0D108BD9-81ED-4DB2-BD59-A6C34878D82A}">
                    <a16:rowId xmlns:a16="http://schemas.microsoft.com/office/drawing/2014/main" val="10000"/>
                  </a:ext>
                </a:extLst>
              </a:tr>
              <a:tr h="841186">
                <a:tc>
                  <a:txBody>
                    <a:bodyPr/>
                    <a:lstStyle/>
                    <a:p>
                      <a:r>
                        <a:rPr lang="en-US" sz="2400" dirty="0">
                          <a:solidFill>
                            <a:srgbClr val="333F50"/>
                          </a:solidFill>
                          <a:latin typeface="Corbel" panose="020B0503020204020204" pitchFamily="34" charset="0"/>
                        </a:rPr>
                        <a:t>LocalStorage</a:t>
                      </a:r>
                    </a:p>
                  </a:txBody>
                  <a:tcPr/>
                </a:tc>
                <a:tc>
                  <a:txBody>
                    <a:bodyPr/>
                    <a:lstStyle/>
                    <a:p>
                      <a:pPr algn="ctr"/>
                      <a:r>
                        <a:rPr lang="en-US" sz="4800" dirty="0">
                          <a:solidFill>
                            <a:srgbClr val="C00000"/>
                          </a:solidFill>
                          <a:sym typeface="Wingdings" panose="05000000000000000000" pitchFamily="2" charset="2"/>
                        </a:rPr>
                        <a:t></a:t>
                      </a:r>
                      <a:endParaRPr lang="en-US" dirty="0">
                        <a:solidFill>
                          <a:srgbClr val="C00000"/>
                        </a:solidFill>
                      </a:endParaRPr>
                    </a:p>
                  </a:txBody>
                  <a:tcPr anchor="ctr"/>
                </a:tc>
                <a:tc>
                  <a:txBody>
                    <a:bodyPr/>
                    <a:lstStyle/>
                    <a:p>
                      <a:pPr algn="ctr"/>
                      <a:r>
                        <a:rPr lang="en-US" sz="4800" dirty="0">
                          <a:solidFill>
                            <a:schemeClr val="accent6">
                              <a:lumMod val="75000"/>
                            </a:schemeClr>
                          </a:solidFill>
                          <a:sym typeface="Wingdings" panose="05000000000000000000" pitchFamily="2" charset="2"/>
                        </a:rPr>
                        <a:t></a:t>
                      </a:r>
                      <a:endParaRPr lang="en-US" sz="4800" dirty="0">
                        <a:solidFill>
                          <a:srgbClr val="333F50"/>
                        </a:solidFill>
                        <a:latin typeface="Corbel" panose="020B0503020204020204" pitchFamily="34" charset="0"/>
                      </a:endParaRPr>
                    </a:p>
                  </a:txBody>
                  <a:tcPr anchor="ctr"/>
                </a:tc>
                <a:extLst>
                  <a:ext uri="{0D108BD9-81ED-4DB2-BD59-A6C34878D82A}">
                    <a16:rowId xmlns:a16="http://schemas.microsoft.com/office/drawing/2014/main" val="10001"/>
                  </a:ext>
                </a:extLst>
              </a:tr>
              <a:tr h="841186">
                <a:tc>
                  <a:txBody>
                    <a:bodyPr/>
                    <a:lstStyle/>
                    <a:p>
                      <a:r>
                        <a:rPr lang="en-US" sz="2400" dirty="0">
                          <a:solidFill>
                            <a:srgbClr val="333F50"/>
                          </a:solidFill>
                          <a:latin typeface="Corbel" panose="020B0503020204020204" pitchFamily="34" charset="0"/>
                        </a:rPr>
                        <a:t>httpOnly secure cookie</a:t>
                      </a:r>
                    </a:p>
                  </a:txBody>
                  <a:tcPr/>
                </a:tc>
                <a:tc>
                  <a:txBody>
                    <a:bodyPr/>
                    <a:lstStyle/>
                    <a:p>
                      <a:pPr algn="ctr"/>
                      <a:r>
                        <a:rPr lang="en-US" sz="4800" dirty="0">
                          <a:solidFill>
                            <a:schemeClr val="accent6">
                              <a:lumMod val="75000"/>
                            </a:schemeClr>
                          </a:solidFill>
                          <a:sym typeface="Wingdings" panose="05000000000000000000" pitchFamily="2" charset="2"/>
                        </a:rPr>
                        <a:t></a:t>
                      </a:r>
                      <a:endParaRPr lang="en-US" dirty="0">
                        <a:solidFill>
                          <a:schemeClr val="accent6">
                            <a:lumMod val="75000"/>
                          </a:schemeClr>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800" dirty="0">
                          <a:solidFill>
                            <a:srgbClr val="C00000"/>
                          </a:solidFill>
                          <a:sym typeface="Wingdings" panose="05000000000000000000" pitchFamily="2" charset="2"/>
                        </a:rPr>
                        <a:t></a:t>
                      </a:r>
                      <a:endParaRPr lang="en-US" sz="4800" dirty="0">
                        <a:solidFill>
                          <a:srgbClr val="333F50"/>
                        </a:solidFill>
                        <a:latin typeface="Corbel" panose="020B0503020204020204" pitchFamily="34" charset="0"/>
                      </a:endParaRPr>
                    </a:p>
                  </a:txBody>
                  <a:tcPr anchor="ctr"/>
                </a:tc>
                <a:extLst>
                  <a:ext uri="{0D108BD9-81ED-4DB2-BD59-A6C34878D82A}">
                    <a16:rowId xmlns:a16="http://schemas.microsoft.com/office/drawing/2014/main" val="10002"/>
                  </a:ext>
                </a:extLst>
              </a:tr>
            </a:tbl>
          </a:graphicData>
        </a:graphic>
      </p:graphicFrame>
      <p:sp>
        <p:nvSpPr>
          <p:cNvPr id="10" name="!!TitleBG">
            <a:extLst>
              <a:ext uri="{FF2B5EF4-FFF2-40B4-BE49-F238E27FC236}">
                <a16:creationId xmlns:a16="http://schemas.microsoft.com/office/drawing/2014/main" id="{D51E8C98-84F0-999F-F1A1-6059AA5BDF6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ubtitle">
            <a:extLst>
              <a:ext uri="{FF2B5EF4-FFF2-40B4-BE49-F238E27FC236}">
                <a16:creationId xmlns:a16="http://schemas.microsoft.com/office/drawing/2014/main" id="{3E9E4D06-AFA2-25D7-AFB0-65857B3D5651}"/>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2" name="!!Sidebar">
            <a:extLst>
              <a:ext uri="{FF2B5EF4-FFF2-40B4-BE49-F238E27FC236}">
                <a16:creationId xmlns:a16="http://schemas.microsoft.com/office/drawing/2014/main" id="{8C4BE377-3ABB-408A-1E24-66B21E6A96C4}"/>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4" name="Rectangle: Rounded Corners 3">
            <a:extLst>
              <a:ext uri="{FF2B5EF4-FFF2-40B4-BE49-F238E27FC236}">
                <a16:creationId xmlns:a16="http://schemas.microsoft.com/office/drawing/2014/main" id="{B396746F-335B-5A78-9437-D1BAA826212C}"/>
              </a:ext>
            </a:extLst>
          </p:cNvPr>
          <p:cNvSpPr/>
          <p:nvPr/>
        </p:nvSpPr>
        <p:spPr>
          <a:xfrm>
            <a:off x="5778889" y="2875004"/>
            <a:ext cx="2282997" cy="1200329"/>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2">
            <a:extLst>
              <a:ext uri="{FF2B5EF4-FFF2-40B4-BE49-F238E27FC236}">
                <a16:creationId xmlns:a16="http://schemas.microsoft.com/office/drawing/2014/main" id="{7B85D81C-6C38-1A12-8D1E-5204DB42EA0D}"/>
              </a:ext>
            </a:extLst>
          </p:cNvPr>
          <p:cNvSpPr txBox="1"/>
          <p:nvPr/>
        </p:nvSpPr>
        <p:spPr>
          <a:xfrm>
            <a:off x="5847270" y="2865479"/>
            <a:ext cx="2433440"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7" name="!!txtAdmin">
            <a:extLst>
              <a:ext uri="{FF2B5EF4-FFF2-40B4-BE49-F238E27FC236}">
                <a16:creationId xmlns:a16="http://schemas.microsoft.com/office/drawing/2014/main" id="{F89DF722-67E1-7D36-5623-AE068BE9DF15}"/>
              </a:ext>
            </a:extLst>
          </p:cNvPr>
          <p:cNvSpPr txBox="1"/>
          <p:nvPr/>
        </p:nvSpPr>
        <p:spPr>
          <a:xfrm>
            <a:off x="5956300" y="3429000"/>
            <a:ext cx="2392791" cy="369332"/>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p:txBody>
      </p:sp>
    </p:spTree>
    <p:extLst>
      <p:ext uri="{BB962C8B-B14F-4D97-AF65-F5344CB8AC3E}">
        <p14:creationId xmlns:p14="http://schemas.microsoft.com/office/powerpoint/2010/main" val="2877022048"/>
      </p:ext>
    </p:extLst>
  </p:cSld>
  <p:clrMapOvr>
    <a:masterClrMapping/>
  </p:clrMapOvr>
  <mc:AlternateContent xmlns:mc="http://schemas.openxmlformats.org/markup-compatibility/2006">
    <mc:Choice xmlns:p159="http://schemas.microsoft.com/office/powerpoint/2015/09/main" Requires="p159">
      <p:transition spd="slow">
        <p159:morph option="byWord"/>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Identity</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Authentication</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Authorization</a:t>
            </a:r>
            <a:br>
              <a:rPr lang="en-US" sz="4000" dirty="0">
                <a:solidFill>
                  <a:srgbClr val="FD7D00"/>
                </a:solidFill>
              </a:rPr>
            </a:br>
            <a:endParaRPr lang="en-US" sz="4000" dirty="0">
              <a:solidFill>
                <a:srgbClr val="FD7D00"/>
              </a:solidFill>
            </a:endParaRPr>
          </a:p>
          <a:p>
            <a:endParaRPr lang="en-US" sz="4000" dirty="0">
              <a:solidFill>
                <a:schemeClr val="bg1"/>
              </a:solidFill>
            </a:endParaRPr>
          </a:p>
          <a:p>
            <a:endParaRPr lang="en-US" dirty="0"/>
          </a:p>
          <a:p>
            <a:endParaRPr lang="en-US" dirty="0"/>
          </a:p>
          <a:p>
            <a:endParaRPr lang="en-US" dirty="0"/>
          </a:p>
        </p:txBody>
      </p:sp>
      <p:grpSp>
        <p:nvGrpSpPr>
          <p:cNvPr id="13" name="Group 12">
            <a:extLst>
              <a:ext uri="{FF2B5EF4-FFF2-40B4-BE49-F238E27FC236}">
                <a16:creationId xmlns:a16="http://schemas.microsoft.com/office/drawing/2014/main" id="{75BE2CAD-3D40-278A-D212-F4FEC0E29C11}"/>
              </a:ext>
            </a:extLst>
          </p:cNvPr>
          <p:cNvGrpSpPr/>
          <p:nvPr/>
        </p:nvGrpSpPr>
        <p:grpSpPr>
          <a:xfrm>
            <a:off x="-7927118"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0238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Rounded Corners 21">
            <a:extLst>
              <a:ext uri="{FF2B5EF4-FFF2-40B4-BE49-F238E27FC236}">
                <a16:creationId xmlns:a16="http://schemas.microsoft.com/office/drawing/2014/main" id="{DB78A9F5-856A-B3E0-6316-12E7E9C26A94}"/>
              </a:ext>
            </a:extLst>
          </p:cNvPr>
          <p:cNvSpPr/>
          <p:nvPr/>
        </p:nvSpPr>
        <p:spPr>
          <a:xfrm>
            <a:off x="1244807" y="2962241"/>
            <a:ext cx="3684076" cy="95891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Courier New" panose="02070309020205020404" pitchFamily="49" charset="0"/>
                <a:cs typeface="Courier New" panose="02070309020205020404" pitchFamily="49" charset="0"/>
              </a:rPr>
              <a:t>GET</a:t>
            </a:r>
            <a:r>
              <a:rPr lang="en-US" sz="3200" dirty="0">
                <a:solidFill>
                  <a:schemeClr val="tx1"/>
                </a:solidFill>
                <a:latin typeface="Courier New" panose="02070309020205020404" pitchFamily="49" charset="0"/>
                <a:cs typeface="Courier New" panose="02070309020205020404" pitchFamily="49" charset="0"/>
              </a:rPr>
              <a:t> </a:t>
            </a:r>
            <a:r>
              <a:rPr lang="en-US" sz="3200" b="1" dirty="0">
                <a:solidFill>
                  <a:schemeClr val="tx1"/>
                </a:solidFill>
                <a:latin typeface="Courier New" panose="02070309020205020404" pitchFamily="49" charset="0"/>
                <a:cs typeface="Courier New" panose="02070309020205020404" pitchFamily="49" charset="0"/>
              </a:rPr>
              <a:t>/foo/42</a:t>
            </a:r>
          </a:p>
        </p:txBody>
      </p:sp>
      <p:pic>
        <p:nvPicPr>
          <p:cNvPr id="26" name="Picture 25">
            <a:extLst>
              <a:ext uri="{FF2B5EF4-FFF2-40B4-BE49-F238E27FC236}">
                <a16:creationId xmlns:a16="http://schemas.microsoft.com/office/drawing/2014/main" id="{03300B40-7D74-1399-AA16-316EC0EEF79D}"/>
              </a:ext>
            </a:extLst>
          </p:cNvPr>
          <p:cNvPicPr>
            <a:picLocks noChangeAspect="1"/>
          </p:cNvPicPr>
          <p:nvPr/>
        </p:nvPicPr>
        <p:blipFill>
          <a:blip r:embed="rId4"/>
          <a:stretch>
            <a:fillRect/>
          </a:stretch>
        </p:blipFill>
        <p:spPr>
          <a:xfrm>
            <a:off x="8194587" y="2234299"/>
            <a:ext cx="2239254" cy="2389401"/>
          </a:xfrm>
          <a:prstGeom prst="rect">
            <a:avLst/>
          </a:prstGeom>
        </p:spPr>
      </p:pic>
    </p:spTree>
    <p:extLst>
      <p:ext uri="{BB962C8B-B14F-4D97-AF65-F5344CB8AC3E}">
        <p14:creationId xmlns:p14="http://schemas.microsoft.com/office/powerpoint/2010/main" val="3502702306"/>
      </p:ext>
    </p:extLst>
  </p:cSld>
  <p:clrMapOvr>
    <a:masterClrMapping/>
  </p:clrMapOvr>
  <mc:AlternateContent xmlns:mc="http://schemas.openxmlformats.org/markup-compatibility/2006" xmlns:p159="http://schemas.microsoft.com/office/powerpoint/2015/09/main">
    <mc:Choice Requires="p159">
      <p:transition spd="med">
        <p159:morph option="byChar"/>
      </p:transition>
    </mc:Choice>
    <mc:Fallback xmlns="">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1" name="!!TokenBG">
            <a:extLst>
              <a:ext uri="{FF2B5EF4-FFF2-40B4-BE49-F238E27FC236}">
                <a16:creationId xmlns:a16="http://schemas.microsoft.com/office/drawing/2014/main" id="{02C7CED7-975D-53BD-B55E-EA704DDA08DB}"/>
              </a:ext>
            </a:extLst>
          </p:cNvPr>
          <p:cNvSpPr/>
          <p:nvPr/>
        </p:nvSpPr>
        <p:spPr>
          <a:xfrm>
            <a:off x="1194682"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3" name="!!Token">
            <a:extLst>
              <a:ext uri="{FF2B5EF4-FFF2-40B4-BE49-F238E27FC236}">
                <a16:creationId xmlns:a16="http://schemas.microsoft.com/office/drawing/2014/main" id="{FB80B4EF-5808-4EF6-AFA9-CB27B1A2AEB7}"/>
              </a:ext>
            </a:extLst>
          </p:cNvPr>
          <p:cNvSpPr txBox="1"/>
          <p:nvPr/>
        </p:nvSpPr>
        <p:spPr>
          <a:xfrm>
            <a:off x="1257300" y="3041278"/>
            <a:ext cx="3724096"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 GET /foo/42</a:t>
            </a:r>
          </a:p>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rgbClr val="D37011"/>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cxnSp>
        <p:nvCxnSpPr>
          <p:cNvPr id="15" name="!!Arrow 2">
            <a:extLst>
              <a:ext uri="{FF2B5EF4-FFF2-40B4-BE49-F238E27FC236}">
                <a16:creationId xmlns:a16="http://schemas.microsoft.com/office/drawing/2014/main" id="{BB98DB30-0D4B-21E7-9DAE-D1ACDAD5050C}"/>
              </a:ext>
            </a:extLst>
          </p:cNvPr>
          <p:cNvCxnSpPr>
            <a:cxnSpLocks/>
          </p:cNvCxnSpPr>
          <p:nvPr/>
        </p:nvCxnSpPr>
        <p:spPr>
          <a:xfrm>
            <a:off x="3196292" y="3749164"/>
            <a:ext cx="0" cy="931828"/>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7" name="!!Txt4">
            <a:extLst>
              <a:ext uri="{FF2B5EF4-FFF2-40B4-BE49-F238E27FC236}">
                <a16:creationId xmlns:a16="http://schemas.microsoft.com/office/drawing/2014/main" id="{2C186CA8-D1B9-1D71-059F-A4B8C6D09EBB}"/>
              </a:ext>
            </a:extLst>
          </p:cNvPr>
          <p:cNvSpPr txBox="1"/>
          <p:nvPr/>
        </p:nvSpPr>
        <p:spPr>
          <a:xfrm>
            <a:off x="1411188" y="4705350"/>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Anyone that can access the token can view the claims!</a:t>
            </a:r>
          </a:p>
        </p:txBody>
      </p:sp>
      <p:pic>
        <p:nvPicPr>
          <p:cNvPr id="5" name="Picture 2" descr="Image result for exclamation icon triangle">
            <a:extLst>
              <a:ext uri="{FF2B5EF4-FFF2-40B4-BE49-F238E27FC236}">
                <a16:creationId xmlns:a16="http://schemas.microsoft.com/office/drawing/2014/main" id="{2D44E819-F44D-9215-677B-7B0399FE921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80019" y="4822255"/>
            <a:ext cx="540397" cy="474076"/>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8" name="Table 7">
            <a:extLst>
              <a:ext uri="{FF2B5EF4-FFF2-40B4-BE49-F238E27FC236}">
                <a16:creationId xmlns:a16="http://schemas.microsoft.com/office/drawing/2014/main" id="{F9CF75DB-B003-85F6-1FD4-6A5224711A23}"/>
              </a:ext>
            </a:extLst>
          </p:cNvPr>
          <p:cNvGraphicFramePr>
            <a:graphicFrameLocks noGrp="1"/>
          </p:cNvGraphicFramePr>
          <p:nvPr/>
        </p:nvGraphicFramePr>
        <p:xfrm>
          <a:off x="12250853" y="2217715"/>
          <a:ext cx="6768677" cy="2505332"/>
        </p:xfrm>
        <a:graphic>
          <a:graphicData uri="http://schemas.openxmlformats.org/drawingml/2006/table">
            <a:tbl>
              <a:tblPr firstRow="1" bandRow="1">
                <a:tableStyleId>{5C22544A-7EE6-4342-B048-85BDC9FD1C3A}</a:tableStyleId>
              </a:tblPr>
              <a:tblGrid>
                <a:gridCol w="2945069">
                  <a:extLst>
                    <a:ext uri="{9D8B030D-6E8A-4147-A177-3AD203B41FA5}">
                      <a16:colId xmlns:a16="http://schemas.microsoft.com/office/drawing/2014/main" val="20000"/>
                    </a:ext>
                  </a:extLst>
                </a:gridCol>
                <a:gridCol w="1561578">
                  <a:extLst>
                    <a:ext uri="{9D8B030D-6E8A-4147-A177-3AD203B41FA5}">
                      <a16:colId xmlns:a16="http://schemas.microsoft.com/office/drawing/2014/main" val="20001"/>
                    </a:ext>
                  </a:extLst>
                </a:gridCol>
                <a:gridCol w="2262030">
                  <a:extLst>
                    <a:ext uri="{9D8B030D-6E8A-4147-A177-3AD203B41FA5}">
                      <a16:colId xmlns:a16="http://schemas.microsoft.com/office/drawing/2014/main" val="20003"/>
                    </a:ext>
                  </a:extLst>
                </a:gridCol>
              </a:tblGrid>
              <a:tr h="524021">
                <a:tc>
                  <a:txBody>
                    <a:bodyPr/>
                    <a:lstStyle/>
                    <a:p>
                      <a:endParaRPr lang="en-US" dirty="0"/>
                    </a:p>
                  </a:txBody>
                  <a:tcPr/>
                </a:tc>
                <a:tc>
                  <a:txBody>
                    <a:bodyPr/>
                    <a:lstStyle/>
                    <a:p>
                      <a:pPr algn="ctr"/>
                      <a:r>
                        <a:rPr lang="en-US" sz="2400" dirty="0">
                          <a:latin typeface="Corbel" panose="020B0503020204020204" pitchFamily="34" charset="0"/>
                        </a:rPr>
                        <a:t>Safe from</a:t>
                      </a:r>
                    </a:p>
                    <a:p>
                      <a:pPr algn="ctr"/>
                      <a:r>
                        <a:rPr lang="en-US" sz="2400" dirty="0">
                          <a:latin typeface="Corbel" panose="020B0503020204020204" pitchFamily="34" charset="0"/>
                        </a:rPr>
                        <a:t>XSS?</a:t>
                      </a:r>
                    </a:p>
                  </a:txBody>
                  <a:tcPr anchor="ctr"/>
                </a:tc>
                <a:tc>
                  <a:txBody>
                    <a:bodyPr/>
                    <a:lstStyle/>
                    <a:p>
                      <a:pPr algn="ctr"/>
                      <a:r>
                        <a:rPr lang="en-US" sz="2400" dirty="0">
                          <a:latin typeface="Corbel" panose="020B0503020204020204" pitchFamily="34" charset="0"/>
                        </a:rPr>
                        <a:t>App can access token payload?</a:t>
                      </a:r>
                    </a:p>
                  </a:txBody>
                  <a:tcPr anchor="ctr"/>
                </a:tc>
                <a:extLst>
                  <a:ext uri="{0D108BD9-81ED-4DB2-BD59-A6C34878D82A}">
                    <a16:rowId xmlns:a16="http://schemas.microsoft.com/office/drawing/2014/main" val="10000"/>
                  </a:ext>
                </a:extLst>
              </a:tr>
              <a:tr h="841186">
                <a:tc>
                  <a:txBody>
                    <a:bodyPr/>
                    <a:lstStyle/>
                    <a:p>
                      <a:r>
                        <a:rPr lang="en-US" sz="2400" dirty="0">
                          <a:solidFill>
                            <a:srgbClr val="333F50"/>
                          </a:solidFill>
                          <a:latin typeface="Corbel" panose="020B0503020204020204" pitchFamily="34" charset="0"/>
                        </a:rPr>
                        <a:t>LocalStorage</a:t>
                      </a:r>
                    </a:p>
                  </a:txBody>
                  <a:tcPr/>
                </a:tc>
                <a:tc>
                  <a:txBody>
                    <a:bodyPr/>
                    <a:lstStyle/>
                    <a:p>
                      <a:pPr algn="ctr"/>
                      <a:r>
                        <a:rPr lang="en-US" sz="4800" dirty="0">
                          <a:solidFill>
                            <a:srgbClr val="C00000"/>
                          </a:solidFill>
                          <a:sym typeface="Wingdings" panose="05000000000000000000" pitchFamily="2" charset="2"/>
                        </a:rPr>
                        <a:t></a:t>
                      </a:r>
                      <a:endParaRPr lang="en-US" dirty="0">
                        <a:solidFill>
                          <a:srgbClr val="C00000"/>
                        </a:solidFill>
                      </a:endParaRPr>
                    </a:p>
                  </a:txBody>
                  <a:tcPr anchor="ctr"/>
                </a:tc>
                <a:tc>
                  <a:txBody>
                    <a:bodyPr/>
                    <a:lstStyle/>
                    <a:p>
                      <a:pPr algn="ctr"/>
                      <a:r>
                        <a:rPr lang="en-US" sz="4800" dirty="0">
                          <a:solidFill>
                            <a:schemeClr val="accent6">
                              <a:lumMod val="75000"/>
                            </a:schemeClr>
                          </a:solidFill>
                          <a:sym typeface="Wingdings" panose="05000000000000000000" pitchFamily="2" charset="2"/>
                        </a:rPr>
                        <a:t></a:t>
                      </a:r>
                      <a:endParaRPr lang="en-US" sz="4800" dirty="0">
                        <a:solidFill>
                          <a:srgbClr val="333F50"/>
                        </a:solidFill>
                        <a:latin typeface="Corbel" panose="020B0503020204020204" pitchFamily="34" charset="0"/>
                      </a:endParaRPr>
                    </a:p>
                  </a:txBody>
                  <a:tcPr anchor="ctr"/>
                </a:tc>
                <a:extLst>
                  <a:ext uri="{0D108BD9-81ED-4DB2-BD59-A6C34878D82A}">
                    <a16:rowId xmlns:a16="http://schemas.microsoft.com/office/drawing/2014/main" val="10001"/>
                  </a:ext>
                </a:extLst>
              </a:tr>
              <a:tr h="841186">
                <a:tc>
                  <a:txBody>
                    <a:bodyPr/>
                    <a:lstStyle/>
                    <a:p>
                      <a:r>
                        <a:rPr lang="en-US" sz="2400" dirty="0">
                          <a:solidFill>
                            <a:srgbClr val="333F50"/>
                          </a:solidFill>
                          <a:latin typeface="Corbel" panose="020B0503020204020204" pitchFamily="34" charset="0"/>
                        </a:rPr>
                        <a:t>httpOnly secure cookie</a:t>
                      </a:r>
                    </a:p>
                  </a:txBody>
                  <a:tcPr/>
                </a:tc>
                <a:tc>
                  <a:txBody>
                    <a:bodyPr/>
                    <a:lstStyle/>
                    <a:p>
                      <a:pPr algn="ctr"/>
                      <a:r>
                        <a:rPr lang="en-US" sz="4800" dirty="0">
                          <a:solidFill>
                            <a:schemeClr val="accent6">
                              <a:lumMod val="75000"/>
                            </a:schemeClr>
                          </a:solidFill>
                          <a:sym typeface="Wingdings" panose="05000000000000000000" pitchFamily="2" charset="2"/>
                        </a:rPr>
                        <a:t></a:t>
                      </a:r>
                      <a:endParaRPr lang="en-US" dirty="0">
                        <a:solidFill>
                          <a:schemeClr val="accent6">
                            <a:lumMod val="75000"/>
                          </a:schemeClr>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800" dirty="0">
                          <a:solidFill>
                            <a:srgbClr val="C00000"/>
                          </a:solidFill>
                          <a:sym typeface="Wingdings" panose="05000000000000000000" pitchFamily="2" charset="2"/>
                        </a:rPr>
                        <a:t></a:t>
                      </a:r>
                      <a:endParaRPr lang="en-US" sz="4800" dirty="0">
                        <a:solidFill>
                          <a:srgbClr val="333F50"/>
                        </a:solidFill>
                        <a:latin typeface="Corbel" panose="020B0503020204020204" pitchFamily="34" charset="0"/>
                      </a:endParaRPr>
                    </a:p>
                  </a:txBody>
                  <a:tcPr anchor="ctr"/>
                </a:tc>
                <a:extLst>
                  <a:ext uri="{0D108BD9-81ED-4DB2-BD59-A6C34878D82A}">
                    <a16:rowId xmlns:a16="http://schemas.microsoft.com/office/drawing/2014/main" val="10002"/>
                  </a:ext>
                </a:extLst>
              </a:tr>
            </a:tbl>
          </a:graphicData>
        </a:graphic>
      </p:graphicFrame>
      <p:sp>
        <p:nvSpPr>
          <p:cNvPr id="10" name="!!TitleBG">
            <a:extLst>
              <a:ext uri="{FF2B5EF4-FFF2-40B4-BE49-F238E27FC236}">
                <a16:creationId xmlns:a16="http://schemas.microsoft.com/office/drawing/2014/main" id="{D51E8C98-84F0-999F-F1A1-6059AA5BDF6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ubtitle">
            <a:extLst>
              <a:ext uri="{FF2B5EF4-FFF2-40B4-BE49-F238E27FC236}">
                <a16:creationId xmlns:a16="http://schemas.microsoft.com/office/drawing/2014/main" id="{3E9E4D06-AFA2-25D7-AFB0-65857B3D5651}"/>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2" name="!!Sidebar">
            <a:extLst>
              <a:ext uri="{FF2B5EF4-FFF2-40B4-BE49-F238E27FC236}">
                <a16:creationId xmlns:a16="http://schemas.microsoft.com/office/drawing/2014/main" id="{8C4BE377-3ABB-408A-1E24-66B21E6A96C4}"/>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cxnSp>
        <p:nvCxnSpPr>
          <p:cNvPr id="4" name="!!Arrow 3">
            <a:extLst>
              <a:ext uri="{FF2B5EF4-FFF2-40B4-BE49-F238E27FC236}">
                <a16:creationId xmlns:a16="http://schemas.microsoft.com/office/drawing/2014/main" id="{3EF2B7B7-11C9-5128-710D-5F7F15CBA115}"/>
              </a:ext>
            </a:extLst>
          </p:cNvPr>
          <p:cNvCxnSpPr>
            <a:cxnSpLocks/>
          </p:cNvCxnSpPr>
          <p:nvPr/>
        </p:nvCxnSpPr>
        <p:spPr>
          <a:xfrm>
            <a:off x="4812030" y="4994910"/>
            <a:ext cx="1035239" cy="0"/>
          </a:xfrm>
          <a:prstGeom prst="straightConnector1">
            <a:avLst/>
          </a:prstGeom>
          <a:ln w="25400">
            <a:solidFill>
              <a:srgbClr val="FF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9" name="!!Txt5">
            <a:extLst>
              <a:ext uri="{FF2B5EF4-FFF2-40B4-BE49-F238E27FC236}">
                <a16:creationId xmlns:a16="http://schemas.microsoft.com/office/drawing/2014/main" id="{FC9EBBAB-01AB-8F60-B115-797109BDBEAC}"/>
              </a:ext>
            </a:extLst>
          </p:cNvPr>
          <p:cNvSpPr txBox="1"/>
          <p:nvPr/>
        </p:nvSpPr>
        <p:spPr>
          <a:xfrm>
            <a:off x="5592840" y="4723047"/>
            <a:ext cx="3570208" cy="707886"/>
          </a:xfrm>
          <a:prstGeom prst="rect">
            <a:avLst/>
          </a:prstGeom>
          <a:noFill/>
        </p:spPr>
        <p:txBody>
          <a:bodyPr wrap="square" rtlCol="0">
            <a:spAutoFit/>
          </a:bodyPr>
          <a:lstStyle/>
          <a:p>
            <a:pPr algn="ctr"/>
            <a:r>
              <a:rPr lang="en-US" sz="2000" dirty="0">
                <a:solidFill>
                  <a:srgbClr val="FF0000"/>
                </a:solidFill>
                <a:latin typeface="Corbel" panose="020B0503020204020204" pitchFamily="34" charset="0"/>
              </a:rPr>
              <a:t>Anyone that can VIEW the token can REPLAY the token!</a:t>
            </a:r>
          </a:p>
        </p:txBody>
      </p:sp>
      <p:sp>
        <p:nvSpPr>
          <p:cNvPr id="6" name="Rectangle: Rounded Corners 5">
            <a:extLst>
              <a:ext uri="{FF2B5EF4-FFF2-40B4-BE49-F238E27FC236}">
                <a16:creationId xmlns:a16="http://schemas.microsoft.com/office/drawing/2014/main" id="{A447D234-AE87-E35B-B92F-6F74F0DCBC3F}"/>
              </a:ext>
            </a:extLst>
          </p:cNvPr>
          <p:cNvSpPr/>
          <p:nvPr/>
        </p:nvSpPr>
        <p:spPr>
          <a:xfrm>
            <a:off x="5778889" y="2875004"/>
            <a:ext cx="2282997" cy="1200329"/>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2">
            <a:extLst>
              <a:ext uri="{FF2B5EF4-FFF2-40B4-BE49-F238E27FC236}">
                <a16:creationId xmlns:a16="http://schemas.microsoft.com/office/drawing/2014/main" id="{6ED38337-AC2E-FC0B-DF80-8442DE96F41F}"/>
              </a:ext>
            </a:extLst>
          </p:cNvPr>
          <p:cNvSpPr txBox="1"/>
          <p:nvPr/>
        </p:nvSpPr>
        <p:spPr>
          <a:xfrm>
            <a:off x="5847270" y="2865479"/>
            <a:ext cx="2433440"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13" name="!!txtAdmin">
            <a:extLst>
              <a:ext uri="{FF2B5EF4-FFF2-40B4-BE49-F238E27FC236}">
                <a16:creationId xmlns:a16="http://schemas.microsoft.com/office/drawing/2014/main" id="{8F806EE0-A608-11F8-05B8-B9EA38A254DE}"/>
              </a:ext>
            </a:extLst>
          </p:cNvPr>
          <p:cNvSpPr txBox="1"/>
          <p:nvPr/>
        </p:nvSpPr>
        <p:spPr>
          <a:xfrm>
            <a:off x="5956300" y="3429000"/>
            <a:ext cx="2392791" cy="369332"/>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p:txBody>
      </p:sp>
    </p:spTree>
    <p:extLst>
      <p:ext uri="{BB962C8B-B14F-4D97-AF65-F5344CB8AC3E}">
        <p14:creationId xmlns:p14="http://schemas.microsoft.com/office/powerpoint/2010/main" val="577694281"/>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show="0">
  <p:cSld>
    <p:bg>
      <p:bgPr>
        <a:solidFill>
          <a:srgbClr val="333F50"/>
        </a:solidFill>
        <a:effectLst/>
      </p:bgPr>
    </p:bg>
    <p:spTree>
      <p:nvGrpSpPr>
        <p:cNvPr id="1" name=""/>
        <p:cNvGrpSpPr/>
        <p:nvPr/>
      </p:nvGrpSpPr>
      <p:grpSpPr>
        <a:xfrm>
          <a:off x="0" y="0"/>
          <a:ext cx="0" cy="0"/>
          <a:chOff x="0" y="0"/>
          <a:chExt cx="0" cy="0"/>
        </a:xfrm>
      </p:grpSpPr>
      <p:sp>
        <p:nvSpPr>
          <p:cNvPr id="21" name="!!TokenBG">
            <a:extLst>
              <a:ext uri="{FF2B5EF4-FFF2-40B4-BE49-F238E27FC236}">
                <a16:creationId xmlns:a16="http://schemas.microsoft.com/office/drawing/2014/main" id="{02C7CED7-975D-53BD-B55E-EA704DDA08DB}"/>
              </a:ext>
            </a:extLst>
          </p:cNvPr>
          <p:cNvSpPr/>
          <p:nvPr/>
        </p:nvSpPr>
        <p:spPr>
          <a:xfrm>
            <a:off x="-4186943"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3" name="!!Token">
            <a:extLst>
              <a:ext uri="{FF2B5EF4-FFF2-40B4-BE49-F238E27FC236}">
                <a16:creationId xmlns:a16="http://schemas.microsoft.com/office/drawing/2014/main" id="{FB80B4EF-5808-4EF6-AFA9-CB27B1A2AEB7}"/>
              </a:ext>
            </a:extLst>
          </p:cNvPr>
          <p:cNvSpPr txBox="1"/>
          <p:nvPr/>
        </p:nvSpPr>
        <p:spPr>
          <a:xfrm>
            <a:off x="-4124325" y="3041278"/>
            <a:ext cx="3724096"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 GET /foo/42</a:t>
            </a:r>
          </a:p>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rgbClr val="D37011"/>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sp>
        <p:nvSpPr>
          <p:cNvPr id="2" name="Rectangle: Rounded Corners 1">
            <a:extLst>
              <a:ext uri="{FF2B5EF4-FFF2-40B4-BE49-F238E27FC236}">
                <a16:creationId xmlns:a16="http://schemas.microsoft.com/office/drawing/2014/main" id="{E1382D87-E30D-5997-C782-B71120D25513}"/>
              </a:ext>
            </a:extLst>
          </p:cNvPr>
          <p:cNvSpPr/>
          <p:nvPr/>
        </p:nvSpPr>
        <p:spPr>
          <a:xfrm>
            <a:off x="987814" y="2875004"/>
            <a:ext cx="3216818" cy="147732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73B0967D-6D76-3FFA-E203-70C5D28A378E}"/>
              </a:ext>
            </a:extLst>
          </p:cNvPr>
          <p:cNvSpPr txBox="1"/>
          <p:nvPr/>
        </p:nvSpPr>
        <p:spPr>
          <a:xfrm>
            <a:off x="1056194" y="2865479"/>
            <a:ext cx="3315779" cy="1477328"/>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canDeleteItems</a:t>
            </a:r>
            <a:r>
              <a:rPr lang="en-US" dirty="0">
                <a:latin typeface="Courier New" panose="02070309020205020404" pitchFamily="49" charset="0"/>
                <a:cs typeface="Courier New" panose="02070309020205020404" pitchFamily="49" charset="0"/>
              </a:rPr>
              <a:t>: true,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canEditUsers</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graphicFrame>
        <p:nvGraphicFramePr>
          <p:cNvPr id="6" name="Table 5">
            <a:extLst>
              <a:ext uri="{FF2B5EF4-FFF2-40B4-BE49-F238E27FC236}">
                <a16:creationId xmlns:a16="http://schemas.microsoft.com/office/drawing/2014/main" id="{86E81842-1A2D-7D94-9868-7690DA3B6C66}"/>
              </a:ext>
            </a:extLst>
          </p:cNvPr>
          <p:cNvGraphicFramePr>
            <a:graphicFrameLocks noGrp="1"/>
          </p:cNvGraphicFramePr>
          <p:nvPr>
            <p:extLst>
              <p:ext uri="{D42A27DB-BD31-4B8C-83A1-F6EECF244321}">
                <p14:modId xmlns:p14="http://schemas.microsoft.com/office/powerpoint/2010/main" val="808538826"/>
              </p:ext>
            </p:extLst>
          </p:nvPr>
        </p:nvGraphicFramePr>
        <p:xfrm>
          <a:off x="5145203" y="2217715"/>
          <a:ext cx="6768677" cy="2505332"/>
        </p:xfrm>
        <a:graphic>
          <a:graphicData uri="http://schemas.openxmlformats.org/drawingml/2006/table">
            <a:tbl>
              <a:tblPr firstRow="1" bandRow="1">
                <a:tableStyleId>{5C22544A-7EE6-4342-B048-85BDC9FD1C3A}</a:tableStyleId>
              </a:tblPr>
              <a:tblGrid>
                <a:gridCol w="2945069">
                  <a:extLst>
                    <a:ext uri="{9D8B030D-6E8A-4147-A177-3AD203B41FA5}">
                      <a16:colId xmlns:a16="http://schemas.microsoft.com/office/drawing/2014/main" val="20000"/>
                    </a:ext>
                  </a:extLst>
                </a:gridCol>
                <a:gridCol w="1561578">
                  <a:extLst>
                    <a:ext uri="{9D8B030D-6E8A-4147-A177-3AD203B41FA5}">
                      <a16:colId xmlns:a16="http://schemas.microsoft.com/office/drawing/2014/main" val="20001"/>
                    </a:ext>
                  </a:extLst>
                </a:gridCol>
                <a:gridCol w="2262030">
                  <a:extLst>
                    <a:ext uri="{9D8B030D-6E8A-4147-A177-3AD203B41FA5}">
                      <a16:colId xmlns:a16="http://schemas.microsoft.com/office/drawing/2014/main" val="20003"/>
                    </a:ext>
                  </a:extLst>
                </a:gridCol>
              </a:tblGrid>
              <a:tr h="524021">
                <a:tc>
                  <a:txBody>
                    <a:bodyPr/>
                    <a:lstStyle/>
                    <a:p>
                      <a:endParaRPr lang="en-US" dirty="0"/>
                    </a:p>
                  </a:txBody>
                  <a:tcPr/>
                </a:tc>
                <a:tc>
                  <a:txBody>
                    <a:bodyPr/>
                    <a:lstStyle/>
                    <a:p>
                      <a:pPr algn="ctr"/>
                      <a:r>
                        <a:rPr lang="en-US" sz="2400" dirty="0">
                          <a:latin typeface="Corbel" panose="020B0503020204020204" pitchFamily="34" charset="0"/>
                        </a:rPr>
                        <a:t>Safe from</a:t>
                      </a:r>
                    </a:p>
                    <a:p>
                      <a:pPr algn="ctr"/>
                      <a:r>
                        <a:rPr lang="en-US" sz="2400" dirty="0">
                          <a:latin typeface="Corbel" panose="020B0503020204020204" pitchFamily="34" charset="0"/>
                        </a:rPr>
                        <a:t>XSS?</a:t>
                      </a:r>
                    </a:p>
                  </a:txBody>
                  <a:tcPr anchor="ctr"/>
                </a:tc>
                <a:tc>
                  <a:txBody>
                    <a:bodyPr/>
                    <a:lstStyle/>
                    <a:p>
                      <a:pPr algn="ctr"/>
                      <a:r>
                        <a:rPr lang="en-US" sz="2400" dirty="0">
                          <a:latin typeface="Corbel" panose="020B0503020204020204" pitchFamily="34" charset="0"/>
                        </a:rPr>
                        <a:t>App can access token payload?</a:t>
                      </a:r>
                    </a:p>
                  </a:txBody>
                  <a:tcPr anchor="ctr"/>
                </a:tc>
                <a:extLst>
                  <a:ext uri="{0D108BD9-81ED-4DB2-BD59-A6C34878D82A}">
                    <a16:rowId xmlns:a16="http://schemas.microsoft.com/office/drawing/2014/main" val="10000"/>
                  </a:ext>
                </a:extLst>
              </a:tr>
              <a:tr h="841186">
                <a:tc>
                  <a:txBody>
                    <a:bodyPr/>
                    <a:lstStyle/>
                    <a:p>
                      <a:r>
                        <a:rPr lang="en-US" sz="2400" dirty="0">
                          <a:solidFill>
                            <a:srgbClr val="333F50"/>
                          </a:solidFill>
                          <a:latin typeface="Corbel" panose="020B0503020204020204" pitchFamily="34" charset="0"/>
                        </a:rPr>
                        <a:t>LocalStorage</a:t>
                      </a:r>
                    </a:p>
                  </a:txBody>
                  <a:tcPr/>
                </a:tc>
                <a:tc>
                  <a:txBody>
                    <a:bodyPr/>
                    <a:lstStyle/>
                    <a:p>
                      <a:pPr algn="ctr"/>
                      <a:r>
                        <a:rPr lang="en-US" sz="4800" dirty="0">
                          <a:solidFill>
                            <a:srgbClr val="C00000"/>
                          </a:solidFill>
                          <a:sym typeface="Wingdings" panose="05000000000000000000" pitchFamily="2" charset="2"/>
                        </a:rPr>
                        <a:t></a:t>
                      </a:r>
                      <a:endParaRPr lang="en-US" dirty="0">
                        <a:solidFill>
                          <a:srgbClr val="C00000"/>
                        </a:solidFill>
                      </a:endParaRPr>
                    </a:p>
                  </a:txBody>
                  <a:tcPr anchor="ctr"/>
                </a:tc>
                <a:tc>
                  <a:txBody>
                    <a:bodyPr/>
                    <a:lstStyle/>
                    <a:p>
                      <a:pPr algn="ctr"/>
                      <a:r>
                        <a:rPr lang="en-US" sz="4800" dirty="0">
                          <a:solidFill>
                            <a:schemeClr val="accent6">
                              <a:lumMod val="75000"/>
                            </a:schemeClr>
                          </a:solidFill>
                          <a:sym typeface="Wingdings" panose="05000000000000000000" pitchFamily="2" charset="2"/>
                        </a:rPr>
                        <a:t></a:t>
                      </a:r>
                      <a:endParaRPr lang="en-US" sz="4800" dirty="0">
                        <a:solidFill>
                          <a:srgbClr val="333F50"/>
                        </a:solidFill>
                        <a:latin typeface="Corbel" panose="020B0503020204020204" pitchFamily="34" charset="0"/>
                      </a:endParaRPr>
                    </a:p>
                  </a:txBody>
                  <a:tcPr anchor="ctr"/>
                </a:tc>
                <a:extLst>
                  <a:ext uri="{0D108BD9-81ED-4DB2-BD59-A6C34878D82A}">
                    <a16:rowId xmlns:a16="http://schemas.microsoft.com/office/drawing/2014/main" val="10001"/>
                  </a:ext>
                </a:extLst>
              </a:tr>
              <a:tr h="841186">
                <a:tc>
                  <a:txBody>
                    <a:bodyPr/>
                    <a:lstStyle/>
                    <a:p>
                      <a:r>
                        <a:rPr lang="en-US" sz="2400" dirty="0">
                          <a:solidFill>
                            <a:srgbClr val="333F50"/>
                          </a:solidFill>
                          <a:latin typeface="Corbel" panose="020B0503020204020204" pitchFamily="34" charset="0"/>
                        </a:rPr>
                        <a:t>httpOnly secure cookie</a:t>
                      </a:r>
                    </a:p>
                  </a:txBody>
                  <a:tcPr/>
                </a:tc>
                <a:tc>
                  <a:txBody>
                    <a:bodyPr/>
                    <a:lstStyle/>
                    <a:p>
                      <a:pPr algn="ctr"/>
                      <a:r>
                        <a:rPr lang="en-US" sz="4800" dirty="0">
                          <a:solidFill>
                            <a:schemeClr val="accent6">
                              <a:lumMod val="75000"/>
                            </a:schemeClr>
                          </a:solidFill>
                          <a:sym typeface="Wingdings" panose="05000000000000000000" pitchFamily="2" charset="2"/>
                        </a:rPr>
                        <a:t></a:t>
                      </a:r>
                      <a:endParaRPr lang="en-US" dirty="0">
                        <a:solidFill>
                          <a:schemeClr val="accent6">
                            <a:lumMod val="75000"/>
                          </a:schemeClr>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800" dirty="0">
                          <a:solidFill>
                            <a:srgbClr val="C00000"/>
                          </a:solidFill>
                          <a:sym typeface="Wingdings" panose="05000000000000000000" pitchFamily="2" charset="2"/>
                        </a:rPr>
                        <a:t></a:t>
                      </a:r>
                      <a:endParaRPr lang="en-US" sz="4800" dirty="0">
                        <a:solidFill>
                          <a:srgbClr val="333F50"/>
                        </a:solidFill>
                        <a:latin typeface="Corbel" panose="020B0503020204020204" pitchFamily="34" charset="0"/>
                      </a:endParaRPr>
                    </a:p>
                  </a:txBody>
                  <a:tcPr anchor="ctr"/>
                </a:tc>
                <a:extLst>
                  <a:ext uri="{0D108BD9-81ED-4DB2-BD59-A6C34878D82A}">
                    <a16:rowId xmlns:a16="http://schemas.microsoft.com/office/drawing/2014/main" val="10002"/>
                  </a:ext>
                </a:extLst>
              </a:tr>
            </a:tbl>
          </a:graphicData>
        </a:graphic>
      </p:graphicFrame>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4" name="TextBox 3">
            <a:extLst>
              <a:ext uri="{FF2B5EF4-FFF2-40B4-BE49-F238E27FC236}">
                <a16:creationId xmlns:a16="http://schemas.microsoft.com/office/drawing/2014/main" id="{51F0F9E1-3A48-DA27-E810-AC03B3482666}"/>
              </a:ext>
            </a:extLst>
          </p:cNvPr>
          <p:cNvSpPr txBox="1"/>
          <p:nvPr/>
        </p:nvSpPr>
        <p:spPr>
          <a:xfrm>
            <a:off x="4440353" y="7021266"/>
            <a:ext cx="7334250" cy="2062103"/>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JWT aren't just for JavaScript clients!</a:t>
            </a:r>
            <a:br>
              <a:rPr lang="en-US" sz="3200" dirty="0">
                <a:solidFill>
                  <a:schemeClr val="bg1">
                    <a:lumMod val="95000"/>
                  </a:schemeClr>
                </a:solidFill>
                <a:latin typeface="Corbel" panose="020B0503020204020204" pitchFamily="34" charset="0"/>
              </a:rPr>
            </a:br>
            <a:endParaRPr lang="en-US" sz="3200" dirty="0">
              <a:solidFill>
                <a:schemeClr val="bg1">
                  <a:lumMod val="95000"/>
                </a:schemeClr>
              </a:solidFill>
              <a:latin typeface="Corbel" panose="020B0503020204020204" pitchFamily="34" charset="0"/>
            </a:endParaRPr>
          </a:p>
          <a:p>
            <a:pPr algn="ctr"/>
            <a:r>
              <a:rPr lang="en-US" sz="3200" dirty="0">
                <a:solidFill>
                  <a:schemeClr val="bg1">
                    <a:lumMod val="95000"/>
                  </a:schemeClr>
                </a:solidFill>
                <a:latin typeface="Corbel" panose="020B0503020204020204" pitchFamily="34" charset="0"/>
              </a:rPr>
              <a:t>They work for server-to-server APIs</a:t>
            </a:r>
          </a:p>
          <a:p>
            <a:pPr algn="ctr"/>
            <a:r>
              <a:rPr lang="en-US" sz="3200" dirty="0">
                <a:solidFill>
                  <a:schemeClr val="bg1">
                    <a:lumMod val="95000"/>
                  </a:schemeClr>
                </a:solidFill>
                <a:latin typeface="Corbel" panose="020B0503020204020204" pitchFamily="34" charset="0"/>
              </a:rPr>
              <a:t>and single-sign-on too!</a:t>
            </a:r>
          </a:p>
        </p:txBody>
      </p:sp>
    </p:spTree>
    <p:extLst>
      <p:ext uri="{BB962C8B-B14F-4D97-AF65-F5344CB8AC3E}">
        <p14:creationId xmlns:p14="http://schemas.microsoft.com/office/powerpoint/2010/main" val="42360605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0" nodeType="afterEffect">
                                  <p:stCondLst>
                                    <p:cond delay="0"/>
                                  </p:stCondLst>
                                  <p:childTnLst>
                                    <p:set>
                                      <p:cBhvr>
                                        <p:cTn id="6" dur="1" fill="hold">
                                          <p:stCondLst>
                                            <p:cond delay="0"/>
                                          </p:stCondLst>
                                        </p:cTn>
                                        <p:tgtEl>
                                          <p:spTgt spid="21"/>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hidden"/>
                                      </p:to>
                                    </p:set>
                                  </p:childTnLst>
                                </p:cTn>
                              </p:par>
                            </p:childTnLst>
                          </p:cTn>
                        </p:par>
                        <p:par>
                          <p:cTn id="9" fill="hold">
                            <p:stCondLst>
                              <p:cond delay="0"/>
                            </p:stCondLst>
                            <p:childTnLst>
                              <p:par>
                                <p:cTn id="10" presetID="1" presetClass="entr" presetSubtype="0"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3" grpId="0"/>
      <p:bldP spid="4" grpId="0"/>
    </p:bldLst>
  </p:timing>
</p:sld>
</file>

<file path=ppt/slides/slide9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1" name="!!TokenBG">
            <a:extLst>
              <a:ext uri="{FF2B5EF4-FFF2-40B4-BE49-F238E27FC236}">
                <a16:creationId xmlns:a16="http://schemas.microsoft.com/office/drawing/2014/main" id="{02C7CED7-975D-53BD-B55E-EA704DDA08DB}"/>
              </a:ext>
            </a:extLst>
          </p:cNvPr>
          <p:cNvSpPr/>
          <p:nvPr/>
        </p:nvSpPr>
        <p:spPr>
          <a:xfrm>
            <a:off x="-4186943"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3" name="!!Token">
            <a:extLst>
              <a:ext uri="{FF2B5EF4-FFF2-40B4-BE49-F238E27FC236}">
                <a16:creationId xmlns:a16="http://schemas.microsoft.com/office/drawing/2014/main" id="{FB80B4EF-5808-4EF6-AFA9-CB27B1A2AEB7}"/>
              </a:ext>
            </a:extLst>
          </p:cNvPr>
          <p:cNvSpPr txBox="1"/>
          <p:nvPr/>
        </p:nvSpPr>
        <p:spPr>
          <a:xfrm>
            <a:off x="-4124325" y="3041278"/>
            <a:ext cx="3724096"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 GET /foo/42</a:t>
            </a:r>
          </a:p>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rgbClr val="D37011"/>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graphicFrame>
        <p:nvGraphicFramePr>
          <p:cNvPr id="6" name="Table 5">
            <a:extLst>
              <a:ext uri="{FF2B5EF4-FFF2-40B4-BE49-F238E27FC236}">
                <a16:creationId xmlns:a16="http://schemas.microsoft.com/office/drawing/2014/main" id="{86E81842-1A2D-7D94-9868-7690DA3B6C66}"/>
              </a:ext>
            </a:extLst>
          </p:cNvPr>
          <p:cNvGraphicFramePr>
            <a:graphicFrameLocks noGrp="1"/>
          </p:cNvGraphicFramePr>
          <p:nvPr/>
        </p:nvGraphicFramePr>
        <p:xfrm>
          <a:off x="5145203" y="2217715"/>
          <a:ext cx="6768677" cy="2505332"/>
        </p:xfrm>
        <a:graphic>
          <a:graphicData uri="http://schemas.openxmlformats.org/drawingml/2006/table">
            <a:tbl>
              <a:tblPr firstRow="1" bandRow="1">
                <a:tableStyleId>{5C22544A-7EE6-4342-B048-85BDC9FD1C3A}</a:tableStyleId>
              </a:tblPr>
              <a:tblGrid>
                <a:gridCol w="2945069">
                  <a:extLst>
                    <a:ext uri="{9D8B030D-6E8A-4147-A177-3AD203B41FA5}">
                      <a16:colId xmlns:a16="http://schemas.microsoft.com/office/drawing/2014/main" val="20000"/>
                    </a:ext>
                  </a:extLst>
                </a:gridCol>
                <a:gridCol w="1561578">
                  <a:extLst>
                    <a:ext uri="{9D8B030D-6E8A-4147-A177-3AD203B41FA5}">
                      <a16:colId xmlns:a16="http://schemas.microsoft.com/office/drawing/2014/main" val="20001"/>
                    </a:ext>
                  </a:extLst>
                </a:gridCol>
                <a:gridCol w="2262030">
                  <a:extLst>
                    <a:ext uri="{9D8B030D-6E8A-4147-A177-3AD203B41FA5}">
                      <a16:colId xmlns:a16="http://schemas.microsoft.com/office/drawing/2014/main" val="20003"/>
                    </a:ext>
                  </a:extLst>
                </a:gridCol>
              </a:tblGrid>
              <a:tr h="524021">
                <a:tc>
                  <a:txBody>
                    <a:bodyPr/>
                    <a:lstStyle/>
                    <a:p>
                      <a:endParaRPr lang="en-US" dirty="0"/>
                    </a:p>
                  </a:txBody>
                  <a:tcPr/>
                </a:tc>
                <a:tc>
                  <a:txBody>
                    <a:bodyPr/>
                    <a:lstStyle/>
                    <a:p>
                      <a:pPr algn="ctr"/>
                      <a:r>
                        <a:rPr lang="en-US" sz="2400" dirty="0">
                          <a:latin typeface="Corbel" panose="020B0503020204020204" pitchFamily="34" charset="0"/>
                        </a:rPr>
                        <a:t>Safe from</a:t>
                      </a:r>
                    </a:p>
                    <a:p>
                      <a:pPr algn="ctr"/>
                      <a:r>
                        <a:rPr lang="en-US" sz="2400" dirty="0">
                          <a:latin typeface="Corbel" panose="020B0503020204020204" pitchFamily="34" charset="0"/>
                        </a:rPr>
                        <a:t>XSS?</a:t>
                      </a:r>
                    </a:p>
                  </a:txBody>
                  <a:tcPr anchor="ctr"/>
                </a:tc>
                <a:tc>
                  <a:txBody>
                    <a:bodyPr/>
                    <a:lstStyle/>
                    <a:p>
                      <a:pPr algn="ctr"/>
                      <a:r>
                        <a:rPr lang="en-US" sz="2400" dirty="0">
                          <a:latin typeface="Corbel" panose="020B0503020204020204" pitchFamily="34" charset="0"/>
                        </a:rPr>
                        <a:t>App can access token payload?</a:t>
                      </a:r>
                    </a:p>
                  </a:txBody>
                  <a:tcPr anchor="ctr"/>
                </a:tc>
                <a:extLst>
                  <a:ext uri="{0D108BD9-81ED-4DB2-BD59-A6C34878D82A}">
                    <a16:rowId xmlns:a16="http://schemas.microsoft.com/office/drawing/2014/main" val="10000"/>
                  </a:ext>
                </a:extLst>
              </a:tr>
              <a:tr h="841186">
                <a:tc>
                  <a:txBody>
                    <a:bodyPr/>
                    <a:lstStyle/>
                    <a:p>
                      <a:r>
                        <a:rPr lang="en-US" sz="2400" dirty="0">
                          <a:solidFill>
                            <a:srgbClr val="333F50"/>
                          </a:solidFill>
                          <a:latin typeface="Corbel" panose="020B0503020204020204" pitchFamily="34" charset="0"/>
                        </a:rPr>
                        <a:t>LocalStorage</a:t>
                      </a:r>
                    </a:p>
                  </a:txBody>
                  <a:tcPr/>
                </a:tc>
                <a:tc>
                  <a:txBody>
                    <a:bodyPr/>
                    <a:lstStyle/>
                    <a:p>
                      <a:pPr algn="ctr"/>
                      <a:r>
                        <a:rPr lang="en-US" sz="4800" dirty="0">
                          <a:solidFill>
                            <a:srgbClr val="C00000"/>
                          </a:solidFill>
                          <a:sym typeface="Wingdings" panose="05000000000000000000" pitchFamily="2" charset="2"/>
                        </a:rPr>
                        <a:t></a:t>
                      </a:r>
                      <a:endParaRPr lang="en-US" dirty="0">
                        <a:solidFill>
                          <a:srgbClr val="C00000"/>
                        </a:solidFill>
                      </a:endParaRPr>
                    </a:p>
                  </a:txBody>
                  <a:tcPr anchor="ctr"/>
                </a:tc>
                <a:tc>
                  <a:txBody>
                    <a:bodyPr/>
                    <a:lstStyle/>
                    <a:p>
                      <a:pPr algn="ctr"/>
                      <a:r>
                        <a:rPr lang="en-US" sz="4800" dirty="0">
                          <a:solidFill>
                            <a:schemeClr val="accent6">
                              <a:lumMod val="75000"/>
                            </a:schemeClr>
                          </a:solidFill>
                          <a:sym typeface="Wingdings" panose="05000000000000000000" pitchFamily="2" charset="2"/>
                        </a:rPr>
                        <a:t></a:t>
                      </a:r>
                      <a:endParaRPr lang="en-US" sz="4800" dirty="0">
                        <a:solidFill>
                          <a:srgbClr val="333F50"/>
                        </a:solidFill>
                        <a:latin typeface="Corbel" panose="020B0503020204020204" pitchFamily="34" charset="0"/>
                      </a:endParaRPr>
                    </a:p>
                  </a:txBody>
                  <a:tcPr anchor="ctr"/>
                </a:tc>
                <a:extLst>
                  <a:ext uri="{0D108BD9-81ED-4DB2-BD59-A6C34878D82A}">
                    <a16:rowId xmlns:a16="http://schemas.microsoft.com/office/drawing/2014/main" val="10001"/>
                  </a:ext>
                </a:extLst>
              </a:tr>
              <a:tr h="841186">
                <a:tc>
                  <a:txBody>
                    <a:bodyPr/>
                    <a:lstStyle/>
                    <a:p>
                      <a:r>
                        <a:rPr lang="en-US" sz="2400" dirty="0">
                          <a:solidFill>
                            <a:srgbClr val="333F50"/>
                          </a:solidFill>
                          <a:latin typeface="Corbel" panose="020B0503020204020204" pitchFamily="34" charset="0"/>
                        </a:rPr>
                        <a:t>httpOnly secure cookie</a:t>
                      </a:r>
                    </a:p>
                  </a:txBody>
                  <a:tcPr/>
                </a:tc>
                <a:tc>
                  <a:txBody>
                    <a:bodyPr/>
                    <a:lstStyle/>
                    <a:p>
                      <a:pPr algn="ctr"/>
                      <a:r>
                        <a:rPr lang="en-US" sz="4800" dirty="0">
                          <a:solidFill>
                            <a:schemeClr val="accent6">
                              <a:lumMod val="75000"/>
                            </a:schemeClr>
                          </a:solidFill>
                          <a:sym typeface="Wingdings" panose="05000000000000000000" pitchFamily="2" charset="2"/>
                        </a:rPr>
                        <a:t></a:t>
                      </a:r>
                      <a:endParaRPr lang="en-US" dirty="0">
                        <a:solidFill>
                          <a:schemeClr val="accent6">
                            <a:lumMod val="75000"/>
                          </a:schemeClr>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800" dirty="0">
                          <a:solidFill>
                            <a:srgbClr val="C00000"/>
                          </a:solidFill>
                          <a:sym typeface="Wingdings" panose="05000000000000000000" pitchFamily="2" charset="2"/>
                        </a:rPr>
                        <a:t></a:t>
                      </a:r>
                      <a:endParaRPr lang="en-US" sz="4800" dirty="0">
                        <a:solidFill>
                          <a:srgbClr val="333F50"/>
                        </a:solidFill>
                        <a:latin typeface="Corbel" panose="020B0503020204020204" pitchFamily="34" charset="0"/>
                      </a:endParaRPr>
                    </a:p>
                  </a:txBody>
                  <a:tcPr anchor="ctr"/>
                </a:tc>
                <a:extLst>
                  <a:ext uri="{0D108BD9-81ED-4DB2-BD59-A6C34878D82A}">
                    <a16:rowId xmlns:a16="http://schemas.microsoft.com/office/drawing/2014/main" val="10002"/>
                  </a:ext>
                </a:extLst>
              </a:tr>
            </a:tbl>
          </a:graphicData>
        </a:graphic>
      </p:graphicFrame>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4" name="TextBox 3">
            <a:extLst>
              <a:ext uri="{FF2B5EF4-FFF2-40B4-BE49-F238E27FC236}">
                <a16:creationId xmlns:a16="http://schemas.microsoft.com/office/drawing/2014/main" id="{51F0F9E1-3A48-DA27-E810-AC03B3482666}"/>
              </a:ext>
            </a:extLst>
          </p:cNvPr>
          <p:cNvSpPr txBox="1"/>
          <p:nvPr/>
        </p:nvSpPr>
        <p:spPr>
          <a:xfrm>
            <a:off x="4440353" y="7021266"/>
            <a:ext cx="7334250" cy="2062103"/>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JWT aren't just for JavaScript clients!</a:t>
            </a:r>
            <a:br>
              <a:rPr lang="en-US" sz="3200" dirty="0">
                <a:solidFill>
                  <a:schemeClr val="bg1">
                    <a:lumMod val="95000"/>
                  </a:schemeClr>
                </a:solidFill>
                <a:latin typeface="Corbel" panose="020B0503020204020204" pitchFamily="34" charset="0"/>
              </a:rPr>
            </a:br>
            <a:endParaRPr lang="en-US" sz="3200" dirty="0">
              <a:solidFill>
                <a:schemeClr val="bg1">
                  <a:lumMod val="95000"/>
                </a:schemeClr>
              </a:solidFill>
              <a:latin typeface="Corbel" panose="020B0503020204020204" pitchFamily="34" charset="0"/>
            </a:endParaRPr>
          </a:p>
          <a:p>
            <a:pPr algn="ctr"/>
            <a:r>
              <a:rPr lang="en-US" sz="3200" dirty="0">
                <a:solidFill>
                  <a:schemeClr val="bg1">
                    <a:lumMod val="95000"/>
                  </a:schemeClr>
                </a:solidFill>
                <a:latin typeface="Corbel" panose="020B0503020204020204" pitchFamily="34" charset="0"/>
              </a:rPr>
              <a:t>They work for server-to-server APIs</a:t>
            </a:r>
          </a:p>
          <a:p>
            <a:pPr algn="ctr"/>
            <a:r>
              <a:rPr lang="en-US" sz="3200" dirty="0">
                <a:solidFill>
                  <a:schemeClr val="bg1">
                    <a:lumMod val="95000"/>
                  </a:schemeClr>
                </a:solidFill>
                <a:latin typeface="Corbel" panose="020B0503020204020204" pitchFamily="34" charset="0"/>
              </a:rPr>
              <a:t>and single-sign-on too!</a:t>
            </a:r>
          </a:p>
        </p:txBody>
      </p:sp>
      <p:sp>
        <p:nvSpPr>
          <p:cNvPr id="8" name="Rectangle: Rounded Corners 7">
            <a:extLst>
              <a:ext uri="{FF2B5EF4-FFF2-40B4-BE49-F238E27FC236}">
                <a16:creationId xmlns:a16="http://schemas.microsoft.com/office/drawing/2014/main" id="{0F233CFB-FD0E-6DF6-E51D-F8A354EB7543}"/>
              </a:ext>
            </a:extLst>
          </p:cNvPr>
          <p:cNvSpPr/>
          <p:nvPr/>
        </p:nvSpPr>
        <p:spPr>
          <a:xfrm>
            <a:off x="5145202" y="3083980"/>
            <a:ext cx="6768677" cy="559173"/>
          </a:xfrm>
          <a:prstGeom prst="roundRect">
            <a:avLst/>
          </a:prstGeom>
          <a:noFill/>
          <a:ln w="3492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C000"/>
              </a:solidFill>
            </a:endParaRPr>
          </a:p>
        </p:txBody>
      </p:sp>
      <p:sp>
        <p:nvSpPr>
          <p:cNvPr id="9" name="Rectangle: Rounded Corners 8">
            <a:extLst>
              <a:ext uri="{FF2B5EF4-FFF2-40B4-BE49-F238E27FC236}">
                <a16:creationId xmlns:a16="http://schemas.microsoft.com/office/drawing/2014/main" id="{9281DEEA-9836-1DA8-C8D3-12289CE6E794}"/>
              </a:ext>
            </a:extLst>
          </p:cNvPr>
          <p:cNvSpPr/>
          <p:nvPr/>
        </p:nvSpPr>
        <p:spPr>
          <a:xfrm>
            <a:off x="1422789" y="2875004"/>
            <a:ext cx="2282997" cy="1200329"/>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2">
            <a:extLst>
              <a:ext uri="{FF2B5EF4-FFF2-40B4-BE49-F238E27FC236}">
                <a16:creationId xmlns:a16="http://schemas.microsoft.com/office/drawing/2014/main" id="{5440EBF2-AF9A-C559-65C0-50E67081C944}"/>
              </a:ext>
            </a:extLst>
          </p:cNvPr>
          <p:cNvSpPr txBox="1"/>
          <p:nvPr/>
        </p:nvSpPr>
        <p:spPr>
          <a:xfrm>
            <a:off x="1491170" y="2865479"/>
            <a:ext cx="2433440"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12" name="!!txtAdmin">
            <a:extLst>
              <a:ext uri="{FF2B5EF4-FFF2-40B4-BE49-F238E27FC236}">
                <a16:creationId xmlns:a16="http://schemas.microsoft.com/office/drawing/2014/main" id="{A2A86AC5-3C26-1198-5920-C76CE2120285}"/>
              </a:ext>
            </a:extLst>
          </p:cNvPr>
          <p:cNvSpPr txBox="1"/>
          <p:nvPr/>
        </p:nvSpPr>
        <p:spPr>
          <a:xfrm>
            <a:off x="1600200" y="3429000"/>
            <a:ext cx="2392791" cy="369332"/>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p:txBody>
      </p:sp>
    </p:spTree>
    <p:extLst>
      <p:ext uri="{BB962C8B-B14F-4D97-AF65-F5344CB8AC3E}">
        <p14:creationId xmlns:p14="http://schemas.microsoft.com/office/powerpoint/2010/main" val="4449739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0" nodeType="afterEffect">
                                  <p:stCondLst>
                                    <p:cond delay="0"/>
                                  </p:stCondLst>
                                  <p:childTnLst>
                                    <p:set>
                                      <p:cBhvr>
                                        <p:cTn id="6" dur="1" fill="hold">
                                          <p:stCondLst>
                                            <p:cond delay="0"/>
                                          </p:stCondLst>
                                        </p:cTn>
                                        <p:tgtEl>
                                          <p:spTgt spid="21"/>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hidden"/>
                                      </p:to>
                                    </p:set>
                                  </p:childTnLst>
                                </p:cTn>
                              </p:par>
                            </p:childTnLst>
                          </p:cTn>
                        </p:par>
                        <p:par>
                          <p:cTn id="9" fill="hold">
                            <p:stCondLst>
                              <p:cond delay="0"/>
                            </p:stCondLst>
                            <p:childTnLst>
                              <p:par>
                                <p:cTn id="10" presetID="1" presetClass="entr" presetSubtype="0"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3" grpId="0"/>
      <p:bldP spid="4" grpId="0"/>
      <p:bldP spid="8"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aphicFrame>
        <p:nvGraphicFramePr>
          <p:cNvPr id="6" name="Table 5">
            <a:extLst>
              <a:ext uri="{FF2B5EF4-FFF2-40B4-BE49-F238E27FC236}">
                <a16:creationId xmlns:a16="http://schemas.microsoft.com/office/drawing/2014/main" id="{86E81842-1A2D-7D94-9868-7690DA3B6C66}"/>
              </a:ext>
            </a:extLst>
          </p:cNvPr>
          <p:cNvGraphicFramePr>
            <a:graphicFrameLocks noGrp="1"/>
          </p:cNvGraphicFramePr>
          <p:nvPr/>
        </p:nvGraphicFramePr>
        <p:xfrm>
          <a:off x="5145203" y="2217715"/>
          <a:ext cx="6768677" cy="2505332"/>
        </p:xfrm>
        <a:graphic>
          <a:graphicData uri="http://schemas.openxmlformats.org/drawingml/2006/table">
            <a:tbl>
              <a:tblPr firstRow="1" bandRow="1">
                <a:tableStyleId>{5C22544A-7EE6-4342-B048-85BDC9FD1C3A}</a:tableStyleId>
              </a:tblPr>
              <a:tblGrid>
                <a:gridCol w="2945069">
                  <a:extLst>
                    <a:ext uri="{9D8B030D-6E8A-4147-A177-3AD203B41FA5}">
                      <a16:colId xmlns:a16="http://schemas.microsoft.com/office/drawing/2014/main" val="20000"/>
                    </a:ext>
                  </a:extLst>
                </a:gridCol>
                <a:gridCol w="1561578">
                  <a:extLst>
                    <a:ext uri="{9D8B030D-6E8A-4147-A177-3AD203B41FA5}">
                      <a16:colId xmlns:a16="http://schemas.microsoft.com/office/drawing/2014/main" val="20001"/>
                    </a:ext>
                  </a:extLst>
                </a:gridCol>
                <a:gridCol w="2262030">
                  <a:extLst>
                    <a:ext uri="{9D8B030D-6E8A-4147-A177-3AD203B41FA5}">
                      <a16:colId xmlns:a16="http://schemas.microsoft.com/office/drawing/2014/main" val="20003"/>
                    </a:ext>
                  </a:extLst>
                </a:gridCol>
              </a:tblGrid>
              <a:tr h="524021">
                <a:tc>
                  <a:txBody>
                    <a:bodyPr/>
                    <a:lstStyle/>
                    <a:p>
                      <a:endParaRPr lang="en-US" dirty="0"/>
                    </a:p>
                  </a:txBody>
                  <a:tcPr/>
                </a:tc>
                <a:tc>
                  <a:txBody>
                    <a:bodyPr/>
                    <a:lstStyle/>
                    <a:p>
                      <a:pPr algn="ctr"/>
                      <a:r>
                        <a:rPr lang="en-US" sz="2400" dirty="0">
                          <a:latin typeface="Corbel" panose="020B0503020204020204" pitchFamily="34" charset="0"/>
                        </a:rPr>
                        <a:t>Safe from</a:t>
                      </a:r>
                    </a:p>
                    <a:p>
                      <a:pPr algn="ctr"/>
                      <a:r>
                        <a:rPr lang="en-US" sz="2400" dirty="0">
                          <a:latin typeface="Corbel" panose="020B0503020204020204" pitchFamily="34" charset="0"/>
                        </a:rPr>
                        <a:t>XSS?</a:t>
                      </a:r>
                    </a:p>
                  </a:txBody>
                  <a:tcPr anchor="ctr"/>
                </a:tc>
                <a:tc>
                  <a:txBody>
                    <a:bodyPr/>
                    <a:lstStyle/>
                    <a:p>
                      <a:pPr algn="ctr"/>
                      <a:r>
                        <a:rPr lang="en-US" sz="2400" dirty="0">
                          <a:latin typeface="Corbel" panose="020B0503020204020204" pitchFamily="34" charset="0"/>
                        </a:rPr>
                        <a:t>App can access token payload?</a:t>
                      </a:r>
                    </a:p>
                  </a:txBody>
                  <a:tcPr anchor="ctr"/>
                </a:tc>
                <a:extLst>
                  <a:ext uri="{0D108BD9-81ED-4DB2-BD59-A6C34878D82A}">
                    <a16:rowId xmlns:a16="http://schemas.microsoft.com/office/drawing/2014/main" val="10000"/>
                  </a:ext>
                </a:extLst>
              </a:tr>
              <a:tr h="841186">
                <a:tc>
                  <a:txBody>
                    <a:bodyPr/>
                    <a:lstStyle/>
                    <a:p>
                      <a:r>
                        <a:rPr lang="en-US" sz="2400" dirty="0">
                          <a:solidFill>
                            <a:srgbClr val="333F50"/>
                          </a:solidFill>
                          <a:latin typeface="Corbel" panose="020B0503020204020204" pitchFamily="34" charset="0"/>
                        </a:rPr>
                        <a:t>LocalStorage</a:t>
                      </a:r>
                    </a:p>
                  </a:txBody>
                  <a:tcPr/>
                </a:tc>
                <a:tc>
                  <a:txBody>
                    <a:bodyPr/>
                    <a:lstStyle/>
                    <a:p>
                      <a:pPr algn="ctr"/>
                      <a:r>
                        <a:rPr lang="en-US" sz="4800" dirty="0">
                          <a:solidFill>
                            <a:srgbClr val="C00000"/>
                          </a:solidFill>
                          <a:sym typeface="Wingdings" panose="05000000000000000000" pitchFamily="2" charset="2"/>
                        </a:rPr>
                        <a:t></a:t>
                      </a:r>
                      <a:endParaRPr lang="en-US" dirty="0">
                        <a:solidFill>
                          <a:srgbClr val="C00000"/>
                        </a:solidFill>
                      </a:endParaRPr>
                    </a:p>
                  </a:txBody>
                  <a:tcPr anchor="ctr"/>
                </a:tc>
                <a:tc>
                  <a:txBody>
                    <a:bodyPr/>
                    <a:lstStyle/>
                    <a:p>
                      <a:pPr algn="ctr"/>
                      <a:r>
                        <a:rPr lang="en-US" sz="4800" dirty="0">
                          <a:solidFill>
                            <a:schemeClr val="accent6">
                              <a:lumMod val="75000"/>
                            </a:schemeClr>
                          </a:solidFill>
                          <a:sym typeface="Wingdings" panose="05000000000000000000" pitchFamily="2" charset="2"/>
                        </a:rPr>
                        <a:t></a:t>
                      </a:r>
                      <a:endParaRPr lang="en-US" sz="4800" dirty="0">
                        <a:solidFill>
                          <a:srgbClr val="333F50"/>
                        </a:solidFill>
                        <a:latin typeface="Corbel" panose="020B0503020204020204" pitchFamily="34" charset="0"/>
                      </a:endParaRPr>
                    </a:p>
                  </a:txBody>
                  <a:tcPr anchor="ctr"/>
                </a:tc>
                <a:extLst>
                  <a:ext uri="{0D108BD9-81ED-4DB2-BD59-A6C34878D82A}">
                    <a16:rowId xmlns:a16="http://schemas.microsoft.com/office/drawing/2014/main" val="10001"/>
                  </a:ext>
                </a:extLst>
              </a:tr>
              <a:tr h="841186">
                <a:tc>
                  <a:txBody>
                    <a:bodyPr/>
                    <a:lstStyle/>
                    <a:p>
                      <a:r>
                        <a:rPr lang="en-US" sz="2400" dirty="0">
                          <a:solidFill>
                            <a:srgbClr val="333F50"/>
                          </a:solidFill>
                          <a:latin typeface="Corbel" panose="020B0503020204020204" pitchFamily="34" charset="0"/>
                        </a:rPr>
                        <a:t>httpOnly secure cookie</a:t>
                      </a:r>
                    </a:p>
                  </a:txBody>
                  <a:tcPr/>
                </a:tc>
                <a:tc>
                  <a:txBody>
                    <a:bodyPr/>
                    <a:lstStyle/>
                    <a:p>
                      <a:pPr algn="ctr"/>
                      <a:r>
                        <a:rPr lang="en-US" sz="4800" dirty="0">
                          <a:solidFill>
                            <a:schemeClr val="accent6">
                              <a:lumMod val="75000"/>
                            </a:schemeClr>
                          </a:solidFill>
                          <a:sym typeface="Wingdings" panose="05000000000000000000" pitchFamily="2" charset="2"/>
                        </a:rPr>
                        <a:t></a:t>
                      </a:r>
                      <a:endParaRPr lang="en-US" dirty="0">
                        <a:solidFill>
                          <a:schemeClr val="accent6">
                            <a:lumMod val="75000"/>
                          </a:schemeClr>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800" dirty="0">
                          <a:solidFill>
                            <a:srgbClr val="C00000"/>
                          </a:solidFill>
                          <a:sym typeface="Wingdings" panose="05000000000000000000" pitchFamily="2" charset="2"/>
                        </a:rPr>
                        <a:t></a:t>
                      </a:r>
                      <a:endParaRPr lang="en-US" sz="4800" dirty="0">
                        <a:solidFill>
                          <a:srgbClr val="333F50"/>
                        </a:solidFill>
                        <a:latin typeface="Corbel" panose="020B0503020204020204" pitchFamily="34" charset="0"/>
                      </a:endParaRPr>
                    </a:p>
                  </a:txBody>
                  <a:tcPr anchor="ctr"/>
                </a:tc>
                <a:extLst>
                  <a:ext uri="{0D108BD9-81ED-4DB2-BD59-A6C34878D82A}">
                    <a16:rowId xmlns:a16="http://schemas.microsoft.com/office/drawing/2014/main" val="10002"/>
                  </a:ext>
                </a:extLst>
              </a:tr>
            </a:tbl>
          </a:graphicData>
        </a:graphic>
      </p:graphicFrame>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4" name="TextBox 3">
            <a:extLst>
              <a:ext uri="{FF2B5EF4-FFF2-40B4-BE49-F238E27FC236}">
                <a16:creationId xmlns:a16="http://schemas.microsoft.com/office/drawing/2014/main" id="{51F0F9E1-3A48-DA27-E810-AC03B3482666}"/>
              </a:ext>
            </a:extLst>
          </p:cNvPr>
          <p:cNvSpPr txBox="1"/>
          <p:nvPr/>
        </p:nvSpPr>
        <p:spPr>
          <a:xfrm>
            <a:off x="4440353" y="7021266"/>
            <a:ext cx="7334250" cy="2062103"/>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JWT aren't just for JavaScript clients!</a:t>
            </a:r>
            <a:br>
              <a:rPr lang="en-US" sz="3200" dirty="0">
                <a:solidFill>
                  <a:schemeClr val="bg1">
                    <a:lumMod val="95000"/>
                  </a:schemeClr>
                </a:solidFill>
                <a:latin typeface="Corbel" panose="020B0503020204020204" pitchFamily="34" charset="0"/>
              </a:rPr>
            </a:br>
            <a:endParaRPr lang="en-US" sz="3200" dirty="0">
              <a:solidFill>
                <a:schemeClr val="bg1">
                  <a:lumMod val="95000"/>
                </a:schemeClr>
              </a:solidFill>
              <a:latin typeface="Corbel" panose="020B0503020204020204" pitchFamily="34" charset="0"/>
            </a:endParaRPr>
          </a:p>
          <a:p>
            <a:pPr algn="ctr"/>
            <a:r>
              <a:rPr lang="en-US" sz="3200" dirty="0">
                <a:solidFill>
                  <a:schemeClr val="bg1">
                    <a:lumMod val="95000"/>
                  </a:schemeClr>
                </a:solidFill>
                <a:latin typeface="Corbel" panose="020B0503020204020204" pitchFamily="34" charset="0"/>
              </a:rPr>
              <a:t>They work for server-to-server APIs</a:t>
            </a:r>
          </a:p>
          <a:p>
            <a:pPr algn="ctr"/>
            <a:r>
              <a:rPr lang="en-US" sz="3200" dirty="0">
                <a:solidFill>
                  <a:schemeClr val="bg1">
                    <a:lumMod val="95000"/>
                  </a:schemeClr>
                </a:solidFill>
                <a:latin typeface="Corbel" panose="020B0503020204020204" pitchFamily="34" charset="0"/>
              </a:rPr>
              <a:t>and single-sign-on too!</a:t>
            </a:r>
          </a:p>
        </p:txBody>
      </p:sp>
      <p:sp>
        <p:nvSpPr>
          <p:cNvPr id="8" name="Rectangle: Rounded Corners 7">
            <a:extLst>
              <a:ext uri="{FF2B5EF4-FFF2-40B4-BE49-F238E27FC236}">
                <a16:creationId xmlns:a16="http://schemas.microsoft.com/office/drawing/2014/main" id="{0F233CFB-FD0E-6DF6-E51D-F8A354EB7543}"/>
              </a:ext>
            </a:extLst>
          </p:cNvPr>
          <p:cNvSpPr/>
          <p:nvPr/>
        </p:nvSpPr>
        <p:spPr>
          <a:xfrm>
            <a:off x="5145202" y="4009810"/>
            <a:ext cx="6768677" cy="596480"/>
          </a:xfrm>
          <a:prstGeom prst="roundRect">
            <a:avLst/>
          </a:prstGeom>
          <a:noFill/>
          <a:ln w="3492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C000"/>
              </a:solidFill>
            </a:endParaRPr>
          </a:p>
        </p:txBody>
      </p:sp>
      <p:sp>
        <p:nvSpPr>
          <p:cNvPr id="9" name="Rectangle: Rounded Corners 8">
            <a:extLst>
              <a:ext uri="{FF2B5EF4-FFF2-40B4-BE49-F238E27FC236}">
                <a16:creationId xmlns:a16="http://schemas.microsoft.com/office/drawing/2014/main" id="{3F373202-8326-4CE1-79CE-695F21C51913}"/>
              </a:ext>
            </a:extLst>
          </p:cNvPr>
          <p:cNvSpPr/>
          <p:nvPr/>
        </p:nvSpPr>
        <p:spPr>
          <a:xfrm>
            <a:off x="1422789" y="2875004"/>
            <a:ext cx="2282997" cy="1200329"/>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2">
            <a:extLst>
              <a:ext uri="{FF2B5EF4-FFF2-40B4-BE49-F238E27FC236}">
                <a16:creationId xmlns:a16="http://schemas.microsoft.com/office/drawing/2014/main" id="{714F7107-46A9-A919-D2DA-5971FD45880B}"/>
              </a:ext>
            </a:extLst>
          </p:cNvPr>
          <p:cNvSpPr txBox="1"/>
          <p:nvPr/>
        </p:nvSpPr>
        <p:spPr>
          <a:xfrm>
            <a:off x="1491170" y="2865479"/>
            <a:ext cx="2433440"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12" name="!!txtAdmin">
            <a:extLst>
              <a:ext uri="{FF2B5EF4-FFF2-40B4-BE49-F238E27FC236}">
                <a16:creationId xmlns:a16="http://schemas.microsoft.com/office/drawing/2014/main" id="{52798486-4970-2CB1-2D40-11D6990F2D11}"/>
              </a:ext>
            </a:extLst>
          </p:cNvPr>
          <p:cNvSpPr txBox="1"/>
          <p:nvPr/>
        </p:nvSpPr>
        <p:spPr>
          <a:xfrm>
            <a:off x="1600200" y="3429000"/>
            <a:ext cx="2392791" cy="369332"/>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p:txBody>
      </p:sp>
    </p:spTree>
    <p:extLst>
      <p:ext uri="{BB962C8B-B14F-4D97-AF65-F5344CB8AC3E}">
        <p14:creationId xmlns:p14="http://schemas.microsoft.com/office/powerpoint/2010/main" val="1472318470"/>
      </p:ext>
    </p:extLst>
  </p:cSld>
  <p:clrMapOvr>
    <a:masterClrMapping/>
  </p:clrMapOvr>
  <mc:AlternateContent xmlns:mc="http://schemas.openxmlformats.org/markup-compatibility/2006" xmlns:p159="http://schemas.microsoft.com/office/powerpoint/2015/09/main">
    <mc:Choice Requires="p159">
      <p:transition spd="med">
        <p159:morph option="byChar"/>
      </p:transition>
    </mc:Choice>
    <mc:Fallback xmlns="">
      <p:transition spd="med">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aphicFrame>
        <p:nvGraphicFramePr>
          <p:cNvPr id="6" name="Table 5">
            <a:extLst>
              <a:ext uri="{FF2B5EF4-FFF2-40B4-BE49-F238E27FC236}">
                <a16:creationId xmlns:a16="http://schemas.microsoft.com/office/drawing/2014/main" id="{86E81842-1A2D-7D94-9868-7690DA3B6C66}"/>
              </a:ext>
            </a:extLst>
          </p:cNvPr>
          <p:cNvGraphicFramePr>
            <a:graphicFrameLocks noGrp="1"/>
          </p:cNvGraphicFramePr>
          <p:nvPr/>
        </p:nvGraphicFramePr>
        <p:xfrm>
          <a:off x="5145203" y="2217715"/>
          <a:ext cx="6768677" cy="2505332"/>
        </p:xfrm>
        <a:graphic>
          <a:graphicData uri="http://schemas.openxmlformats.org/drawingml/2006/table">
            <a:tbl>
              <a:tblPr firstRow="1" bandRow="1">
                <a:tableStyleId>{5C22544A-7EE6-4342-B048-85BDC9FD1C3A}</a:tableStyleId>
              </a:tblPr>
              <a:tblGrid>
                <a:gridCol w="2945069">
                  <a:extLst>
                    <a:ext uri="{9D8B030D-6E8A-4147-A177-3AD203B41FA5}">
                      <a16:colId xmlns:a16="http://schemas.microsoft.com/office/drawing/2014/main" val="20000"/>
                    </a:ext>
                  </a:extLst>
                </a:gridCol>
                <a:gridCol w="1561578">
                  <a:extLst>
                    <a:ext uri="{9D8B030D-6E8A-4147-A177-3AD203B41FA5}">
                      <a16:colId xmlns:a16="http://schemas.microsoft.com/office/drawing/2014/main" val="20001"/>
                    </a:ext>
                  </a:extLst>
                </a:gridCol>
                <a:gridCol w="2262030">
                  <a:extLst>
                    <a:ext uri="{9D8B030D-6E8A-4147-A177-3AD203B41FA5}">
                      <a16:colId xmlns:a16="http://schemas.microsoft.com/office/drawing/2014/main" val="20003"/>
                    </a:ext>
                  </a:extLst>
                </a:gridCol>
              </a:tblGrid>
              <a:tr h="524021">
                <a:tc>
                  <a:txBody>
                    <a:bodyPr/>
                    <a:lstStyle/>
                    <a:p>
                      <a:endParaRPr lang="en-US" dirty="0"/>
                    </a:p>
                  </a:txBody>
                  <a:tcPr/>
                </a:tc>
                <a:tc>
                  <a:txBody>
                    <a:bodyPr/>
                    <a:lstStyle/>
                    <a:p>
                      <a:pPr algn="ctr"/>
                      <a:r>
                        <a:rPr lang="en-US" sz="2400" dirty="0">
                          <a:latin typeface="Corbel" panose="020B0503020204020204" pitchFamily="34" charset="0"/>
                        </a:rPr>
                        <a:t>Safe from</a:t>
                      </a:r>
                    </a:p>
                    <a:p>
                      <a:pPr algn="ctr"/>
                      <a:r>
                        <a:rPr lang="en-US" sz="2400" dirty="0">
                          <a:latin typeface="Corbel" panose="020B0503020204020204" pitchFamily="34" charset="0"/>
                        </a:rPr>
                        <a:t>XSS?</a:t>
                      </a:r>
                    </a:p>
                  </a:txBody>
                  <a:tcPr anchor="ctr"/>
                </a:tc>
                <a:tc>
                  <a:txBody>
                    <a:bodyPr/>
                    <a:lstStyle/>
                    <a:p>
                      <a:pPr algn="ctr"/>
                      <a:r>
                        <a:rPr lang="en-US" sz="2400" dirty="0">
                          <a:latin typeface="Corbel" panose="020B0503020204020204" pitchFamily="34" charset="0"/>
                        </a:rPr>
                        <a:t>App can access token payload?</a:t>
                      </a:r>
                    </a:p>
                  </a:txBody>
                  <a:tcPr anchor="ctr"/>
                </a:tc>
                <a:extLst>
                  <a:ext uri="{0D108BD9-81ED-4DB2-BD59-A6C34878D82A}">
                    <a16:rowId xmlns:a16="http://schemas.microsoft.com/office/drawing/2014/main" val="10000"/>
                  </a:ext>
                </a:extLst>
              </a:tr>
              <a:tr h="841186">
                <a:tc>
                  <a:txBody>
                    <a:bodyPr/>
                    <a:lstStyle/>
                    <a:p>
                      <a:r>
                        <a:rPr lang="en-US" sz="2400" dirty="0">
                          <a:solidFill>
                            <a:srgbClr val="333F50"/>
                          </a:solidFill>
                          <a:latin typeface="Corbel" panose="020B0503020204020204" pitchFamily="34" charset="0"/>
                        </a:rPr>
                        <a:t>LocalStorage</a:t>
                      </a:r>
                    </a:p>
                  </a:txBody>
                  <a:tcPr/>
                </a:tc>
                <a:tc>
                  <a:txBody>
                    <a:bodyPr/>
                    <a:lstStyle/>
                    <a:p>
                      <a:pPr algn="ctr"/>
                      <a:r>
                        <a:rPr lang="en-US" sz="4800" dirty="0">
                          <a:solidFill>
                            <a:srgbClr val="C00000"/>
                          </a:solidFill>
                          <a:sym typeface="Wingdings" panose="05000000000000000000" pitchFamily="2" charset="2"/>
                        </a:rPr>
                        <a:t></a:t>
                      </a:r>
                      <a:endParaRPr lang="en-US" dirty="0">
                        <a:solidFill>
                          <a:srgbClr val="C00000"/>
                        </a:solidFill>
                      </a:endParaRPr>
                    </a:p>
                  </a:txBody>
                  <a:tcPr anchor="ctr"/>
                </a:tc>
                <a:tc>
                  <a:txBody>
                    <a:bodyPr/>
                    <a:lstStyle/>
                    <a:p>
                      <a:pPr algn="ctr"/>
                      <a:r>
                        <a:rPr lang="en-US" sz="4800" dirty="0">
                          <a:solidFill>
                            <a:schemeClr val="accent6">
                              <a:lumMod val="75000"/>
                            </a:schemeClr>
                          </a:solidFill>
                          <a:sym typeface="Wingdings" panose="05000000000000000000" pitchFamily="2" charset="2"/>
                        </a:rPr>
                        <a:t></a:t>
                      </a:r>
                      <a:endParaRPr lang="en-US" sz="4800" dirty="0">
                        <a:solidFill>
                          <a:srgbClr val="333F50"/>
                        </a:solidFill>
                        <a:latin typeface="Corbel" panose="020B0503020204020204" pitchFamily="34" charset="0"/>
                      </a:endParaRPr>
                    </a:p>
                  </a:txBody>
                  <a:tcPr anchor="ctr"/>
                </a:tc>
                <a:extLst>
                  <a:ext uri="{0D108BD9-81ED-4DB2-BD59-A6C34878D82A}">
                    <a16:rowId xmlns:a16="http://schemas.microsoft.com/office/drawing/2014/main" val="10001"/>
                  </a:ext>
                </a:extLst>
              </a:tr>
              <a:tr h="841186">
                <a:tc>
                  <a:txBody>
                    <a:bodyPr/>
                    <a:lstStyle/>
                    <a:p>
                      <a:r>
                        <a:rPr lang="en-US" sz="2400" dirty="0">
                          <a:solidFill>
                            <a:srgbClr val="333F50"/>
                          </a:solidFill>
                          <a:latin typeface="Corbel" panose="020B0503020204020204" pitchFamily="34" charset="0"/>
                        </a:rPr>
                        <a:t>httpOnly secure cookie</a:t>
                      </a:r>
                    </a:p>
                  </a:txBody>
                  <a:tcPr/>
                </a:tc>
                <a:tc>
                  <a:txBody>
                    <a:bodyPr/>
                    <a:lstStyle/>
                    <a:p>
                      <a:pPr algn="ctr"/>
                      <a:r>
                        <a:rPr lang="en-US" sz="4800" dirty="0">
                          <a:solidFill>
                            <a:schemeClr val="accent6">
                              <a:lumMod val="75000"/>
                            </a:schemeClr>
                          </a:solidFill>
                          <a:sym typeface="Wingdings" panose="05000000000000000000" pitchFamily="2" charset="2"/>
                        </a:rPr>
                        <a:t></a:t>
                      </a:r>
                      <a:endParaRPr lang="en-US" dirty="0">
                        <a:solidFill>
                          <a:schemeClr val="accent6">
                            <a:lumMod val="75000"/>
                          </a:schemeClr>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800" dirty="0">
                          <a:solidFill>
                            <a:srgbClr val="C00000"/>
                          </a:solidFill>
                          <a:sym typeface="Wingdings" panose="05000000000000000000" pitchFamily="2" charset="2"/>
                        </a:rPr>
                        <a:t></a:t>
                      </a:r>
                      <a:endParaRPr lang="en-US" sz="4800" dirty="0">
                        <a:solidFill>
                          <a:srgbClr val="333F50"/>
                        </a:solidFill>
                        <a:latin typeface="Corbel" panose="020B0503020204020204" pitchFamily="34" charset="0"/>
                      </a:endParaRPr>
                    </a:p>
                  </a:txBody>
                  <a:tcPr anchor="ctr"/>
                </a:tc>
                <a:extLst>
                  <a:ext uri="{0D108BD9-81ED-4DB2-BD59-A6C34878D82A}">
                    <a16:rowId xmlns:a16="http://schemas.microsoft.com/office/drawing/2014/main" val="10002"/>
                  </a:ext>
                </a:extLst>
              </a:tr>
            </a:tbl>
          </a:graphicData>
        </a:graphic>
      </p:graphicFrame>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4" name="TextBox 3">
            <a:extLst>
              <a:ext uri="{FF2B5EF4-FFF2-40B4-BE49-F238E27FC236}">
                <a16:creationId xmlns:a16="http://schemas.microsoft.com/office/drawing/2014/main" id="{51F0F9E1-3A48-DA27-E810-AC03B3482666}"/>
              </a:ext>
            </a:extLst>
          </p:cNvPr>
          <p:cNvSpPr txBox="1"/>
          <p:nvPr/>
        </p:nvSpPr>
        <p:spPr>
          <a:xfrm>
            <a:off x="4440353" y="7021266"/>
            <a:ext cx="7334250" cy="2062103"/>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JWT aren't just for JavaScript clients!</a:t>
            </a:r>
            <a:br>
              <a:rPr lang="en-US" sz="3200" dirty="0">
                <a:solidFill>
                  <a:schemeClr val="bg1">
                    <a:lumMod val="95000"/>
                  </a:schemeClr>
                </a:solidFill>
                <a:latin typeface="Corbel" panose="020B0503020204020204" pitchFamily="34" charset="0"/>
              </a:rPr>
            </a:br>
            <a:endParaRPr lang="en-US" sz="3200" dirty="0">
              <a:solidFill>
                <a:schemeClr val="bg1">
                  <a:lumMod val="95000"/>
                </a:schemeClr>
              </a:solidFill>
              <a:latin typeface="Corbel" panose="020B0503020204020204" pitchFamily="34" charset="0"/>
            </a:endParaRPr>
          </a:p>
          <a:p>
            <a:pPr algn="ctr"/>
            <a:r>
              <a:rPr lang="en-US" sz="3200" dirty="0">
                <a:solidFill>
                  <a:schemeClr val="bg1">
                    <a:lumMod val="95000"/>
                  </a:schemeClr>
                </a:solidFill>
                <a:latin typeface="Corbel" panose="020B0503020204020204" pitchFamily="34" charset="0"/>
              </a:rPr>
              <a:t>They work for server-to-server APIs</a:t>
            </a:r>
          </a:p>
          <a:p>
            <a:pPr algn="ctr"/>
            <a:r>
              <a:rPr lang="en-US" sz="3200" dirty="0">
                <a:solidFill>
                  <a:schemeClr val="bg1">
                    <a:lumMod val="95000"/>
                  </a:schemeClr>
                </a:solidFill>
                <a:latin typeface="Corbel" panose="020B0503020204020204" pitchFamily="34" charset="0"/>
              </a:rPr>
              <a:t>and single-sign-on too!</a:t>
            </a:r>
          </a:p>
        </p:txBody>
      </p:sp>
      <p:cxnSp>
        <p:nvCxnSpPr>
          <p:cNvPr id="8" name="!!Arrow 1">
            <a:extLst>
              <a:ext uri="{FF2B5EF4-FFF2-40B4-BE49-F238E27FC236}">
                <a16:creationId xmlns:a16="http://schemas.microsoft.com/office/drawing/2014/main" id="{8B701E65-94A1-CA09-8634-CDD3E5F1C1F5}"/>
              </a:ext>
            </a:extLst>
          </p:cNvPr>
          <p:cNvCxnSpPr>
            <a:cxnSpLocks/>
          </p:cNvCxnSpPr>
          <p:nvPr/>
        </p:nvCxnSpPr>
        <p:spPr>
          <a:xfrm flipH="1">
            <a:off x="3924610" y="4191000"/>
            <a:ext cx="1150991" cy="532047"/>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9" name="!!Txt3">
            <a:extLst>
              <a:ext uri="{FF2B5EF4-FFF2-40B4-BE49-F238E27FC236}">
                <a16:creationId xmlns:a16="http://schemas.microsoft.com/office/drawing/2014/main" id="{3F26420C-54A9-5118-2153-0A13D9A36C42}"/>
              </a:ext>
            </a:extLst>
          </p:cNvPr>
          <p:cNvSpPr txBox="1"/>
          <p:nvPr/>
        </p:nvSpPr>
        <p:spPr>
          <a:xfrm>
            <a:off x="3814816" y="4923423"/>
            <a:ext cx="3785710"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Store IDENTITY and PERMISSION data in secure cookies</a:t>
            </a:r>
          </a:p>
        </p:txBody>
      </p:sp>
      <p:sp>
        <p:nvSpPr>
          <p:cNvPr id="11" name="Rectangle: Rounded Corners 10">
            <a:extLst>
              <a:ext uri="{FF2B5EF4-FFF2-40B4-BE49-F238E27FC236}">
                <a16:creationId xmlns:a16="http://schemas.microsoft.com/office/drawing/2014/main" id="{015E7D14-B3F9-70F6-3EA4-C69459866A51}"/>
              </a:ext>
            </a:extLst>
          </p:cNvPr>
          <p:cNvSpPr/>
          <p:nvPr/>
        </p:nvSpPr>
        <p:spPr>
          <a:xfrm>
            <a:off x="1422789" y="4538704"/>
            <a:ext cx="2282997" cy="1200329"/>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2">
            <a:extLst>
              <a:ext uri="{FF2B5EF4-FFF2-40B4-BE49-F238E27FC236}">
                <a16:creationId xmlns:a16="http://schemas.microsoft.com/office/drawing/2014/main" id="{090CA27C-5B14-6766-554E-88889E0DF548}"/>
              </a:ext>
            </a:extLst>
          </p:cNvPr>
          <p:cNvSpPr txBox="1"/>
          <p:nvPr/>
        </p:nvSpPr>
        <p:spPr>
          <a:xfrm>
            <a:off x="1491170" y="4529179"/>
            <a:ext cx="2433440"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13" name="!!txtAdmin">
            <a:extLst>
              <a:ext uri="{FF2B5EF4-FFF2-40B4-BE49-F238E27FC236}">
                <a16:creationId xmlns:a16="http://schemas.microsoft.com/office/drawing/2014/main" id="{6F69F88F-2663-BE1D-7B2A-7404EAB52188}"/>
              </a:ext>
            </a:extLst>
          </p:cNvPr>
          <p:cNvSpPr txBox="1"/>
          <p:nvPr/>
        </p:nvSpPr>
        <p:spPr>
          <a:xfrm>
            <a:off x="1600200" y="5092700"/>
            <a:ext cx="2392791" cy="369332"/>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p:txBody>
      </p:sp>
    </p:spTree>
    <p:extLst>
      <p:ext uri="{BB962C8B-B14F-4D97-AF65-F5344CB8AC3E}">
        <p14:creationId xmlns:p14="http://schemas.microsoft.com/office/powerpoint/2010/main" val="2400592523"/>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right)">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9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aphicFrame>
        <p:nvGraphicFramePr>
          <p:cNvPr id="6" name="Table 5">
            <a:extLst>
              <a:ext uri="{FF2B5EF4-FFF2-40B4-BE49-F238E27FC236}">
                <a16:creationId xmlns:a16="http://schemas.microsoft.com/office/drawing/2014/main" id="{86E81842-1A2D-7D94-9868-7690DA3B6C66}"/>
              </a:ext>
            </a:extLst>
          </p:cNvPr>
          <p:cNvGraphicFramePr>
            <a:graphicFrameLocks noGrp="1"/>
          </p:cNvGraphicFramePr>
          <p:nvPr/>
        </p:nvGraphicFramePr>
        <p:xfrm>
          <a:off x="5145203" y="2217715"/>
          <a:ext cx="6768677" cy="2505332"/>
        </p:xfrm>
        <a:graphic>
          <a:graphicData uri="http://schemas.openxmlformats.org/drawingml/2006/table">
            <a:tbl>
              <a:tblPr firstRow="1" bandRow="1">
                <a:tableStyleId>{5C22544A-7EE6-4342-B048-85BDC9FD1C3A}</a:tableStyleId>
              </a:tblPr>
              <a:tblGrid>
                <a:gridCol w="2945069">
                  <a:extLst>
                    <a:ext uri="{9D8B030D-6E8A-4147-A177-3AD203B41FA5}">
                      <a16:colId xmlns:a16="http://schemas.microsoft.com/office/drawing/2014/main" val="20000"/>
                    </a:ext>
                  </a:extLst>
                </a:gridCol>
                <a:gridCol w="1561578">
                  <a:extLst>
                    <a:ext uri="{9D8B030D-6E8A-4147-A177-3AD203B41FA5}">
                      <a16:colId xmlns:a16="http://schemas.microsoft.com/office/drawing/2014/main" val="20001"/>
                    </a:ext>
                  </a:extLst>
                </a:gridCol>
                <a:gridCol w="2262030">
                  <a:extLst>
                    <a:ext uri="{9D8B030D-6E8A-4147-A177-3AD203B41FA5}">
                      <a16:colId xmlns:a16="http://schemas.microsoft.com/office/drawing/2014/main" val="20003"/>
                    </a:ext>
                  </a:extLst>
                </a:gridCol>
              </a:tblGrid>
              <a:tr h="524021">
                <a:tc>
                  <a:txBody>
                    <a:bodyPr/>
                    <a:lstStyle/>
                    <a:p>
                      <a:endParaRPr lang="en-US" dirty="0"/>
                    </a:p>
                  </a:txBody>
                  <a:tcPr/>
                </a:tc>
                <a:tc>
                  <a:txBody>
                    <a:bodyPr/>
                    <a:lstStyle/>
                    <a:p>
                      <a:pPr algn="ctr"/>
                      <a:r>
                        <a:rPr lang="en-US" sz="2400" dirty="0">
                          <a:latin typeface="Corbel" panose="020B0503020204020204" pitchFamily="34" charset="0"/>
                        </a:rPr>
                        <a:t>Safe from</a:t>
                      </a:r>
                    </a:p>
                    <a:p>
                      <a:pPr algn="ctr"/>
                      <a:r>
                        <a:rPr lang="en-US" sz="2400" dirty="0">
                          <a:latin typeface="Corbel" panose="020B0503020204020204" pitchFamily="34" charset="0"/>
                        </a:rPr>
                        <a:t>XSS?</a:t>
                      </a:r>
                    </a:p>
                  </a:txBody>
                  <a:tcPr anchor="ctr"/>
                </a:tc>
                <a:tc>
                  <a:txBody>
                    <a:bodyPr/>
                    <a:lstStyle/>
                    <a:p>
                      <a:pPr algn="ctr"/>
                      <a:r>
                        <a:rPr lang="en-US" sz="2400" dirty="0">
                          <a:latin typeface="Corbel" panose="020B0503020204020204" pitchFamily="34" charset="0"/>
                        </a:rPr>
                        <a:t>App can access token payload?</a:t>
                      </a:r>
                    </a:p>
                  </a:txBody>
                  <a:tcPr anchor="ctr"/>
                </a:tc>
                <a:extLst>
                  <a:ext uri="{0D108BD9-81ED-4DB2-BD59-A6C34878D82A}">
                    <a16:rowId xmlns:a16="http://schemas.microsoft.com/office/drawing/2014/main" val="10000"/>
                  </a:ext>
                </a:extLst>
              </a:tr>
              <a:tr h="841186">
                <a:tc>
                  <a:txBody>
                    <a:bodyPr/>
                    <a:lstStyle/>
                    <a:p>
                      <a:r>
                        <a:rPr lang="en-US" sz="2400" dirty="0">
                          <a:solidFill>
                            <a:srgbClr val="333F50"/>
                          </a:solidFill>
                          <a:latin typeface="Corbel" panose="020B0503020204020204" pitchFamily="34" charset="0"/>
                        </a:rPr>
                        <a:t>LocalStorage</a:t>
                      </a:r>
                    </a:p>
                  </a:txBody>
                  <a:tcPr/>
                </a:tc>
                <a:tc>
                  <a:txBody>
                    <a:bodyPr/>
                    <a:lstStyle/>
                    <a:p>
                      <a:pPr algn="ctr"/>
                      <a:r>
                        <a:rPr lang="en-US" sz="4800" dirty="0">
                          <a:solidFill>
                            <a:srgbClr val="C00000"/>
                          </a:solidFill>
                          <a:sym typeface="Wingdings" panose="05000000000000000000" pitchFamily="2" charset="2"/>
                        </a:rPr>
                        <a:t></a:t>
                      </a:r>
                      <a:endParaRPr lang="en-US" dirty="0">
                        <a:solidFill>
                          <a:srgbClr val="C00000"/>
                        </a:solidFill>
                      </a:endParaRPr>
                    </a:p>
                  </a:txBody>
                  <a:tcPr anchor="ctr"/>
                </a:tc>
                <a:tc>
                  <a:txBody>
                    <a:bodyPr/>
                    <a:lstStyle/>
                    <a:p>
                      <a:pPr algn="ctr"/>
                      <a:r>
                        <a:rPr lang="en-US" sz="4800" dirty="0">
                          <a:solidFill>
                            <a:schemeClr val="accent6">
                              <a:lumMod val="75000"/>
                            </a:schemeClr>
                          </a:solidFill>
                          <a:sym typeface="Wingdings" panose="05000000000000000000" pitchFamily="2" charset="2"/>
                        </a:rPr>
                        <a:t></a:t>
                      </a:r>
                      <a:endParaRPr lang="en-US" sz="4800" dirty="0">
                        <a:solidFill>
                          <a:srgbClr val="333F50"/>
                        </a:solidFill>
                        <a:latin typeface="Corbel" panose="020B0503020204020204" pitchFamily="34" charset="0"/>
                      </a:endParaRPr>
                    </a:p>
                  </a:txBody>
                  <a:tcPr anchor="ctr"/>
                </a:tc>
                <a:extLst>
                  <a:ext uri="{0D108BD9-81ED-4DB2-BD59-A6C34878D82A}">
                    <a16:rowId xmlns:a16="http://schemas.microsoft.com/office/drawing/2014/main" val="10001"/>
                  </a:ext>
                </a:extLst>
              </a:tr>
              <a:tr h="841186">
                <a:tc>
                  <a:txBody>
                    <a:bodyPr/>
                    <a:lstStyle/>
                    <a:p>
                      <a:r>
                        <a:rPr lang="en-US" sz="2400" dirty="0">
                          <a:solidFill>
                            <a:srgbClr val="333F50"/>
                          </a:solidFill>
                          <a:latin typeface="Corbel" panose="020B0503020204020204" pitchFamily="34" charset="0"/>
                        </a:rPr>
                        <a:t>httpOnly secure cookie</a:t>
                      </a:r>
                    </a:p>
                  </a:txBody>
                  <a:tcPr/>
                </a:tc>
                <a:tc>
                  <a:txBody>
                    <a:bodyPr/>
                    <a:lstStyle/>
                    <a:p>
                      <a:pPr algn="ctr"/>
                      <a:r>
                        <a:rPr lang="en-US" sz="4800" dirty="0">
                          <a:solidFill>
                            <a:schemeClr val="accent6">
                              <a:lumMod val="75000"/>
                            </a:schemeClr>
                          </a:solidFill>
                          <a:sym typeface="Wingdings" panose="05000000000000000000" pitchFamily="2" charset="2"/>
                        </a:rPr>
                        <a:t></a:t>
                      </a:r>
                      <a:endParaRPr lang="en-US" dirty="0">
                        <a:solidFill>
                          <a:schemeClr val="accent6">
                            <a:lumMod val="75000"/>
                          </a:schemeClr>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800" dirty="0">
                          <a:solidFill>
                            <a:srgbClr val="C00000"/>
                          </a:solidFill>
                          <a:sym typeface="Wingdings" panose="05000000000000000000" pitchFamily="2" charset="2"/>
                        </a:rPr>
                        <a:t></a:t>
                      </a:r>
                      <a:endParaRPr lang="en-US" sz="4800" dirty="0">
                        <a:solidFill>
                          <a:srgbClr val="333F50"/>
                        </a:solidFill>
                        <a:latin typeface="Corbel" panose="020B0503020204020204" pitchFamily="34" charset="0"/>
                      </a:endParaRPr>
                    </a:p>
                  </a:txBody>
                  <a:tcPr anchor="ctr"/>
                </a:tc>
                <a:extLst>
                  <a:ext uri="{0D108BD9-81ED-4DB2-BD59-A6C34878D82A}">
                    <a16:rowId xmlns:a16="http://schemas.microsoft.com/office/drawing/2014/main" val="10002"/>
                  </a:ext>
                </a:extLst>
              </a:tr>
            </a:tbl>
          </a:graphicData>
        </a:graphic>
      </p:graphicFrame>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4" name="TextBox 3">
            <a:extLst>
              <a:ext uri="{FF2B5EF4-FFF2-40B4-BE49-F238E27FC236}">
                <a16:creationId xmlns:a16="http://schemas.microsoft.com/office/drawing/2014/main" id="{51F0F9E1-3A48-DA27-E810-AC03B3482666}"/>
              </a:ext>
            </a:extLst>
          </p:cNvPr>
          <p:cNvSpPr txBox="1"/>
          <p:nvPr/>
        </p:nvSpPr>
        <p:spPr>
          <a:xfrm>
            <a:off x="4440353" y="7021266"/>
            <a:ext cx="7334250" cy="1569660"/>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What if  Alice's permissions</a:t>
            </a:r>
            <a:br>
              <a:rPr lang="en-US" sz="3200" dirty="0">
                <a:solidFill>
                  <a:schemeClr val="bg1">
                    <a:lumMod val="95000"/>
                  </a:schemeClr>
                </a:solidFill>
                <a:latin typeface="Corbel" panose="020B0503020204020204" pitchFamily="34" charset="0"/>
              </a:rPr>
            </a:br>
            <a:r>
              <a:rPr lang="en-US" sz="3200" i="1" dirty="0">
                <a:solidFill>
                  <a:schemeClr val="bg1">
                    <a:lumMod val="95000"/>
                  </a:schemeClr>
                </a:solidFill>
                <a:latin typeface="Corbel" panose="020B0503020204020204" pitchFamily="34" charset="0"/>
              </a:rPr>
              <a:t>change</a:t>
            </a:r>
            <a:endParaRPr lang="en-US" sz="3200" dirty="0">
              <a:solidFill>
                <a:schemeClr val="bg1">
                  <a:lumMod val="95000"/>
                </a:schemeClr>
              </a:solidFill>
              <a:latin typeface="Corbel" panose="020B0503020204020204" pitchFamily="34" charset="0"/>
            </a:endParaRPr>
          </a:p>
          <a:p>
            <a:pPr algn="ctr"/>
            <a:r>
              <a:rPr lang="en-US" sz="3200" dirty="0">
                <a:solidFill>
                  <a:schemeClr val="bg1">
                    <a:lumMod val="95000"/>
                  </a:schemeClr>
                </a:solidFill>
                <a:latin typeface="Corbel" panose="020B0503020204020204" pitchFamily="34" charset="0"/>
              </a:rPr>
              <a:t>after the token is created?</a:t>
            </a:r>
          </a:p>
        </p:txBody>
      </p:sp>
      <p:sp>
        <p:nvSpPr>
          <p:cNvPr id="11" name="Rectangle: Rounded Corners 10">
            <a:extLst>
              <a:ext uri="{FF2B5EF4-FFF2-40B4-BE49-F238E27FC236}">
                <a16:creationId xmlns:a16="http://schemas.microsoft.com/office/drawing/2014/main" id="{2F70A63E-B496-3BCB-ED1B-E0FF2A65A295}"/>
              </a:ext>
            </a:extLst>
          </p:cNvPr>
          <p:cNvSpPr/>
          <p:nvPr/>
        </p:nvSpPr>
        <p:spPr>
          <a:xfrm>
            <a:off x="1056194" y="1465798"/>
            <a:ext cx="3216818" cy="1291697"/>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a:extLst>
              <a:ext uri="{FF2B5EF4-FFF2-40B4-BE49-F238E27FC236}">
                <a16:creationId xmlns:a16="http://schemas.microsoft.com/office/drawing/2014/main" id="{0304781E-E54D-7D36-0AF2-830376521754}"/>
              </a:ext>
            </a:extLst>
          </p:cNvPr>
          <p:cNvSpPr txBox="1"/>
          <p:nvPr/>
        </p:nvSpPr>
        <p:spPr>
          <a:xfrm>
            <a:off x="1124574" y="1456273"/>
            <a:ext cx="3315779"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currentTheme</a:t>
            </a:r>
            <a:r>
              <a:rPr lang="en-US" dirty="0">
                <a:latin typeface="Courier New" panose="02070309020205020404" pitchFamily="49" charset="0"/>
                <a:cs typeface="Courier New" panose="02070309020205020404" pitchFamily="49" charset="0"/>
              </a:rPr>
              <a:t>: "dark",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hasVerifiedAddr</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cxnSp>
        <p:nvCxnSpPr>
          <p:cNvPr id="13" name="!!Arrow 2">
            <a:extLst>
              <a:ext uri="{FF2B5EF4-FFF2-40B4-BE49-F238E27FC236}">
                <a16:creationId xmlns:a16="http://schemas.microsoft.com/office/drawing/2014/main" id="{725AF63D-7EA0-3B00-2B38-FA4B02B81CC9}"/>
              </a:ext>
            </a:extLst>
          </p:cNvPr>
          <p:cNvCxnSpPr>
            <a:cxnSpLocks/>
          </p:cNvCxnSpPr>
          <p:nvPr/>
        </p:nvCxnSpPr>
        <p:spPr>
          <a:xfrm flipH="1" flipV="1">
            <a:off x="4201660" y="2812325"/>
            <a:ext cx="879654" cy="636469"/>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5" name="!!Txt4">
            <a:extLst>
              <a:ext uri="{FF2B5EF4-FFF2-40B4-BE49-F238E27FC236}">
                <a16:creationId xmlns:a16="http://schemas.microsoft.com/office/drawing/2014/main" id="{C820731A-61C7-445F-3282-1CB4963CC7FE}"/>
              </a:ext>
            </a:extLst>
          </p:cNvPr>
          <p:cNvSpPr txBox="1"/>
          <p:nvPr/>
        </p:nvSpPr>
        <p:spPr>
          <a:xfrm>
            <a:off x="4273013" y="1348551"/>
            <a:ext cx="3785709"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Only use </a:t>
            </a:r>
            <a:r>
              <a:rPr lang="en-US" sz="2000" dirty="0" err="1">
                <a:solidFill>
                  <a:schemeClr val="bg1"/>
                </a:solidFill>
                <a:latin typeface="Corbel" panose="020B0503020204020204" pitchFamily="34" charset="0"/>
              </a:rPr>
              <a:t>LocalStorage</a:t>
            </a:r>
            <a:r>
              <a:rPr lang="en-US" sz="2000" dirty="0">
                <a:solidFill>
                  <a:schemeClr val="bg1"/>
                </a:solidFill>
                <a:latin typeface="Corbel" panose="020B0503020204020204" pitchFamily="34" charset="0"/>
              </a:rPr>
              <a:t> for less-sensitive stuff your JS app needs </a:t>
            </a:r>
          </a:p>
        </p:txBody>
      </p:sp>
      <p:cxnSp>
        <p:nvCxnSpPr>
          <p:cNvPr id="9" name="!!Arrow 1">
            <a:extLst>
              <a:ext uri="{FF2B5EF4-FFF2-40B4-BE49-F238E27FC236}">
                <a16:creationId xmlns:a16="http://schemas.microsoft.com/office/drawing/2014/main" id="{A8230C04-CCFB-E74E-FF91-5617C84D3E01}"/>
              </a:ext>
            </a:extLst>
          </p:cNvPr>
          <p:cNvCxnSpPr>
            <a:cxnSpLocks/>
          </p:cNvCxnSpPr>
          <p:nvPr/>
        </p:nvCxnSpPr>
        <p:spPr>
          <a:xfrm flipH="1">
            <a:off x="3924610" y="4191000"/>
            <a:ext cx="1150991" cy="532047"/>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4" name="!!Txt3">
            <a:extLst>
              <a:ext uri="{FF2B5EF4-FFF2-40B4-BE49-F238E27FC236}">
                <a16:creationId xmlns:a16="http://schemas.microsoft.com/office/drawing/2014/main" id="{A7035230-D345-7809-8A9A-C78E4CD5DB6A}"/>
              </a:ext>
            </a:extLst>
          </p:cNvPr>
          <p:cNvSpPr txBox="1"/>
          <p:nvPr/>
        </p:nvSpPr>
        <p:spPr>
          <a:xfrm>
            <a:off x="3814816" y="4923423"/>
            <a:ext cx="3785710"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Store IDENTITY and PERMISSION data in secure cookies</a:t>
            </a:r>
          </a:p>
        </p:txBody>
      </p:sp>
      <p:sp>
        <p:nvSpPr>
          <p:cNvPr id="17" name="Rectangle: Rounded Corners 16">
            <a:extLst>
              <a:ext uri="{FF2B5EF4-FFF2-40B4-BE49-F238E27FC236}">
                <a16:creationId xmlns:a16="http://schemas.microsoft.com/office/drawing/2014/main" id="{F65D093A-159A-EC42-7589-2B13A5301148}"/>
              </a:ext>
            </a:extLst>
          </p:cNvPr>
          <p:cNvSpPr/>
          <p:nvPr/>
        </p:nvSpPr>
        <p:spPr>
          <a:xfrm>
            <a:off x="1422789" y="4538704"/>
            <a:ext cx="2282997" cy="1200329"/>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Box 2">
            <a:extLst>
              <a:ext uri="{FF2B5EF4-FFF2-40B4-BE49-F238E27FC236}">
                <a16:creationId xmlns:a16="http://schemas.microsoft.com/office/drawing/2014/main" id="{C455709F-B8D9-659B-2820-1DF73068A4CB}"/>
              </a:ext>
            </a:extLst>
          </p:cNvPr>
          <p:cNvSpPr txBox="1"/>
          <p:nvPr/>
        </p:nvSpPr>
        <p:spPr>
          <a:xfrm>
            <a:off x="1491170" y="4529179"/>
            <a:ext cx="2433440"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19" name="!!txtAdmin">
            <a:extLst>
              <a:ext uri="{FF2B5EF4-FFF2-40B4-BE49-F238E27FC236}">
                <a16:creationId xmlns:a16="http://schemas.microsoft.com/office/drawing/2014/main" id="{141D1564-3EC6-80C6-1CF3-9E24374F4849}"/>
              </a:ext>
            </a:extLst>
          </p:cNvPr>
          <p:cNvSpPr txBox="1"/>
          <p:nvPr/>
        </p:nvSpPr>
        <p:spPr>
          <a:xfrm>
            <a:off x="1600200" y="5092700"/>
            <a:ext cx="2392791" cy="369332"/>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p:txBody>
      </p:sp>
    </p:spTree>
    <p:extLst>
      <p:ext uri="{BB962C8B-B14F-4D97-AF65-F5344CB8AC3E}">
        <p14:creationId xmlns:p14="http://schemas.microsoft.com/office/powerpoint/2010/main" val="27863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down)">
                                      <p:cBhvr>
                                        <p:cTn id="7" dur="500"/>
                                        <p:tgtEl>
                                          <p:spTgt spid="1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500"/>
                                        <p:tgtEl>
                                          <p:spTgt spid="12"/>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p:bldP spid="15" grpId="0"/>
    </p:bldLst>
  </p:timing>
</p:sld>
</file>

<file path=ppt/slides/slide9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4" name="TextBox 3">
            <a:extLst>
              <a:ext uri="{FF2B5EF4-FFF2-40B4-BE49-F238E27FC236}">
                <a16:creationId xmlns:a16="http://schemas.microsoft.com/office/drawing/2014/main" id="{2F658DD0-0943-20A4-FA06-4F50A9D02611}"/>
              </a:ext>
            </a:extLst>
          </p:cNvPr>
          <p:cNvSpPr txBox="1"/>
          <p:nvPr/>
        </p:nvSpPr>
        <p:spPr>
          <a:xfrm>
            <a:off x="4440353" y="2582616"/>
            <a:ext cx="7334250" cy="1569660"/>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What if  Alice's permissions</a:t>
            </a:r>
            <a:br>
              <a:rPr lang="en-US" sz="3200" dirty="0">
                <a:solidFill>
                  <a:schemeClr val="bg1">
                    <a:lumMod val="95000"/>
                  </a:schemeClr>
                </a:solidFill>
                <a:latin typeface="Corbel" panose="020B0503020204020204" pitchFamily="34" charset="0"/>
              </a:rPr>
            </a:br>
            <a:r>
              <a:rPr lang="en-US" sz="3200" i="1" dirty="0">
                <a:solidFill>
                  <a:schemeClr val="bg1">
                    <a:lumMod val="95000"/>
                  </a:schemeClr>
                </a:solidFill>
                <a:latin typeface="Corbel" panose="020B0503020204020204" pitchFamily="34" charset="0"/>
              </a:rPr>
              <a:t>change</a:t>
            </a:r>
            <a:endParaRPr lang="en-US" sz="3200" dirty="0">
              <a:solidFill>
                <a:schemeClr val="bg1">
                  <a:lumMod val="95000"/>
                </a:schemeClr>
              </a:solidFill>
              <a:latin typeface="Corbel" panose="020B0503020204020204" pitchFamily="34" charset="0"/>
            </a:endParaRPr>
          </a:p>
          <a:p>
            <a:pPr algn="ctr"/>
            <a:r>
              <a:rPr lang="en-US" sz="3200" dirty="0">
                <a:solidFill>
                  <a:schemeClr val="bg1">
                    <a:lumMod val="95000"/>
                  </a:schemeClr>
                </a:solidFill>
                <a:latin typeface="Corbel" panose="020B0503020204020204" pitchFamily="34" charset="0"/>
              </a:rPr>
              <a:t>after the token is created?</a:t>
            </a:r>
          </a:p>
        </p:txBody>
      </p:sp>
      <p:sp>
        <p:nvSpPr>
          <p:cNvPr id="19" name="Rectangle: Rounded Corners 18">
            <a:extLst>
              <a:ext uri="{FF2B5EF4-FFF2-40B4-BE49-F238E27FC236}">
                <a16:creationId xmlns:a16="http://schemas.microsoft.com/office/drawing/2014/main" id="{4FC3D1AE-8230-A68C-0DA6-CA0EC34591F4}"/>
              </a:ext>
            </a:extLst>
          </p:cNvPr>
          <p:cNvSpPr/>
          <p:nvPr/>
        </p:nvSpPr>
        <p:spPr>
          <a:xfrm>
            <a:off x="2003360" y="2709904"/>
            <a:ext cx="2282997" cy="1200329"/>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2">
            <a:extLst>
              <a:ext uri="{FF2B5EF4-FFF2-40B4-BE49-F238E27FC236}">
                <a16:creationId xmlns:a16="http://schemas.microsoft.com/office/drawing/2014/main" id="{C24169F1-BCC8-95CD-B5A5-787F8DCC2F1A}"/>
              </a:ext>
            </a:extLst>
          </p:cNvPr>
          <p:cNvSpPr txBox="1"/>
          <p:nvPr/>
        </p:nvSpPr>
        <p:spPr>
          <a:xfrm>
            <a:off x="2071741" y="2700379"/>
            <a:ext cx="2433440"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21" name="!!txtAdmin">
            <a:extLst>
              <a:ext uri="{FF2B5EF4-FFF2-40B4-BE49-F238E27FC236}">
                <a16:creationId xmlns:a16="http://schemas.microsoft.com/office/drawing/2014/main" id="{3FC21939-D1BD-CD6E-D9E0-F47B6085E789}"/>
              </a:ext>
            </a:extLst>
          </p:cNvPr>
          <p:cNvSpPr txBox="1"/>
          <p:nvPr/>
        </p:nvSpPr>
        <p:spPr>
          <a:xfrm>
            <a:off x="2180771" y="3263900"/>
            <a:ext cx="2392791" cy="369332"/>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p:txBody>
      </p:sp>
      <p:sp>
        <p:nvSpPr>
          <p:cNvPr id="22" name="Rectangle: Rounded Corners 21">
            <a:extLst>
              <a:ext uri="{FF2B5EF4-FFF2-40B4-BE49-F238E27FC236}">
                <a16:creationId xmlns:a16="http://schemas.microsoft.com/office/drawing/2014/main" id="{F89F9F4D-F80F-C320-2137-1E4251D0F259}"/>
              </a:ext>
            </a:extLst>
          </p:cNvPr>
          <p:cNvSpPr/>
          <p:nvPr/>
        </p:nvSpPr>
        <p:spPr>
          <a:xfrm>
            <a:off x="-3846006" y="1465798"/>
            <a:ext cx="3216818" cy="1291697"/>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Box 22">
            <a:extLst>
              <a:ext uri="{FF2B5EF4-FFF2-40B4-BE49-F238E27FC236}">
                <a16:creationId xmlns:a16="http://schemas.microsoft.com/office/drawing/2014/main" id="{F97CAEEA-BB45-2936-0893-4CF622E25EBE}"/>
              </a:ext>
            </a:extLst>
          </p:cNvPr>
          <p:cNvSpPr txBox="1"/>
          <p:nvPr/>
        </p:nvSpPr>
        <p:spPr>
          <a:xfrm>
            <a:off x="-3777626" y="1456273"/>
            <a:ext cx="3315779"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currentTheme</a:t>
            </a:r>
            <a:r>
              <a:rPr lang="en-US" dirty="0">
                <a:latin typeface="Courier New" panose="02070309020205020404" pitchFamily="49" charset="0"/>
                <a:cs typeface="Courier New" panose="02070309020205020404" pitchFamily="49" charset="0"/>
              </a:rPr>
              <a:t>: "dark",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hasVerifiedAddr</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cxnSp>
        <p:nvCxnSpPr>
          <p:cNvPr id="25" name="!!Arrow 6">
            <a:extLst>
              <a:ext uri="{FF2B5EF4-FFF2-40B4-BE49-F238E27FC236}">
                <a16:creationId xmlns:a16="http://schemas.microsoft.com/office/drawing/2014/main" id="{9510E8DC-4FE0-FFFF-8456-5C547A110541}"/>
              </a:ext>
            </a:extLst>
          </p:cNvPr>
          <p:cNvCxnSpPr>
            <a:cxnSpLocks/>
          </p:cNvCxnSpPr>
          <p:nvPr/>
        </p:nvCxnSpPr>
        <p:spPr>
          <a:xfrm>
            <a:off x="4093029" y="3429000"/>
            <a:ext cx="3135811"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07605265"/>
      </p:ext>
    </p:extLst>
  </p:cSld>
  <p:clrMapOvr>
    <a:masterClrMapping/>
  </p:clrMapOvr>
  <mc:AlternateContent xmlns:mc="http://schemas.openxmlformats.org/markup-compatibility/2006">
    <mc:Choice xmlns:p159="http://schemas.microsoft.com/office/powerpoint/2015/09/main" Requires="p159">
      <p:transition spd="slow">
        <p159:morph option="byCha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right)">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1" name="Rectangle: Rounded Corners 30">
            <a:extLst>
              <a:ext uri="{FF2B5EF4-FFF2-40B4-BE49-F238E27FC236}">
                <a16:creationId xmlns:a16="http://schemas.microsoft.com/office/drawing/2014/main" id="{A8BB3B72-E9D7-1A02-B670-829ED409EC43}"/>
              </a:ext>
            </a:extLst>
          </p:cNvPr>
          <p:cNvSpPr/>
          <p:nvPr/>
        </p:nvSpPr>
        <p:spPr>
          <a:xfrm>
            <a:off x="1974228" y="2904307"/>
            <a:ext cx="2282997" cy="1257445"/>
          </a:xfrm>
          <a:prstGeom prst="roundRect">
            <a:avLst/>
          </a:prstGeom>
          <a:solidFill>
            <a:schemeClr val="bg1">
              <a:lumMod val="85000"/>
              <a:alpha val="0"/>
            </a:schemeClr>
          </a:solidFill>
          <a:ln w="25400">
            <a:solidFill>
              <a:schemeClr val="accent1">
                <a:shade val="50000"/>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TextBox Refresh">
            <a:extLst>
              <a:ext uri="{FF2B5EF4-FFF2-40B4-BE49-F238E27FC236}">
                <a16:creationId xmlns:a16="http://schemas.microsoft.com/office/drawing/2014/main" id="{535FD279-8B1E-5546-E9C3-6F8AADF1D218}"/>
              </a:ext>
            </a:extLst>
          </p:cNvPr>
          <p:cNvSpPr txBox="1"/>
          <p:nvPr/>
        </p:nvSpPr>
        <p:spPr>
          <a:xfrm>
            <a:off x="2042609" y="2894782"/>
            <a:ext cx="2433440"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 expiry: {long}</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4" name="TextBox 3">
            <a:extLst>
              <a:ext uri="{FF2B5EF4-FFF2-40B4-BE49-F238E27FC236}">
                <a16:creationId xmlns:a16="http://schemas.microsoft.com/office/drawing/2014/main" id="{2F658DD0-0943-20A4-FA06-4F50A9D02611}"/>
              </a:ext>
            </a:extLst>
          </p:cNvPr>
          <p:cNvSpPr txBox="1"/>
          <p:nvPr/>
        </p:nvSpPr>
        <p:spPr>
          <a:xfrm>
            <a:off x="5733143" y="2202777"/>
            <a:ext cx="604146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Force user to re-auth</a:t>
            </a:r>
            <a:br>
              <a:rPr lang="en-US" sz="3200" dirty="0">
                <a:solidFill>
                  <a:schemeClr val="bg1">
                    <a:lumMod val="95000"/>
                  </a:schemeClr>
                </a:solidFill>
                <a:latin typeface="Corbel" panose="020B0503020204020204" pitchFamily="34" charset="0"/>
              </a:rPr>
            </a:br>
            <a:r>
              <a:rPr lang="en-US" sz="3200" dirty="0">
                <a:solidFill>
                  <a:schemeClr val="bg1">
                    <a:lumMod val="95000"/>
                  </a:schemeClr>
                </a:solidFill>
                <a:latin typeface="Corbel" panose="020B0503020204020204" pitchFamily="34" charset="0"/>
              </a:rPr>
              <a:t>every so often</a:t>
            </a:r>
          </a:p>
        </p:txBody>
      </p:sp>
      <p:sp>
        <p:nvSpPr>
          <p:cNvPr id="19" name="Rectangle: Rounded Corners 18">
            <a:extLst>
              <a:ext uri="{FF2B5EF4-FFF2-40B4-BE49-F238E27FC236}">
                <a16:creationId xmlns:a16="http://schemas.microsoft.com/office/drawing/2014/main" id="{4FC3D1AE-8230-A68C-0DA6-CA0EC34591F4}"/>
              </a:ext>
            </a:extLst>
          </p:cNvPr>
          <p:cNvSpPr/>
          <p:nvPr/>
        </p:nvSpPr>
        <p:spPr>
          <a:xfrm>
            <a:off x="2003360" y="2709904"/>
            <a:ext cx="2282997" cy="156966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2">
            <a:extLst>
              <a:ext uri="{FF2B5EF4-FFF2-40B4-BE49-F238E27FC236}">
                <a16:creationId xmlns:a16="http://schemas.microsoft.com/office/drawing/2014/main" id="{C24169F1-BCC8-95CD-B5A5-787F8DCC2F1A}"/>
              </a:ext>
            </a:extLst>
          </p:cNvPr>
          <p:cNvSpPr txBox="1"/>
          <p:nvPr/>
        </p:nvSpPr>
        <p:spPr>
          <a:xfrm>
            <a:off x="2071741" y="2700379"/>
            <a:ext cx="2433440" cy="1477328"/>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 expiry: {date}</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pic>
        <p:nvPicPr>
          <p:cNvPr id="16" name="Picture 15">
            <a:extLst>
              <a:ext uri="{FF2B5EF4-FFF2-40B4-BE49-F238E27FC236}">
                <a16:creationId xmlns:a16="http://schemas.microsoft.com/office/drawing/2014/main" id="{DCF1AF5C-5C47-3E0E-D2CC-FE45C68475F0}"/>
              </a:ext>
            </a:extLst>
          </p:cNvPr>
          <p:cNvPicPr>
            <a:picLocks noChangeAspect="1"/>
          </p:cNvPicPr>
          <p:nvPr/>
        </p:nvPicPr>
        <p:blipFill>
          <a:blip r:embed="rId3"/>
          <a:stretch>
            <a:fillRect/>
          </a:stretch>
        </p:blipFill>
        <p:spPr>
          <a:xfrm>
            <a:off x="7059799" y="3740275"/>
            <a:ext cx="3734182" cy="3261961"/>
          </a:xfrm>
          <a:prstGeom prst="rect">
            <a:avLst/>
          </a:prstGeom>
        </p:spPr>
      </p:pic>
      <p:sp>
        <p:nvSpPr>
          <p:cNvPr id="9" name="TextBox 8">
            <a:extLst>
              <a:ext uri="{FF2B5EF4-FFF2-40B4-BE49-F238E27FC236}">
                <a16:creationId xmlns:a16="http://schemas.microsoft.com/office/drawing/2014/main" id="{FC299769-93B4-4343-DC39-ABD45C195880}"/>
              </a:ext>
            </a:extLst>
          </p:cNvPr>
          <p:cNvSpPr txBox="1"/>
          <p:nvPr/>
        </p:nvSpPr>
        <p:spPr>
          <a:xfrm>
            <a:off x="6763656" y="3169794"/>
            <a:ext cx="4030325" cy="584775"/>
          </a:xfrm>
          <a:prstGeom prst="rect">
            <a:avLst/>
          </a:prstGeom>
          <a:noFill/>
        </p:spPr>
        <p:txBody>
          <a:bodyPr wrap="square">
            <a:spAutoFit/>
          </a:bodyPr>
          <a:lstStyle/>
          <a:p>
            <a:pPr algn="ctr"/>
            <a:r>
              <a:rPr lang="en-US" sz="3200" dirty="0">
                <a:solidFill>
                  <a:schemeClr val="bg1">
                    <a:lumMod val="95000"/>
                  </a:schemeClr>
                </a:solidFill>
                <a:latin typeface="Corbel" panose="020B0503020204020204" pitchFamily="34" charset="0"/>
              </a:rPr>
              <a:t>… but not too often</a:t>
            </a:r>
          </a:p>
        </p:txBody>
      </p:sp>
      <p:cxnSp>
        <p:nvCxnSpPr>
          <p:cNvPr id="17" name="!!Arrow 6">
            <a:extLst>
              <a:ext uri="{FF2B5EF4-FFF2-40B4-BE49-F238E27FC236}">
                <a16:creationId xmlns:a16="http://schemas.microsoft.com/office/drawing/2014/main" id="{418104E4-94BB-BCE6-2566-E2DD5EFC9EBF}"/>
              </a:ext>
            </a:extLst>
          </p:cNvPr>
          <p:cNvCxnSpPr>
            <a:cxnSpLocks/>
          </p:cNvCxnSpPr>
          <p:nvPr/>
        </p:nvCxnSpPr>
        <p:spPr>
          <a:xfrm flipV="1">
            <a:off x="4286357" y="3429000"/>
            <a:ext cx="2942483" cy="373509"/>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61066240"/>
      </p:ext>
    </p:extLst>
  </p:cSld>
  <p:clrMapOvr>
    <a:masterClrMapping/>
  </p:clrMapOvr>
  <mc:AlternateContent xmlns:mc="http://schemas.openxmlformats.org/markup-compatibility/2006">
    <mc:Choice xmlns:p159="http://schemas.microsoft.com/office/powerpoint/2015/09/main" Requires="p159">
      <p:transition spd="slow">
        <p159:morph option="byWord"/>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2" grpId="0"/>
      <p:bldP spid="9" grpId="0"/>
    </p:bldLst>
  </p:timing>
</p:sld>
</file>

<file path=ppt/slides/slide9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70549EFD-E220-8774-B447-44BFC140482E}"/>
              </a:ext>
            </a:extLst>
          </p:cNvPr>
          <p:cNvSpPr/>
          <p:nvPr/>
        </p:nvSpPr>
        <p:spPr>
          <a:xfrm>
            <a:off x="1974228" y="3905789"/>
            <a:ext cx="2282997" cy="1257445"/>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Refresh">
            <a:extLst>
              <a:ext uri="{FF2B5EF4-FFF2-40B4-BE49-F238E27FC236}">
                <a16:creationId xmlns:a16="http://schemas.microsoft.com/office/drawing/2014/main" id="{F22038E6-F85A-6DDC-F8EB-9FB95DBB041D}"/>
              </a:ext>
            </a:extLst>
          </p:cNvPr>
          <p:cNvSpPr txBox="1"/>
          <p:nvPr/>
        </p:nvSpPr>
        <p:spPr>
          <a:xfrm>
            <a:off x="2042609" y="3896264"/>
            <a:ext cx="2433440"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 expiry: {long}</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2702984"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Refresh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19" name="Rectangle: Rounded Corners 18">
            <a:extLst>
              <a:ext uri="{FF2B5EF4-FFF2-40B4-BE49-F238E27FC236}">
                <a16:creationId xmlns:a16="http://schemas.microsoft.com/office/drawing/2014/main" id="{4FC3D1AE-8230-A68C-0DA6-CA0EC34591F4}"/>
              </a:ext>
            </a:extLst>
          </p:cNvPr>
          <p:cNvSpPr/>
          <p:nvPr/>
        </p:nvSpPr>
        <p:spPr>
          <a:xfrm>
            <a:off x="2003360" y="1722931"/>
            <a:ext cx="2433440" cy="156966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2">
            <a:extLst>
              <a:ext uri="{FF2B5EF4-FFF2-40B4-BE49-F238E27FC236}">
                <a16:creationId xmlns:a16="http://schemas.microsoft.com/office/drawing/2014/main" id="{C24169F1-BCC8-95CD-B5A5-787F8DCC2F1A}"/>
              </a:ext>
            </a:extLst>
          </p:cNvPr>
          <p:cNvSpPr txBox="1"/>
          <p:nvPr/>
        </p:nvSpPr>
        <p:spPr>
          <a:xfrm>
            <a:off x="2071741" y="1713406"/>
            <a:ext cx="2433440" cy="1477328"/>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 expiry: {short}</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15" name="TextBox 14">
            <a:extLst>
              <a:ext uri="{FF2B5EF4-FFF2-40B4-BE49-F238E27FC236}">
                <a16:creationId xmlns:a16="http://schemas.microsoft.com/office/drawing/2014/main" id="{B5AC18B5-7BF9-0FFC-71C5-56C050CA6CB3}"/>
              </a:ext>
            </a:extLst>
          </p:cNvPr>
          <p:cNvSpPr txBox="1"/>
          <p:nvPr/>
        </p:nvSpPr>
        <p:spPr>
          <a:xfrm>
            <a:off x="4573561" y="1631053"/>
            <a:ext cx="5235537" cy="584775"/>
          </a:xfrm>
          <a:prstGeom prst="rect">
            <a:avLst/>
          </a:prstGeom>
          <a:noFill/>
        </p:spPr>
        <p:txBody>
          <a:bodyPr wrap="square" rtlCol="0">
            <a:spAutoFit/>
          </a:bodyPr>
          <a:lstStyle/>
          <a:p>
            <a:r>
              <a:rPr lang="en-US" sz="3200" dirty="0">
                <a:solidFill>
                  <a:schemeClr val="bg1">
                    <a:lumMod val="95000"/>
                  </a:schemeClr>
                </a:solidFill>
                <a:latin typeface="Corbel" panose="020B0503020204020204" pitchFamily="34" charset="0"/>
              </a:rPr>
              <a:t>Short-lived </a:t>
            </a:r>
            <a:r>
              <a:rPr lang="en-US" sz="3200" b="1" dirty="0">
                <a:solidFill>
                  <a:schemeClr val="bg1">
                    <a:lumMod val="95000"/>
                  </a:schemeClr>
                </a:solidFill>
                <a:latin typeface="Corbel" panose="020B0503020204020204" pitchFamily="34" charset="0"/>
              </a:rPr>
              <a:t>access token</a:t>
            </a:r>
          </a:p>
        </p:txBody>
      </p:sp>
      <p:sp>
        <p:nvSpPr>
          <p:cNvPr id="22" name="TextBox 21">
            <a:extLst>
              <a:ext uri="{FF2B5EF4-FFF2-40B4-BE49-F238E27FC236}">
                <a16:creationId xmlns:a16="http://schemas.microsoft.com/office/drawing/2014/main" id="{CA4745AD-4C8F-D5B7-10D5-1A95AF689795}"/>
              </a:ext>
            </a:extLst>
          </p:cNvPr>
          <p:cNvSpPr txBox="1"/>
          <p:nvPr/>
        </p:nvSpPr>
        <p:spPr>
          <a:xfrm>
            <a:off x="4573561" y="3754569"/>
            <a:ext cx="5235537" cy="584775"/>
          </a:xfrm>
          <a:prstGeom prst="rect">
            <a:avLst/>
          </a:prstGeom>
          <a:noFill/>
        </p:spPr>
        <p:txBody>
          <a:bodyPr wrap="square" rtlCol="0">
            <a:spAutoFit/>
          </a:bodyPr>
          <a:lstStyle/>
          <a:p>
            <a:r>
              <a:rPr lang="en-US" sz="3200" dirty="0">
                <a:solidFill>
                  <a:schemeClr val="bg1">
                    <a:lumMod val="95000"/>
                  </a:schemeClr>
                </a:solidFill>
                <a:latin typeface="Corbel" panose="020B0503020204020204" pitchFamily="34" charset="0"/>
              </a:rPr>
              <a:t>Long-lived </a:t>
            </a:r>
            <a:r>
              <a:rPr lang="en-US" sz="3200" b="1" dirty="0">
                <a:solidFill>
                  <a:schemeClr val="bg1">
                    <a:lumMod val="95000"/>
                  </a:schemeClr>
                </a:solidFill>
                <a:latin typeface="Corbel" panose="020B0503020204020204" pitchFamily="34" charset="0"/>
              </a:rPr>
              <a:t>refresh token</a:t>
            </a:r>
          </a:p>
        </p:txBody>
      </p:sp>
      <p:sp>
        <p:nvSpPr>
          <p:cNvPr id="2" name="Rectangle: Rounded Corners 1">
            <a:extLst>
              <a:ext uri="{FF2B5EF4-FFF2-40B4-BE49-F238E27FC236}">
                <a16:creationId xmlns:a16="http://schemas.microsoft.com/office/drawing/2014/main" id="{88314A50-82A1-2654-5A43-99BDA44F63DA}"/>
              </a:ext>
            </a:extLst>
          </p:cNvPr>
          <p:cNvSpPr/>
          <p:nvPr/>
        </p:nvSpPr>
        <p:spPr>
          <a:xfrm>
            <a:off x="2229654" y="4470400"/>
            <a:ext cx="1984030" cy="335559"/>
          </a:xfrm>
          <a:prstGeom prst="roundRect">
            <a:avLst/>
          </a:prstGeom>
          <a:noFill/>
          <a:ln w="22225">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A5775941-031A-9EAD-E8A4-DBC50E1745DF}"/>
              </a:ext>
            </a:extLst>
          </p:cNvPr>
          <p:cNvSpPr txBox="1"/>
          <p:nvPr/>
        </p:nvSpPr>
        <p:spPr>
          <a:xfrm>
            <a:off x="4579004" y="4272840"/>
            <a:ext cx="4764112" cy="954107"/>
          </a:xfrm>
          <a:prstGeom prst="rect">
            <a:avLst/>
          </a:prstGeom>
          <a:noFill/>
        </p:spPr>
        <p:txBody>
          <a:bodyPr wrap="square" rtlCol="0">
            <a:spAutoFit/>
          </a:bodyPr>
          <a:lstStyle/>
          <a:p>
            <a:r>
              <a:rPr lang="en-US" sz="2800" dirty="0">
                <a:solidFill>
                  <a:srgbClr val="DD730D"/>
                </a:solidFill>
                <a:latin typeface="Corbel" panose="020B0503020204020204" pitchFamily="34" charset="0"/>
              </a:rPr>
              <a:t>Once this expires, user must re-authenticate</a:t>
            </a:r>
          </a:p>
        </p:txBody>
      </p:sp>
    </p:spTree>
    <p:extLst>
      <p:ext uri="{BB962C8B-B14F-4D97-AF65-F5344CB8AC3E}">
        <p14:creationId xmlns:p14="http://schemas.microsoft.com/office/powerpoint/2010/main" val="541263614"/>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4281547" y="3136612"/>
            <a:ext cx="3570849"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Web tokens for SSO</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15" name="TextBox 14">
            <a:extLst>
              <a:ext uri="{FF2B5EF4-FFF2-40B4-BE49-F238E27FC236}">
                <a16:creationId xmlns:a16="http://schemas.microsoft.com/office/drawing/2014/main" id="{B5AC18B5-7BF9-0FFC-71C5-56C050CA6CB3}"/>
              </a:ext>
            </a:extLst>
          </p:cNvPr>
          <p:cNvSpPr txBox="1"/>
          <p:nvPr/>
        </p:nvSpPr>
        <p:spPr>
          <a:xfrm>
            <a:off x="3801318" y="354415"/>
            <a:ext cx="5235537" cy="584775"/>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Refresh tokens</a:t>
            </a:r>
            <a:endParaRPr lang="en-US" sz="3200" b="1" dirty="0">
              <a:solidFill>
                <a:schemeClr val="bg1">
                  <a:lumMod val="95000"/>
                </a:schemeClr>
              </a:solidFill>
              <a:latin typeface="Corbel" panose="020B0503020204020204" pitchFamily="34" charset="0"/>
            </a:endParaRPr>
          </a:p>
        </p:txBody>
      </p:sp>
      <p:sp>
        <p:nvSpPr>
          <p:cNvPr id="4" name="Rectangle: Rounded Corners 3">
            <a:extLst>
              <a:ext uri="{FF2B5EF4-FFF2-40B4-BE49-F238E27FC236}">
                <a16:creationId xmlns:a16="http://schemas.microsoft.com/office/drawing/2014/main" id="{8B4FDD6F-5506-F8FF-1B8D-D951912505BF}"/>
              </a:ext>
            </a:extLst>
          </p:cNvPr>
          <p:cNvSpPr/>
          <p:nvPr/>
        </p:nvSpPr>
        <p:spPr>
          <a:xfrm>
            <a:off x="987814" y="7098659"/>
            <a:ext cx="3216818" cy="147732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BD243DDA-8B69-550F-AC8C-4CA87266F866}"/>
              </a:ext>
            </a:extLst>
          </p:cNvPr>
          <p:cNvSpPr txBox="1"/>
          <p:nvPr/>
        </p:nvSpPr>
        <p:spPr>
          <a:xfrm>
            <a:off x="1056194" y="7089134"/>
            <a:ext cx="3315779" cy="1477328"/>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canDeleteItems</a:t>
            </a:r>
            <a:r>
              <a:rPr lang="en-US" dirty="0">
                <a:latin typeface="Courier New" panose="02070309020205020404" pitchFamily="49" charset="0"/>
                <a:cs typeface="Courier New" panose="02070309020205020404" pitchFamily="49" charset="0"/>
              </a:rPr>
              <a:t>: true,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canEditUsers</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pic>
        <p:nvPicPr>
          <p:cNvPr id="11" name="Picture 10">
            <a:extLst>
              <a:ext uri="{FF2B5EF4-FFF2-40B4-BE49-F238E27FC236}">
                <a16:creationId xmlns:a16="http://schemas.microsoft.com/office/drawing/2014/main" id="{740B803E-2E21-E09F-68AD-8C6C29329692}"/>
              </a:ext>
            </a:extLst>
          </p:cNvPr>
          <p:cNvPicPr>
            <a:picLocks noChangeAspect="1"/>
          </p:cNvPicPr>
          <p:nvPr/>
        </p:nvPicPr>
        <p:blipFill>
          <a:blip r:embed="rId3"/>
          <a:stretch>
            <a:fillRect/>
          </a:stretch>
        </p:blipFill>
        <p:spPr>
          <a:xfrm>
            <a:off x="7071149" y="7980693"/>
            <a:ext cx="930283" cy="992661"/>
          </a:xfrm>
          <a:prstGeom prst="rect">
            <a:avLst/>
          </a:prstGeom>
        </p:spPr>
      </p:pic>
      <p:sp>
        <p:nvSpPr>
          <p:cNvPr id="12" name="Rectangle: Rounded Corners 11">
            <a:extLst>
              <a:ext uri="{FF2B5EF4-FFF2-40B4-BE49-F238E27FC236}">
                <a16:creationId xmlns:a16="http://schemas.microsoft.com/office/drawing/2014/main" id="{3960B817-B319-D339-5099-2859E972FDF4}"/>
              </a:ext>
            </a:extLst>
          </p:cNvPr>
          <p:cNvSpPr/>
          <p:nvPr/>
        </p:nvSpPr>
        <p:spPr>
          <a:xfrm>
            <a:off x="8400799" y="728303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59ADE75C-E693-6A42-09C5-885102AD19BF}"/>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8502460" y="7499481"/>
            <a:ext cx="549132" cy="549132"/>
          </a:xfrm>
          <a:prstGeom prst="rect">
            <a:avLst/>
          </a:prstGeom>
        </p:spPr>
      </p:pic>
      <p:sp>
        <p:nvSpPr>
          <p:cNvPr id="14" name="!!ApiKeyTxt">
            <a:extLst>
              <a:ext uri="{FF2B5EF4-FFF2-40B4-BE49-F238E27FC236}">
                <a16:creationId xmlns:a16="http://schemas.microsoft.com/office/drawing/2014/main" id="{4B6CAE4B-427F-3107-9920-05B5B4ACCDB4}"/>
              </a:ext>
            </a:extLst>
          </p:cNvPr>
          <p:cNvSpPr txBox="1"/>
          <p:nvPr/>
        </p:nvSpPr>
        <p:spPr>
          <a:xfrm>
            <a:off x="9366407" y="7573992"/>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16" name="TextBox 15">
            <a:extLst>
              <a:ext uri="{FF2B5EF4-FFF2-40B4-BE49-F238E27FC236}">
                <a16:creationId xmlns:a16="http://schemas.microsoft.com/office/drawing/2014/main" id="{F55DF1AB-E164-4A6C-A45E-CBC39E508D70}"/>
              </a:ext>
            </a:extLst>
          </p:cNvPr>
          <p:cNvSpPr txBox="1"/>
          <p:nvPr/>
        </p:nvSpPr>
        <p:spPr>
          <a:xfrm>
            <a:off x="9043177" y="7573992"/>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pic>
        <p:nvPicPr>
          <p:cNvPr id="17" name="Picture 16">
            <a:extLst>
              <a:ext uri="{FF2B5EF4-FFF2-40B4-BE49-F238E27FC236}">
                <a16:creationId xmlns:a16="http://schemas.microsoft.com/office/drawing/2014/main" id="{8DAE74DE-6680-1F94-B07C-B99800281010}"/>
              </a:ext>
            </a:extLst>
          </p:cNvPr>
          <p:cNvPicPr>
            <a:picLocks noChangeAspect="1"/>
          </p:cNvPicPr>
          <p:nvPr/>
        </p:nvPicPr>
        <p:blipFill>
          <a:blip r:embed="rId3"/>
          <a:stretch>
            <a:fillRect/>
          </a:stretch>
        </p:blipFill>
        <p:spPr>
          <a:xfrm>
            <a:off x="7071149" y="6835137"/>
            <a:ext cx="930283" cy="992661"/>
          </a:xfrm>
          <a:prstGeom prst="rect">
            <a:avLst/>
          </a:prstGeom>
        </p:spPr>
      </p:pic>
      <p:cxnSp>
        <p:nvCxnSpPr>
          <p:cNvPr id="18" name="Arrow 1">
            <a:extLst>
              <a:ext uri="{FF2B5EF4-FFF2-40B4-BE49-F238E27FC236}">
                <a16:creationId xmlns:a16="http://schemas.microsoft.com/office/drawing/2014/main" id="{6665E10C-D747-DC02-EE4A-EA5524DEF9F9}"/>
              </a:ext>
            </a:extLst>
          </p:cNvPr>
          <p:cNvCxnSpPr>
            <a:cxnSpLocks/>
          </p:cNvCxnSpPr>
          <p:nvPr/>
        </p:nvCxnSpPr>
        <p:spPr>
          <a:xfrm>
            <a:off x="7934325" y="7573992"/>
            <a:ext cx="361950" cy="183438"/>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21" name="Arrow 1">
            <a:extLst>
              <a:ext uri="{FF2B5EF4-FFF2-40B4-BE49-F238E27FC236}">
                <a16:creationId xmlns:a16="http://schemas.microsoft.com/office/drawing/2014/main" id="{4C46BA95-5251-7690-E7B7-8B440788DD06}"/>
              </a:ext>
            </a:extLst>
          </p:cNvPr>
          <p:cNvCxnSpPr>
            <a:cxnSpLocks/>
          </p:cNvCxnSpPr>
          <p:nvPr/>
        </p:nvCxnSpPr>
        <p:spPr>
          <a:xfrm flipV="1">
            <a:off x="7934325" y="7900305"/>
            <a:ext cx="361950" cy="26670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595006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79182</TotalTime>
  <Words>14450</Words>
  <Application>Microsoft Office PowerPoint</Application>
  <PresentationFormat>Widescreen</PresentationFormat>
  <Paragraphs>2449</Paragraphs>
  <Slides>144</Slides>
  <Notes>144</Notes>
  <HiddenSlides>6</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144</vt:i4>
      </vt:variant>
    </vt:vector>
  </HeadingPairs>
  <TitlesOfParts>
    <vt:vector size="155" baseType="lpstr">
      <vt:lpstr>Arial</vt:lpstr>
      <vt:lpstr>Arial Black</vt:lpstr>
      <vt:lpstr>Calibri</vt:lpstr>
      <vt:lpstr>Calibri Light</vt:lpstr>
      <vt:lpstr>Corbel</vt:lpstr>
      <vt:lpstr>Corbel Light</vt:lpstr>
      <vt:lpstr>Courier New</vt:lpstr>
      <vt:lpstr>Roboto</vt:lpstr>
      <vt:lpstr>Segoe Print</vt:lpstr>
      <vt:lpstr>Wingdings</vt:lpstr>
      <vt:lpstr>Office Theme</vt:lpstr>
      <vt:lpstr>Practical Auth(entication|orization) A security primer for developers</vt:lpstr>
      <vt:lpstr>My rookie mistake</vt:lpstr>
      <vt:lpstr>My rookie mistake</vt:lpstr>
      <vt:lpstr>This is not an advanced security session!</vt:lpstr>
      <vt:lpstr>This is not “how to implement &lt;foo&gt;”</vt:lpstr>
      <vt:lpstr>This is “understanding your options”</vt:lpstr>
      <vt:lpstr>What’s on the agenda?</vt:lpstr>
      <vt:lpstr>What’s on the agenda?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Heuristic Solutions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Patterns of Effective Test Setup</dc:title>
  <dc:creator>Seth Petry-Johnson</dc:creator>
  <cp:lastModifiedBy>Seth Petry-Johnson</cp:lastModifiedBy>
  <cp:revision>1314</cp:revision>
  <dcterms:created xsi:type="dcterms:W3CDTF">2013-12-09T01:29:59Z</dcterms:created>
  <dcterms:modified xsi:type="dcterms:W3CDTF">2023-12-02T15:40:42Z</dcterms:modified>
</cp:coreProperties>
</file>